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94" r:id="rId6"/>
    <p:sldId id="306" r:id="rId7"/>
    <p:sldId id="295" r:id="rId8"/>
    <p:sldId id="280" r:id="rId9"/>
    <p:sldId id="307" r:id="rId10"/>
    <p:sldId id="314" r:id="rId11"/>
    <p:sldId id="308" r:id="rId12"/>
    <p:sldId id="309" r:id="rId13"/>
    <p:sldId id="310" r:id="rId14"/>
    <p:sldId id="313" r:id="rId15"/>
    <p:sldId id="311" r:id="rId16"/>
    <p:sldId id="312" r:id="rId1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Burnett" initials="H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8AC"/>
    <a:srgbClr val="CE3F96"/>
    <a:srgbClr val="DF313C"/>
    <a:srgbClr val="F5E558"/>
    <a:srgbClr val="00A3C3"/>
    <a:srgbClr val="D7BE30"/>
    <a:srgbClr val="53C9BE"/>
    <a:srgbClr val="58E907"/>
    <a:srgbClr val="E70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459" autoAdjust="0"/>
    <p:restoredTop sz="63531" autoAdjust="0"/>
  </p:normalViewPr>
  <p:slideViewPr>
    <p:cSldViewPr>
      <p:cViewPr>
        <p:scale>
          <a:sx n="50" d="100"/>
          <a:sy n="50" d="100"/>
        </p:scale>
        <p:origin x="-3420" y="-234"/>
      </p:cViewPr>
      <p:guideLst>
        <p:guide orient="horz" pos="2160"/>
        <p:guide pos="2880"/>
      </p:guideLst>
    </p:cSldViewPr>
  </p:slideViewPr>
  <p:outlineViewPr>
    <p:cViewPr>
      <p:scale>
        <a:sx n="33" d="100"/>
        <a:sy n="33" d="100"/>
      </p:scale>
      <p:origin x="0" y="0"/>
    </p:cViewPr>
  </p:outlineViewPr>
  <p:notesTextViewPr>
    <p:cViewPr>
      <p:scale>
        <a:sx n="1" d="1"/>
        <a:sy n="1" d="1"/>
      </p:scale>
      <p:origin x="0" y="1326"/>
    </p:cViewPr>
  </p:notesTextViewPr>
  <p:notesViewPr>
    <p:cSldViewPr>
      <p:cViewPr varScale="1">
        <p:scale>
          <a:sx n="82" d="100"/>
          <a:sy n="82" d="100"/>
        </p:scale>
        <p:origin x="-3948" y="-10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03FC8925-1128-4543-B87A-3719DEF69423}" type="datetimeFigureOut">
              <a:rPr lang="en-GB" smtClean="0"/>
              <a:t>18/04/2012</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4E86984-C29B-41B2-9268-C305F1AA8DD4}" type="slidenum">
              <a:rPr lang="en-GB" smtClean="0"/>
              <a:t>‹#›</a:t>
            </a:fld>
            <a:endParaRPr lang="en-GB"/>
          </a:p>
        </p:txBody>
      </p:sp>
    </p:spTree>
    <p:extLst>
      <p:ext uri="{BB962C8B-B14F-4D97-AF65-F5344CB8AC3E}">
        <p14:creationId xmlns:p14="http://schemas.microsoft.com/office/powerpoint/2010/main" val="223040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DAA5C65-B19B-45C2-BD17-427C5ECEAAA2}" type="datetimeFigureOut">
              <a:rPr lang="en-GB" smtClean="0"/>
              <a:t>18/04/2012</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9C14614-457D-4E56-BF31-C77F41B473F5}" type="slidenum">
              <a:rPr lang="en-GB" smtClean="0"/>
              <a:t>‹#›</a:t>
            </a:fld>
            <a:endParaRPr lang="en-GB"/>
          </a:p>
        </p:txBody>
      </p:sp>
    </p:spTree>
    <p:extLst>
      <p:ext uri="{BB962C8B-B14F-4D97-AF65-F5344CB8AC3E}">
        <p14:creationId xmlns:p14="http://schemas.microsoft.com/office/powerpoint/2010/main" val="17041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ithub.com/jmechner/Prince-of-Persia-Apple-I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ebapplications.fogbugz.com/default.as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0638" y="723578"/>
            <a:ext cx="3522332" cy="2641749"/>
          </a:xfrm>
        </p:spPr>
      </p:sp>
      <p:sp>
        <p:nvSpPr>
          <p:cNvPr id="3" name="Notes Placeholder 2"/>
          <p:cNvSpPr>
            <a:spLocks noGrp="1"/>
          </p:cNvSpPr>
          <p:nvPr>
            <p:ph type="body" idx="1"/>
          </p:nvPr>
        </p:nvSpPr>
        <p:spPr>
          <a:xfrm>
            <a:off x="680562" y="3603898"/>
            <a:ext cx="5444490" cy="5594395"/>
          </a:xfrm>
        </p:spPr>
        <p:txBody>
          <a:bodyPr>
            <a:noAutofit/>
          </a:bodyPr>
          <a:lstStyle/>
          <a:p>
            <a:r>
              <a:rPr lang="en-GB" sz="1100" dirty="0" smtClean="0"/>
              <a:t>Welcome</a:t>
            </a:r>
            <a:r>
              <a:rPr lang="en-GB" sz="1100" baseline="0" dirty="0" smtClean="0"/>
              <a:t>, thank everyone for coming.</a:t>
            </a:r>
          </a:p>
          <a:p>
            <a:endParaRPr lang="en-GB" sz="1100" baseline="0" dirty="0" smtClean="0"/>
          </a:p>
          <a:p>
            <a:pPr marL="0" indent="0">
              <a:buFont typeface="Arial" pitchFamily="34" charset="0"/>
              <a:buNone/>
            </a:pPr>
            <a:r>
              <a:rPr lang="en-GB" sz="1100" baseline="0" dirty="0" smtClean="0">
                <a:sym typeface="Wingdings" pitchFamily="2" charset="2"/>
              </a:rPr>
              <a:t>* Craig Dean</a:t>
            </a:r>
          </a:p>
          <a:p>
            <a:r>
              <a:rPr lang="en-GB" sz="1100" baseline="0" dirty="0" smtClean="0">
                <a:sym typeface="Wingdings" pitchFamily="2" charset="2"/>
              </a:rPr>
              <a:t>Chief Executive Web Applications UK – employing 70-100 staff developing software for Travel Industry.</a:t>
            </a:r>
          </a:p>
          <a:p>
            <a:r>
              <a:rPr lang="en-GB" sz="1100" baseline="0" dirty="0" smtClean="0">
                <a:sym typeface="Wingdings" pitchFamily="2" charset="2"/>
              </a:rPr>
              <a:t>Microsoft Gold Partner with 2 gold competencies and 12 silver competencies.</a:t>
            </a:r>
          </a:p>
          <a:p>
            <a:r>
              <a:rPr lang="en-GB" sz="1100" baseline="0" dirty="0" smtClean="0">
                <a:sym typeface="Wingdings" pitchFamily="2" charset="2"/>
              </a:rPr>
              <a:t>20 MCPS, 22 MCTS, 7 MCITP, 1 MCPD</a:t>
            </a:r>
          </a:p>
          <a:p>
            <a:endParaRPr lang="en-GB" sz="1100" baseline="0" dirty="0" smtClean="0">
              <a:sym typeface="Wingdings" pitchFamily="2" charset="2"/>
            </a:endParaRPr>
          </a:p>
          <a:p>
            <a:pPr marL="0" indent="0">
              <a:buFont typeface="Arial" pitchFamily="34" charset="0"/>
              <a:buNone/>
            </a:pPr>
            <a:r>
              <a:rPr lang="en-GB" sz="1100" baseline="0" dirty="0" smtClean="0">
                <a:sym typeface="Wingdings" pitchFamily="2" charset="2"/>
              </a:rPr>
              <a:t>* Oldham President of the GMCC</a:t>
            </a:r>
          </a:p>
          <a:p>
            <a:pPr marL="171450" indent="-171450">
              <a:buFont typeface="Arial" pitchFamily="34" charset="0"/>
              <a:buChar char="•"/>
            </a:pPr>
            <a:endParaRPr lang="en-GB" sz="1100" baseline="0" dirty="0" smtClean="0">
              <a:sym typeface="Wingdings" pitchFamily="2" charset="2"/>
            </a:endParaRPr>
          </a:p>
          <a:p>
            <a:pPr marL="0" indent="0">
              <a:buFont typeface="Arial" pitchFamily="34" charset="0"/>
              <a:buNone/>
            </a:pPr>
            <a:r>
              <a:rPr lang="en-GB" sz="1100" baseline="0" dirty="0" smtClean="0">
                <a:sym typeface="Wingdings" pitchFamily="2" charset="2"/>
              </a:rPr>
              <a:t>* Chair of Governors at Oasis Academy</a:t>
            </a:r>
          </a:p>
          <a:p>
            <a:r>
              <a:rPr lang="en-GB" sz="1100" baseline="0" dirty="0" smtClean="0">
                <a:sym typeface="Wingdings" pitchFamily="2" charset="2"/>
              </a:rPr>
              <a:t>Governor of </a:t>
            </a:r>
            <a:r>
              <a:rPr lang="en-GB" sz="1100" baseline="0" dirty="0" err="1" smtClean="0">
                <a:sym typeface="Wingdings" pitchFamily="2" charset="2"/>
              </a:rPr>
              <a:t>Waterhead</a:t>
            </a:r>
            <a:r>
              <a:rPr lang="en-GB" sz="1100" baseline="0" dirty="0" smtClean="0">
                <a:sym typeface="Wingdings" pitchFamily="2" charset="2"/>
              </a:rPr>
              <a:t> Academy</a:t>
            </a:r>
          </a:p>
          <a:p>
            <a:r>
              <a:rPr lang="en-GB" sz="1100" baseline="0" dirty="0" smtClean="0">
                <a:sym typeface="Wingdings" pitchFamily="2" charset="2"/>
              </a:rPr>
              <a:t>Governor of Oldham College</a:t>
            </a:r>
          </a:p>
          <a:p>
            <a:endParaRPr lang="en-GB" sz="1100" baseline="0" dirty="0" smtClean="0">
              <a:sym typeface="Wingdings" pitchFamily="2" charset="2"/>
            </a:endParaRPr>
          </a:p>
          <a:p>
            <a:pPr marL="0" indent="0">
              <a:buFont typeface="Arial" pitchFamily="34" charset="0"/>
              <a:buNone/>
            </a:pPr>
            <a:r>
              <a:rPr lang="en-GB" sz="1100" baseline="0" dirty="0" smtClean="0">
                <a:sym typeface="Wingdings" pitchFamily="2" charset="2"/>
              </a:rPr>
              <a:t>* .NET developer and Microsoft Certified Professional Developer</a:t>
            </a:r>
          </a:p>
          <a:p>
            <a:pPr marL="171450" indent="-171450">
              <a:buFont typeface="Arial" pitchFamily="34" charset="0"/>
              <a:buChar char="•"/>
            </a:pPr>
            <a:endParaRPr lang="en-GB" sz="1100" baseline="0" dirty="0" smtClean="0">
              <a:sym typeface="Wingdings" pitchFamily="2" charset="2"/>
            </a:endParaRPr>
          </a:p>
          <a:p>
            <a:r>
              <a:rPr lang="en-GB" sz="1100" baseline="0" dirty="0" smtClean="0">
                <a:sym typeface="Wingdings" pitchFamily="2" charset="2"/>
              </a:rPr>
              <a:t>Writing and developing code since I was six years old, MSc King’s College Cambridge</a:t>
            </a:r>
          </a:p>
          <a:p>
            <a:r>
              <a:rPr lang="en-GB" sz="1100" baseline="0" dirty="0" smtClean="0">
                <a:sym typeface="Wingdings" pitchFamily="2" charset="2"/>
              </a:rPr>
              <a:t/>
            </a:r>
            <a:br>
              <a:rPr lang="en-GB" sz="1100" baseline="0" dirty="0" smtClean="0">
                <a:sym typeface="Wingdings" pitchFamily="2" charset="2"/>
              </a:rPr>
            </a:br>
            <a:r>
              <a:rPr lang="en-GB" sz="1100" baseline="0" dirty="0" smtClean="0">
                <a:sym typeface="Wingdings" pitchFamily="2" charset="2"/>
              </a:rPr>
              <a:t>Stay to the end as will be explaining where you can find jobs.</a:t>
            </a:r>
          </a:p>
          <a:p>
            <a:endParaRPr lang="en-GB" sz="1100" baseline="0" dirty="0" smtClean="0">
              <a:sym typeface="Wingdings" pitchFamily="2" charset="2"/>
            </a:endParaRPr>
          </a:p>
          <a:p>
            <a:r>
              <a:rPr lang="en-GB" sz="1100" baseline="0" dirty="0" smtClean="0">
                <a:sym typeface="Wingdings" pitchFamily="2" charset="2"/>
              </a:rPr>
              <a:t>We’re going to be talking about working together in a business to deliver code to customers.</a:t>
            </a:r>
          </a:p>
          <a:p>
            <a:endParaRPr lang="en-GB" sz="1100" baseline="0" dirty="0" smtClean="0">
              <a:sym typeface="Wingdings" pitchFamily="2" charset="2"/>
            </a:endParaRPr>
          </a:p>
          <a:p>
            <a:r>
              <a:rPr lang="en-GB" sz="1100" baseline="0" dirty="0" smtClean="0">
                <a:sym typeface="Wingdings" pitchFamily="2" charset="2"/>
              </a:rPr>
              <a:t>I’ll use a mixture of slides and hopefully we’ll get some practical demonstrations working as well.</a:t>
            </a:r>
          </a:p>
          <a:p>
            <a:endParaRPr lang="en-GB" sz="1100" baseline="0"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sym typeface="Wingdings" pitchFamily="2" charset="2"/>
              </a:rPr>
              <a:t>* </a:t>
            </a:r>
            <a:r>
              <a:rPr lang="en-GB" sz="1100" baseline="0" dirty="0" smtClean="0">
                <a:sym typeface="Wingdings" pitchFamily="2" charset="2"/>
              </a:rPr>
              <a:t>(Hides graphics)</a:t>
            </a:r>
            <a:endParaRPr lang="en-GB" sz="1100" baseline="0" dirty="0" smtClean="0">
              <a:sym typeface="Wingdings" pitchFamily="2" charset="2"/>
            </a:endParaRPr>
          </a:p>
          <a:p>
            <a:endParaRPr lang="en-GB" sz="1100" baseline="0" dirty="0" smtClean="0">
              <a:sym typeface="Wingdings" pitchFamily="2" charset="2"/>
            </a:endParaRPr>
          </a:p>
          <a:p>
            <a:r>
              <a:rPr lang="en-GB" sz="1100" baseline="0" dirty="0" smtClean="0">
                <a:sym typeface="Wingdings" pitchFamily="2" charset="2"/>
              </a:rPr>
              <a:t>Q. When are you entering the workforce?</a:t>
            </a:r>
          </a:p>
          <a:p>
            <a:endParaRPr lang="en-GB" sz="1100" baseline="0" dirty="0" smtClean="0">
              <a:sym typeface="Wingdings" pitchFamily="2" charset="2"/>
            </a:endParaRPr>
          </a:p>
          <a:p>
            <a:r>
              <a:rPr lang="en-GB" sz="1100" b="1" baseline="0" dirty="0" smtClean="0">
                <a:sym typeface="Wingdings" pitchFamily="2" charset="2"/>
              </a:rPr>
              <a:t>Knowledge will be out of date!</a:t>
            </a:r>
          </a:p>
          <a:p>
            <a:endParaRPr lang="en-GB" sz="1100" baseline="0" dirty="0" smtClean="0">
              <a:sym typeface="Wingdings" pitchFamily="2" charset="2"/>
            </a:endParaRPr>
          </a:p>
          <a:p>
            <a:endParaRPr lang="en-GB" sz="1100" baseline="0" dirty="0" smtClean="0">
              <a:sym typeface="Wingdings" pitchFamily="2" charset="2"/>
            </a:endParaRPr>
          </a:p>
          <a:p>
            <a:r>
              <a:rPr lang="en-GB" sz="1100" baseline="0" dirty="0" smtClean="0">
                <a:sym typeface="Wingdings" pitchFamily="2" charset="2"/>
              </a:rPr>
              <a:t>What doing after </a:t>
            </a:r>
            <a:r>
              <a:rPr lang="en-GB" sz="1100" baseline="0" dirty="0" err="1" smtClean="0">
                <a:sym typeface="Wingdings" pitchFamily="2" charset="2"/>
              </a:rPr>
              <a:t>uni</a:t>
            </a:r>
            <a:r>
              <a:rPr lang="en-GB" sz="1100" baseline="0" dirty="0" smtClean="0">
                <a:sym typeface="Wingdings" pitchFamily="2" charset="2"/>
              </a:rPr>
              <a:t>?</a:t>
            </a:r>
            <a:endParaRPr lang="en-GB" sz="1100" baseline="0" dirty="0" smtClean="0"/>
          </a:p>
        </p:txBody>
      </p:sp>
      <p:sp>
        <p:nvSpPr>
          <p:cNvPr id="4" name="Slide Number Placeholder 3"/>
          <p:cNvSpPr>
            <a:spLocks noGrp="1"/>
          </p:cNvSpPr>
          <p:nvPr>
            <p:ph type="sldNum" sz="quarter" idx="10"/>
          </p:nvPr>
        </p:nvSpPr>
        <p:spPr/>
        <p:txBody>
          <a:bodyPr/>
          <a:lstStyle/>
          <a:p>
            <a:fld id="{59C14614-457D-4E56-BF31-C77F41B473F5}" type="slidenum">
              <a:rPr lang="en-GB" smtClean="0"/>
              <a:t>1</a:t>
            </a:fld>
            <a:endParaRPr lang="en-GB"/>
          </a:p>
        </p:txBody>
      </p:sp>
    </p:spTree>
    <p:extLst>
      <p:ext uri="{BB962C8B-B14F-4D97-AF65-F5344CB8AC3E}">
        <p14:creationId xmlns:p14="http://schemas.microsoft.com/office/powerpoint/2010/main" val="370676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0518" y="507554"/>
            <a:ext cx="4972050" cy="3729038"/>
          </a:xfrm>
        </p:spPr>
      </p:sp>
      <p:sp>
        <p:nvSpPr>
          <p:cNvPr id="3" name="Notes Placeholder 2"/>
          <p:cNvSpPr>
            <a:spLocks noGrp="1"/>
          </p:cNvSpPr>
          <p:nvPr>
            <p:ph type="body" idx="1"/>
          </p:nvPr>
        </p:nvSpPr>
        <p:spPr>
          <a:xfrm>
            <a:off x="680562" y="4395986"/>
            <a:ext cx="5444490" cy="4802307"/>
          </a:xfrm>
        </p:spPr>
        <p:txBody>
          <a:bodyPr/>
          <a:lstStyle/>
          <a:p>
            <a:pPr marL="0" indent="0">
              <a:buFont typeface="Arial" pitchFamily="34" charset="0"/>
              <a:buNone/>
            </a:pPr>
            <a:r>
              <a:rPr lang="en-GB" sz="1100" dirty="0" smtClean="0"/>
              <a:t>The</a:t>
            </a:r>
            <a:r>
              <a:rPr lang="en-GB" sz="1100" baseline="0" dirty="0" smtClean="0"/>
              <a:t> problem with a centralised server is what happens when you lose that server, or you can’t connect to it?</a:t>
            </a:r>
          </a:p>
          <a:p>
            <a:pPr marL="0" indent="0">
              <a:buFont typeface="Arial" pitchFamily="34" charset="0"/>
              <a:buNone/>
            </a:pPr>
            <a:endParaRPr lang="en-GB" sz="1100" baseline="0" dirty="0" smtClean="0"/>
          </a:p>
          <a:p>
            <a:pPr marL="0" indent="0">
              <a:buFont typeface="Arial" pitchFamily="34" charset="0"/>
              <a:buNone/>
            </a:pPr>
            <a:r>
              <a:rPr lang="en-GB" sz="1100" baseline="0" dirty="0" smtClean="0"/>
              <a:t>Developers should be able to work in ‘offline’ mode still tracking their versions and developing with frequent commits of changes.</a:t>
            </a:r>
          </a:p>
          <a:p>
            <a:pPr marL="0" indent="0">
              <a:buFont typeface="Arial" pitchFamily="34" charset="0"/>
              <a:buNone/>
            </a:pPr>
            <a:endParaRPr lang="en-GB" sz="1100" baseline="0" dirty="0" smtClean="0"/>
          </a:p>
          <a:p>
            <a:pPr marL="0" indent="0">
              <a:buFont typeface="Arial" pitchFamily="34" charset="0"/>
              <a:buNone/>
            </a:pPr>
            <a:r>
              <a:rPr lang="en-GB" sz="1100" baseline="0" dirty="0" smtClean="0"/>
              <a:t>* Why not make all copies of the repository full source control systems and allow developers to choose who or what they merge with.</a:t>
            </a:r>
          </a:p>
          <a:p>
            <a:pPr marL="0" indent="0">
              <a:buFont typeface="Arial" pitchFamily="34" charset="0"/>
              <a:buNone/>
            </a:pPr>
            <a:endParaRPr lang="en-GB" sz="1100" baseline="0" dirty="0" smtClean="0"/>
          </a:p>
          <a:p>
            <a:pPr marL="0" indent="0">
              <a:buFont typeface="Arial" pitchFamily="34" charset="0"/>
              <a:buNone/>
            </a:pPr>
            <a:r>
              <a:rPr lang="en-GB" sz="1100" dirty="0" smtClean="0"/>
              <a:t>Sun developed</a:t>
            </a:r>
            <a:r>
              <a:rPr lang="en-GB" sz="1100" baseline="0" dirty="0" smtClean="0"/>
              <a:t> Sun </a:t>
            </a:r>
            <a:r>
              <a:rPr lang="en-GB" sz="1100" baseline="0" dirty="0" err="1" smtClean="0"/>
              <a:t>WorkShop</a:t>
            </a:r>
            <a:r>
              <a:rPr lang="en-GB" sz="1100" baseline="0" dirty="0" smtClean="0"/>
              <a:t> </a:t>
            </a:r>
            <a:r>
              <a:rPr lang="en-GB" sz="1100" baseline="0" dirty="0" err="1" smtClean="0"/>
              <a:t>TeamWare</a:t>
            </a:r>
            <a:r>
              <a:rPr lang="en-GB" sz="1100" baseline="0" dirty="0" smtClean="0"/>
              <a:t> in the mid-90s which inspired </a:t>
            </a:r>
            <a:r>
              <a:rPr lang="en-GB" sz="1100" baseline="0" dirty="0" err="1" smtClean="0"/>
              <a:t>BitKeeper</a:t>
            </a:r>
            <a:r>
              <a:rPr lang="en-GB" sz="1100" baseline="0" dirty="0" smtClean="0"/>
              <a:t> in 1998.  This became hugely popular and was adopted by Linus Torvalds (Linux creator) for the Linux </a:t>
            </a:r>
            <a:r>
              <a:rPr lang="en-GB" sz="1100" baseline="0" dirty="0" err="1" smtClean="0"/>
              <a:t>Kernal</a:t>
            </a:r>
            <a:r>
              <a:rPr lang="en-GB" sz="1100" baseline="0" dirty="0" smtClean="0"/>
              <a:t>.</a:t>
            </a:r>
          </a:p>
          <a:p>
            <a:pPr marL="0" indent="0">
              <a:buFont typeface="Arial" pitchFamily="34" charset="0"/>
              <a:buNone/>
            </a:pPr>
            <a:endParaRPr lang="en-GB" sz="1100" baseline="0" dirty="0" smtClean="0"/>
          </a:p>
          <a:p>
            <a:pPr marL="0" indent="0">
              <a:buFont typeface="Arial" pitchFamily="34" charset="0"/>
              <a:buNone/>
            </a:pPr>
            <a:r>
              <a:rPr lang="en-GB" sz="1100" baseline="0" dirty="0" err="1" smtClean="0"/>
              <a:t>BitMover</a:t>
            </a:r>
            <a:r>
              <a:rPr lang="en-GB" sz="1100" baseline="0" dirty="0" smtClean="0"/>
              <a:t> announced in 2005 that they were stopping free access for open source projects and that kicked off a race for replacements.  </a:t>
            </a:r>
          </a:p>
          <a:p>
            <a:pPr marL="0" indent="0">
              <a:buFont typeface="Arial" pitchFamily="34" charset="0"/>
              <a:buNone/>
            </a:pPr>
            <a:r>
              <a:rPr lang="en-GB" sz="1100" baseline="0" dirty="0" smtClean="0"/>
              <a:t>* Linus wrote the hugely popular Git – the basis of </a:t>
            </a:r>
            <a:r>
              <a:rPr lang="en-GB" sz="1100" baseline="0" dirty="0" err="1" smtClean="0"/>
              <a:t>GitHub</a:t>
            </a:r>
            <a:r>
              <a:rPr lang="en-GB" sz="1100" baseline="0" dirty="0" smtClean="0"/>
              <a:t> and migrated the </a:t>
            </a:r>
            <a:r>
              <a:rPr lang="en-GB" sz="1100" baseline="0" dirty="0" err="1" smtClean="0"/>
              <a:t>linux</a:t>
            </a:r>
            <a:r>
              <a:rPr lang="en-GB" sz="1100" baseline="0" dirty="0" smtClean="0"/>
              <a:t> </a:t>
            </a:r>
            <a:r>
              <a:rPr lang="en-GB" sz="1100" baseline="0" dirty="0" err="1" smtClean="0"/>
              <a:t>kernal</a:t>
            </a:r>
            <a:r>
              <a:rPr lang="en-GB" sz="1100" baseline="0" dirty="0" smtClean="0"/>
              <a:t> onto it – he famously bragged it was written in a week (and it shows!), and for a long time Linus’ anti-Microsoft stance crippled adoption in the enterprise, though this is warming with the move of Phil </a:t>
            </a:r>
            <a:r>
              <a:rPr lang="en-GB" sz="1100" baseline="0" dirty="0" err="1" smtClean="0"/>
              <a:t>Haack</a:t>
            </a:r>
            <a:r>
              <a:rPr lang="en-GB" sz="1100" baseline="0" dirty="0" smtClean="0"/>
              <a:t> to </a:t>
            </a:r>
            <a:r>
              <a:rPr lang="en-GB" sz="1100" baseline="0" dirty="0" err="1" smtClean="0"/>
              <a:t>GitHub</a:t>
            </a:r>
            <a:r>
              <a:rPr lang="en-GB" sz="1100" baseline="0" dirty="0" smtClean="0"/>
              <a:t> in Dec ‘11</a:t>
            </a:r>
          </a:p>
          <a:p>
            <a:pPr marL="0" indent="0">
              <a:buFont typeface="Arial" pitchFamily="34" charset="0"/>
              <a:buNone/>
            </a:pPr>
            <a:r>
              <a:rPr lang="en-GB" sz="1100" baseline="0" dirty="0" smtClean="0"/>
              <a:t>* whilst Matt </a:t>
            </a:r>
            <a:r>
              <a:rPr lang="en-GB" sz="1100" baseline="0" dirty="0" err="1" smtClean="0"/>
              <a:t>Mackall</a:t>
            </a:r>
            <a:r>
              <a:rPr lang="en-GB" sz="1100" baseline="0" dirty="0" smtClean="0"/>
              <a:t> created Mercurial, almost identical to Git yet produced at the same time.  The tools for it are much more advanced on Windows platforms.</a:t>
            </a:r>
          </a:p>
          <a:p>
            <a:pPr marL="171450" indent="-171450">
              <a:buFont typeface="Arial" pitchFamily="34" charset="0"/>
              <a:buChar char="•"/>
            </a:pPr>
            <a:endParaRPr lang="en-GB" sz="1100" baseline="0" dirty="0" smtClean="0"/>
          </a:p>
          <a:p>
            <a:pPr marL="0" indent="0">
              <a:buFont typeface="Arial" pitchFamily="34" charset="0"/>
              <a:buNone/>
            </a:pPr>
            <a:r>
              <a:rPr lang="en-GB" sz="1100" baseline="0" dirty="0" smtClean="0"/>
              <a:t>Both systems are now making serious inroads into SVN.</a:t>
            </a:r>
          </a:p>
          <a:p>
            <a:pPr marL="0" indent="0">
              <a:buFont typeface="Arial" pitchFamily="34" charset="0"/>
              <a:buNone/>
            </a:pPr>
            <a:endParaRPr lang="en-GB" sz="1100" baseline="0" dirty="0" smtClean="0"/>
          </a:p>
          <a:p>
            <a:pPr marL="0" indent="0">
              <a:buFont typeface="Arial" pitchFamily="34" charset="0"/>
              <a:buNone/>
            </a:pPr>
            <a:r>
              <a:rPr lang="en-GB" sz="1100" baseline="0" dirty="0" smtClean="0"/>
              <a:t>* However, businesses frequently want to have a concept of where the ‘official’ version of the code base is, and this is often placed in the cloud, e.g. </a:t>
            </a:r>
            <a:r>
              <a:rPr lang="en-GB" sz="1100" baseline="0" dirty="0" err="1" smtClean="0"/>
              <a:t>GitHub</a:t>
            </a:r>
            <a:r>
              <a:rPr lang="en-GB" sz="1100" baseline="0" dirty="0" smtClean="0"/>
              <a:t>, or (in our case) Kiln.</a:t>
            </a:r>
          </a:p>
          <a:p>
            <a:pPr marL="0" indent="0">
              <a:buFont typeface="Arial" pitchFamily="34" charset="0"/>
              <a:buNone/>
            </a:pPr>
            <a:endParaRPr lang="en-GB" sz="1100" baseline="0" dirty="0" smtClean="0"/>
          </a:p>
          <a:p>
            <a:pPr marL="0" indent="0">
              <a:buFont typeface="Arial" pitchFamily="34" charset="0"/>
              <a:buNone/>
            </a:pPr>
            <a:r>
              <a:rPr lang="en-GB" sz="1100" baseline="0" dirty="0" smtClean="0">
                <a:sym typeface="Wingdings" pitchFamily="2" charset="2"/>
              </a:rPr>
              <a:t> Demo source control</a:t>
            </a:r>
            <a:endParaRPr lang="en-GB" sz="1100" dirty="0"/>
          </a:p>
        </p:txBody>
      </p:sp>
      <p:sp>
        <p:nvSpPr>
          <p:cNvPr id="4" name="Slide Number Placeholder 3"/>
          <p:cNvSpPr>
            <a:spLocks noGrp="1"/>
          </p:cNvSpPr>
          <p:nvPr>
            <p:ph type="sldNum" sz="quarter" idx="10"/>
          </p:nvPr>
        </p:nvSpPr>
        <p:spPr/>
        <p:txBody>
          <a:bodyPr/>
          <a:lstStyle/>
          <a:p>
            <a:fld id="{59C14614-457D-4E56-BF31-C77F41B473F5}" type="slidenum">
              <a:rPr lang="en-GB" smtClean="0"/>
              <a:t>10</a:t>
            </a:fld>
            <a:endParaRPr lang="en-GB"/>
          </a:p>
        </p:txBody>
      </p:sp>
    </p:spTree>
    <p:extLst>
      <p:ext uri="{BB962C8B-B14F-4D97-AF65-F5344CB8AC3E}">
        <p14:creationId xmlns:p14="http://schemas.microsoft.com/office/powerpoint/2010/main" val="385575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8910" y="7132290"/>
            <a:ext cx="2106663" cy="2113247"/>
          </a:xfrm>
        </p:spPr>
      </p:sp>
      <p:sp>
        <p:nvSpPr>
          <p:cNvPr id="3" name="Notes Placeholder 2"/>
          <p:cNvSpPr>
            <a:spLocks noGrp="1"/>
          </p:cNvSpPr>
          <p:nvPr>
            <p:ph type="body" idx="1"/>
          </p:nvPr>
        </p:nvSpPr>
        <p:spPr>
          <a:xfrm>
            <a:off x="680562" y="147514"/>
            <a:ext cx="5530556" cy="9289032"/>
          </a:xfrm>
        </p:spPr>
        <p:txBody>
          <a:bodyPr/>
          <a:lstStyle/>
          <a:p>
            <a:pPr marL="0" indent="0">
              <a:buFont typeface="Arial" pitchFamily="34" charset="0"/>
              <a:buNone/>
            </a:pPr>
            <a:r>
              <a:rPr lang="en-GB" sz="1100" dirty="0" smtClean="0"/>
              <a:t>Demo source control</a:t>
            </a:r>
          </a:p>
          <a:p>
            <a:pPr marL="0" indent="0">
              <a:buFont typeface="Arial" pitchFamily="34" charset="0"/>
              <a:buNone/>
            </a:pPr>
            <a:endParaRPr lang="en-GB" sz="1100" dirty="0" smtClean="0"/>
          </a:p>
          <a:p>
            <a:pPr marL="0" indent="0">
              <a:buFont typeface="Arial" pitchFamily="34" charset="0"/>
              <a:buNone/>
            </a:pPr>
            <a:r>
              <a:rPr lang="en-GB" sz="1100" dirty="0" smtClean="0">
                <a:hlinkClick r:id="rId3"/>
              </a:rPr>
              <a:t>https://github.com/jmechner/Prince-of-Persia-Apple-II</a:t>
            </a:r>
            <a:endParaRPr lang="en-GB" sz="1100" dirty="0" smtClean="0"/>
          </a:p>
          <a:p>
            <a:pPr marL="0" indent="0">
              <a:buFont typeface="Arial" pitchFamily="34" charset="0"/>
              <a:buNone/>
            </a:pPr>
            <a:endParaRPr lang="en-GB" sz="1100" dirty="0" smtClean="0"/>
          </a:p>
          <a:p>
            <a:pPr marL="0" indent="0">
              <a:buFont typeface="Arial" pitchFamily="34" charset="0"/>
              <a:buNone/>
            </a:pPr>
            <a:r>
              <a:rPr lang="en-GB" sz="1100" dirty="0" smtClean="0"/>
              <a:t>Open VS10</a:t>
            </a:r>
          </a:p>
          <a:p>
            <a:pPr marL="0" indent="0">
              <a:buFont typeface="Arial" pitchFamily="34" charset="0"/>
              <a:buNone/>
            </a:pPr>
            <a:r>
              <a:rPr lang="en-GB" sz="1100" dirty="0" smtClean="0"/>
              <a:t>Create new project ‘Console Application’</a:t>
            </a:r>
            <a:r>
              <a:rPr lang="en-GB" sz="1100" baseline="0" dirty="0" smtClean="0"/>
              <a:t> called ‘</a:t>
            </a:r>
            <a:r>
              <a:rPr lang="en-GB" sz="1100" baseline="0" dirty="0" err="1" smtClean="0"/>
              <a:t>AsyncPrime</a:t>
            </a:r>
            <a:r>
              <a:rPr lang="en-GB" sz="1100" baseline="0" dirty="0" smtClean="0"/>
              <a:t>’ in D:\Demo</a:t>
            </a:r>
          </a:p>
          <a:p>
            <a:pPr marL="0" indent="0">
              <a:buFont typeface="Arial" pitchFamily="34" charset="0"/>
              <a:buNone/>
            </a:pPr>
            <a:r>
              <a:rPr lang="en-GB" sz="1100" baseline="0" dirty="0" smtClean="0"/>
              <a:t>Save all</a:t>
            </a:r>
          </a:p>
          <a:p>
            <a:pPr marL="0" indent="0">
              <a:buFont typeface="Arial" pitchFamily="34" charset="0"/>
              <a:buNone/>
            </a:pPr>
            <a:endParaRPr lang="en-GB" sz="1100" dirty="0" smtClean="0"/>
          </a:p>
          <a:p>
            <a:pPr marL="0" indent="0">
              <a:buFont typeface="Arial" pitchFamily="34" charset="0"/>
              <a:buNone/>
            </a:pPr>
            <a:r>
              <a:rPr lang="en-GB" sz="1100" dirty="0" smtClean="0"/>
              <a:t>Browse to </a:t>
            </a:r>
            <a:r>
              <a:rPr lang="en-GB" sz="1100" dirty="0" err="1" smtClean="0"/>
              <a:t>async</a:t>
            </a:r>
            <a:r>
              <a:rPr lang="en-GB" sz="1100" dirty="0" smtClean="0"/>
              <a:t> prime folder.</a:t>
            </a:r>
          </a:p>
          <a:p>
            <a:pPr marL="0" indent="0">
              <a:buFont typeface="Arial" pitchFamily="34" charset="0"/>
              <a:buNone/>
            </a:pPr>
            <a:r>
              <a:rPr lang="en-GB" sz="1100" dirty="0" err="1" smtClean="0"/>
              <a:t>TortoiseHg</a:t>
            </a:r>
            <a:r>
              <a:rPr lang="en-GB" sz="1100" baseline="0" dirty="0" smtClean="0"/>
              <a:t> </a:t>
            </a:r>
            <a:r>
              <a:rPr lang="en-GB" sz="1100" baseline="0" dirty="0" smtClean="0">
                <a:sym typeface="Wingdings" pitchFamily="2" charset="2"/>
              </a:rPr>
              <a:t> Create Repository Here..</a:t>
            </a:r>
            <a:r>
              <a:rPr lang="en-GB" sz="1100" dirty="0" smtClean="0"/>
              <a:t> </a:t>
            </a:r>
            <a:r>
              <a:rPr lang="en-GB" sz="1100" baseline="0" dirty="0" smtClean="0"/>
              <a:t>Update .</a:t>
            </a:r>
            <a:r>
              <a:rPr lang="en-GB" sz="1100" baseline="0" dirty="0" err="1" smtClean="0"/>
              <a:t>hgignore</a:t>
            </a:r>
            <a:endParaRPr lang="en-GB" sz="1100" dirty="0" smtClean="0"/>
          </a:p>
          <a:p>
            <a:pPr marL="0" indent="0">
              <a:buFont typeface="Arial" pitchFamily="34" charset="0"/>
              <a:buNone/>
            </a:pPr>
            <a:r>
              <a:rPr lang="en-GB" sz="1100" baseline="0" dirty="0" smtClean="0"/>
              <a:t>Add files.</a:t>
            </a:r>
          </a:p>
          <a:p>
            <a:pPr marL="0" indent="0">
              <a:buFont typeface="Arial" pitchFamily="34" charset="0"/>
              <a:buNone/>
            </a:pPr>
            <a:endParaRPr lang="en-GB" sz="1100" dirty="0" smtClean="0"/>
          </a:p>
          <a:p>
            <a:pPr marL="0" indent="0">
              <a:buFont typeface="Arial" pitchFamily="34" charset="0"/>
              <a:buNone/>
            </a:pPr>
            <a:r>
              <a:rPr lang="en-GB" sz="1100" baseline="0" dirty="0" smtClean="0"/>
              <a:t>Add new project ‘Unit Test Project’ called </a:t>
            </a:r>
            <a:r>
              <a:rPr lang="en-GB" sz="1100" baseline="0" dirty="0" err="1" smtClean="0"/>
              <a:t>AsyncPrime.Test</a:t>
            </a:r>
            <a:r>
              <a:rPr lang="en-GB" sz="1100" baseline="0" dirty="0" smtClean="0"/>
              <a:t> in D:\Demo\AsyncPrime</a:t>
            </a:r>
          </a:p>
          <a:p>
            <a:pPr marL="0" indent="0">
              <a:buFont typeface="Arial" pitchFamily="34" charset="0"/>
              <a:buNone/>
            </a:pPr>
            <a:r>
              <a:rPr lang="en-GB" sz="1100" baseline="0" dirty="0" smtClean="0"/>
              <a:t>Create interface ‘</a:t>
            </a:r>
            <a:r>
              <a:rPr lang="en-GB" sz="1100" baseline="0" dirty="0" err="1" smtClean="0"/>
              <a:t>IPrimeProvider</a:t>
            </a:r>
            <a:r>
              <a:rPr lang="en-GB" sz="1100" baseline="0" dirty="0" smtClean="0"/>
              <a:t>’.</a:t>
            </a:r>
          </a:p>
          <a:p>
            <a:pPr marL="0" indent="0">
              <a:buFont typeface="Arial" pitchFamily="34" charset="0"/>
              <a:buNone/>
            </a:pPr>
            <a:r>
              <a:rPr lang="en-GB" sz="1100" baseline="0" dirty="0" smtClean="0"/>
              <a:t>Create delegate &amp; </a:t>
            </a:r>
            <a:r>
              <a:rPr lang="en-GB" sz="1100" baseline="0" dirty="0" err="1" smtClean="0"/>
              <a:t>eventhandler</a:t>
            </a:r>
            <a:endParaRPr lang="en-GB" sz="1100" baseline="0" dirty="0" smtClean="0"/>
          </a:p>
          <a:p>
            <a:pPr marL="0" indent="0">
              <a:buFont typeface="Arial" pitchFamily="34" charset="0"/>
              <a:buNone/>
            </a:pPr>
            <a:r>
              <a:rPr lang="en-GB" sz="1100" baseline="0" dirty="0" smtClean="0"/>
              <a:t>Create </a:t>
            </a:r>
            <a:r>
              <a:rPr lang="en-GB" sz="1100" baseline="0" dirty="0" err="1" smtClean="0"/>
              <a:t>PrimeProvider</a:t>
            </a:r>
            <a:r>
              <a:rPr lang="en-GB" sz="1100" baseline="0" dirty="0" smtClean="0"/>
              <a:t> class and implement </a:t>
            </a:r>
            <a:r>
              <a:rPr lang="en-GB" sz="1100" baseline="0" dirty="0" err="1" smtClean="0"/>
              <a:t>IPrimeProvider</a:t>
            </a:r>
            <a:endParaRPr lang="en-GB" sz="1100" baseline="0" dirty="0" smtClean="0"/>
          </a:p>
          <a:p>
            <a:pPr marL="0" indent="0">
              <a:buFont typeface="Arial" pitchFamily="34" charset="0"/>
              <a:buNone/>
            </a:pPr>
            <a:r>
              <a:rPr lang="en-GB" sz="1100" baseline="0" dirty="0" smtClean="0"/>
              <a:t>Add </a:t>
            </a:r>
            <a:r>
              <a:rPr lang="en-GB" sz="1100" baseline="0" dirty="0" err="1" smtClean="0"/>
              <a:t>parameterless</a:t>
            </a:r>
            <a:r>
              <a:rPr lang="en-GB" sz="1100" baseline="0" dirty="0" smtClean="0"/>
              <a:t> private constructor.</a:t>
            </a:r>
          </a:p>
          <a:p>
            <a:pPr marL="0" indent="0">
              <a:buFont typeface="Arial" pitchFamily="34" charset="0"/>
              <a:buNone/>
            </a:pPr>
            <a:endParaRPr lang="en-GB" sz="1100" baseline="0" dirty="0" smtClean="0"/>
          </a:p>
          <a:p>
            <a:pPr marL="0" indent="0">
              <a:buFont typeface="Arial" pitchFamily="34" charset="0"/>
              <a:buNone/>
            </a:pPr>
            <a:r>
              <a:rPr lang="en-GB" sz="1100" baseline="0" dirty="0" smtClean="0"/>
              <a:t>Add </a:t>
            </a:r>
            <a:r>
              <a:rPr lang="en-GB" sz="1100" baseline="0" dirty="0" err="1" smtClean="0"/>
              <a:t>readonly</a:t>
            </a:r>
            <a:r>
              <a:rPr lang="en-GB" sz="1100" baseline="0" dirty="0" smtClean="0"/>
              <a:t> static field for Default singleton (Lazy initialised)</a:t>
            </a:r>
          </a:p>
          <a:p>
            <a:pPr marL="0" indent="0">
              <a:buFont typeface="Arial" pitchFamily="34" charset="0"/>
              <a:buNone/>
            </a:pPr>
            <a:r>
              <a:rPr lang="en-GB" sz="1100" dirty="0" smtClean="0"/>
              <a:t>        </a:t>
            </a:r>
            <a:r>
              <a:rPr lang="en-GB" sz="1100" kern="1200" dirty="0" smtClean="0">
                <a:solidFill>
                  <a:schemeClr val="tx1"/>
                </a:solidFill>
                <a:effectLst/>
              </a:rPr>
              <a:t>private</a:t>
            </a:r>
            <a:r>
              <a:rPr lang="en-GB" sz="1100" dirty="0" smtClean="0"/>
              <a:t> </a:t>
            </a:r>
            <a:r>
              <a:rPr lang="en-GB" sz="1100" kern="1200" dirty="0" smtClean="0">
                <a:solidFill>
                  <a:schemeClr val="tx1"/>
                </a:solidFill>
                <a:effectLst/>
              </a:rPr>
              <a:t>static</a:t>
            </a:r>
            <a:r>
              <a:rPr lang="en-GB" sz="1100" dirty="0" smtClean="0"/>
              <a:t> </a:t>
            </a:r>
            <a:r>
              <a:rPr lang="en-GB" sz="1100" kern="1200" dirty="0" err="1" smtClean="0">
                <a:solidFill>
                  <a:schemeClr val="tx1"/>
                </a:solidFill>
                <a:effectLst/>
              </a:rPr>
              <a:t>readonly</a:t>
            </a:r>
            <a:r>
              <a:rPr lang="en-GB" sz="1100" dirty="0" smtClean="0"/>
              <a:t> </a:t>
            </a:r>
            <a:r>
              <a:rPr lang="en-GB" sz="1100" kern="1200" dirty="0" smtClean="0">
                <a:solidFill>
                  <a:schemeClr val="tx1"/>
                </a:solidFill>
                <a:effectLst/>
              </a:rPr>
              <a:t>Lazy</a:t>
            </a:r>
            <a:r>
              <a:rPr lang="en-GB" sz="1100" dirty="0" smtClean="0"/>
              <a:t>&lt;</a:t>
            </a:r>
            <a:r>
              <a:rPr lang="en-GB" sz="1100" kern="1200" dirty="0" err="1" smtClean="0">
                <a:solidFill>
                  <a:schemeClr val="tx1"/>
                </a:solidFill>
                <a:effectLst/>
              </a:rPr>
              <a:t>IPrimeProvider</a:t>
            </a:r>
            <a:r>
              <a:rPr lang="en-GB" sz="1100" dirty="0" smtClean="0"/>
              <a:t>&gt; _default = </a:t>
            </a:r>
            <a:r>
              <a:rPr lang="en-GB" sz="1100" kern="1200" dirty="0" smtClean="0">
                <a:solidFill>
                  <a:schemeClr val="tx1"/>
                </a:solidFill>
                <a:effectLst/>
              </a:rPr>
              <a:t>new</a:t>
            </a:r>
            <a:r>
              <a:rPr lang="en-GB" sz="1100" dirty="0" smtClean="0"/>
              <a:t> </a:t>
            </a:r>
            <a:r>
              <a:rPr lang="en-GB" sz="1100" kern="1200" dirty="0" smtClean="0">
                <a:solidFill>
                  <a:schemeClr val="tx1"/>
                </a:solidFill>
                <a:effectLst/>
              </a:rPr>
              <a:t>Lazy</a:t>
            </a:r>
            <a:r>
              <a:rPr lang="en-GB" sz="1100" dirty="0" smtClean="0"/>
              <a:t>&lt;</a:t>
            </a:r>
            <a:r>
              <a:rPr lang="en-GB" sz="1100" kern="1200" dirty="0" err="1" smtClean="0">
                <a:solidFill>
                  <a:schemeClr val="tx1"/>
                </a:solidFill>
                <a:effectLst/>
              </a:rPr>
              <a:t>IPrimeProvider</a:t>
            </a:r>
            <a:r>
              <a:rPr lang="en-GB" sz="1100" dirty="0" smtClean="0"/>
              <a:t>&gt;( </a:t>
            </a:r>
          </a:p>
          <a:p>
            <a:pPr marL="0" indent="0">
              <a:buFont typeface="Arial" pitchFamily="34" charset="0"/>
              <a:buNone/>
            </a:pPr>
            <a:r>
              <a:rPr lang="en-GB" sz="1100" dirty="0" smtClean="0"/>
              <a:t>            () =&gt; </a:t>
            </a:r>
            <a:r>
              <a:rPr lang="en-GB" sz="1100" kern="1200" dirty="0" smtClean="0">
                <a:solidFill>
                  <a:schemeClr val="tx1"/>
                </a:solidFill>
                <a:effectLst/>
              </a:rPr>
              <a:t>new</a:t>
            </a:r>
            <a:r>
              <a:rPr lang="en-GB" sz="1100" dirty="0" smtClean="0"/>
              <a:t> </a:t>
            </a:r>
            <a:r>
              <a:rPr lang="en-GB" sz="1100" kern="1200" dirty="0" err="1" smtClean="0">
                <a:solidFill>
                  <a:schemeClr val="tx1"/>
                </a:solidFill>
                <a:effectLst/>
              </a:rPr>
              <a:t>PrimeProvider</a:t>
            </a:r>
            <a:r>
              <a:rPr lang="en-GB" sz="1100" dirty="0" smtClean="0"/>
              <a:t>(), </a:t>
            </a:r>
          </a:p>
          <a:p>
            <a:pPr marL="0" indent="0">
              <a:buFont typeface="Arial" pitchFamily="34" charset="0"/>
              <a:buNone/>
            </a:pPr>
            <a:r>
              <a:rPr lang="en-GB" sz="1100" dirty="0" smtClean="0"/>
              <a:t>            </a:t>
            </a:r>
            <a:r>
              <a:rPr lang="en-GB" sz="1100" kern="1200" dirty="0" err="1" smtClean="0">
                <a:solidFill>
                  <a:schemeClr val="tx1"/>
                </a:solidFill>
                <a:effectLst/>
              </a:rPr>
              <a:t>LazyThreadSafetyMode</a:t>
            </a:r>
            <a:r>
              <a:rPr lang="en-GB" sz="1100" dirty="0" err="1" smtClean="0"/>
              <a:t>.PublicationOnly</a:t>
            </a:r>
            <a:r>
              <a:rPr lang="en-GB" sz="1100" dirty="0" smtClean="0"/>
              <a:t>);</a:t>
            </a:r>
          </a:p>
          <a:p>
            <a:pPr marL="0" indent="0">
              <a:buFont typeface="Arial" pitchFamily="34" charset="0"/>
              <a:buNone/>
            </a:pPr>
            <a:r>
              <a:rPr lang="en-GB" sz="1100" baseline="0" dirty="0" smtClean="0"/>
              <a:t>And </a:t>
            </a:r>
            <a:r>
              <a:rPr lang="en-GB" sz="1100" baseline="0" dirty="0" err="1" smtClean="0"/>
              <a:t>accessor</a:t>
            </a:r>
            <a:r>
              <a:rPr lang="en-GB" sz="1100" baseline="0" dirty="0" smtClean="0"/>
              <a:t> property</a:t>
            </a:r>
            <a:endParaRPr lang="en-GB" sz="1100" dirty="0" smtClean="0"/>
          </a:p>
          <a:p>
            <a:pPr marL="0" indent="0">
              <a:buFont typeface="Arial" pitchFamily="34" charset="0"/>
              <a:buNone/>
            </a:pPr>
            <a:r>
              <a:rPr lang="en-GB" sz="1100" dirty="0" smtClean="0"/>
              <a:t>        </a:t>
            </a:r>
            <a:r>
              <a:rPr lang="en-GB" sz="1100" kern="1200" dirty="0" smtClean="0">
                <a:solidFill>
                  <a:schemeClr val="tx1"/>
                </a:solidFill>
                <a:effectLst/>
              </a:rPr>
              <a:t>public</a:t>
            </a:r>
            <a:r>
              <a:rPr lang="en-GB" sz="1100" dirty="0" smtClean="0"/>
              <a:t> </a:t>
            </a:r>
            <a:r>
              <a:rPr lang="en-GB" sz="1100" kern="1200" dirty="0" smtClean="0">
                <a:solidFill>
                  <a:schemeClr val="tx1"/>
                </a:solidFill>
                <a:effectLst/>
              </a:rPr>
              <a:t>static</a:t>
            </a:r>
            <a:r>
              <a:rPr lang="en-GB" sz="1100" dirty="0" smtClean="0"/>
              <a:t> </a:t>
            </a:r>
            <a:r>
              <a:rPr lang="en-GB" sz="1100" kern="1200" dirty="0" err="1" smtClean="0">
                <a:solidFill>
                  <a:schemeClr val="tx1"/>
                </a:solidFill>
                <a:effectLst/>
              </a:rPr>
              <a:t>IPrimeProvider</a:t>
            </a:r>
            <a:r>
              <a:rPr lang="en-GB" sz="1100" dirty="0" smtClean="0"/>
              <a:t> Default { </a:t>
            </a:r>
            <a:r>
              <a:rPr lang="en-GB" sz="1100" kern="1200" dirty="0" smtClean="0">
                <a:solidFill>
                  <a:schemeClr val="tx1"/>
                </a:solidFill>
                <a:effectLst/>
              </a:rPr>
              <a:t>get</a:t>
            </a:r>
            <a:r>
              <a:rPr lang="en-GB" sz="1100" dirty="0" smtClean="0"/>
              <a:t> { </a:t>
            </a:r>
            <a:r>
              <a:rPr lang="en-GB" sz="1100" kern="1200" dirty="0" smtClean="0">
                <a:solidFill>
                  <a:schemeClr val="tx1"/>
                </a:solidFill>
                <a:effectLst/>
              </a:rPr>
              <a:t>return</a:t>
            </a:r>
            <a:r>
              <a:rPr lang="en-GB" sz="1100" dirty="0" smtClean="0"/>
              <a:t> _</a:t>
            </a:r>
            <a:r>
              <a:rPr lang="en-GB" sz="1100" dirty="0" err="1" smtClean="0"/>
              <a:t>default.Value</a:t>
            </a:r>
            <a:r>
              <a:rPr lang="en-GB" sz="1100" dirty="0" smtClean="0"/>
              <a:t>; }}</a:t>
            </a:r>
          </a:p>
          <a:p>
            <a:pPr marL="0" indent="0">
              <a:buFont typeface="Arial" pitchFamily="34" charset="0"/>
              <a:buNone/>
            </a:pPr>
            <a:endParaRPr lang="en-GB" sz="1100" baseline="0" dirty="0" smtClean="0"/>
          </a:p>
          <a:p>
            <a:pPr marL="0" indent="0">
              <a:buFont typeface="Arial" pitchFamily="34" charset="0"/>
              <a:buNone/>
            </a:pPr>
            <a:endParaRPr lang="en-GB" sz="1100" baseline="0" dirty="0" smtClean="0"/>
          </a:p>
          <a:p>
            <a:pPr marL="0" indent="0">
              <a:buFont typeface="Arial" pitchFamily="34" charset="0"/>
              <a:buNone/>
            </a:pPr>
            <a:r>
              <a:rPr lang="en-GB" sz="1100" baseline="0" dirty="0" smtClean="0"/>
              <a:t>Rename unit tests to </a:t>
            </a:r>
            <a:r>
              <a:rPr lang="en-GB" sz="1100" kern="1200" dirty="0" err="1" smtClean="0">
                <a:solidFill>
                  <a:schemeClr val="tx1"/>
                </a:solidFill>
                <a:effectLst/>
              </a:rPr>
              <a:t>PrimeProviderTests</a:t>
            </a:r>
            <a:r>
              <a:rPr lang="en-GB" sz="1100" kern="1200" dirty="0" smtClean="0">
                <a:solidFill>
                  <a:schemeClr val="tx1"/>
                </a:solidFill>
                <a:effectLst/>
              </a:rPr>
              <a:t>.</a:t>
            </a:r>
          </a:p>
          <a:p>
            <a:pPr marL="0" indent="0">
              <a:buFont typeface="Arial" pitchFamily="34" charset="0"/>
              <a:buNone/>
            </a:pPr>
            <a:endParaRPr lang="en-GB" sz="1100" kern="1200" dirty="0" smtClean="0">
              <a:solidFill>
                <a:schemeClr val="tx1"/>
              </a:solidFill>
              <a:effectLst/>
            </a:endParaRPr>
          </a:p>
          <a:p>
            <a:pPr marL="0" indent="0">
              <a:buFont typeface="Arial" pitchFamily="34" charset="0"/>
              <a:buNone/>
            </a:pPr>
            <a:r>
              <a:rPr lang="en-GB" sz="1100" kern="1200" dirty="0" smtClean="0">
                <a:solidFill>
                  <a:schemeClr val="tx1"/>
                </a:solidFill>
                <a:effectLst/>
              </a:rPr>
              <a:t>Add Reference from</a:t>
            </a:r>
            <a:r>
              <a:rPr lang="en-GB" sz="1100" kern="1200" baseline="0" dirty="0" smtClean="0">
                <a:solidFill>
                  <a:schemeClr val="tx1"/>
                </a:solidFill>
                <a:effectLst/>
              </a:rPr>
              <a:t> </a:t>
            </a:r>
            <a:r>
              <a:rPr lang="en-GB" sz="1100" kern="1200" baseline="0" dirty="0" err="1" smtClean="0">
                <a:solidFill>
                  <a:schemeClr val="tx1"/>
                </a:solidFill>
                <a:effectLst/>
              </a:rPr>
              <a:t>AsyncPrime.Test</a:t>
            </a:r>
            <a:r>
              <a:rPr lang="en-GB" sz="1100" kern="1200" baseline="0" dirty="0" smtClean="0">
                <a:solidFill>
                  <a:schemeClr val="tx1"/>
                </a:solidFill>
                <a:effectLst/>
              </a:rPr>
              <a:t> -&gt; </a:t>
            </a:r>
            <a:r>
              <a:rPr lang="en-GB" sz="1100" kern="1200" baseline="0" dirty="0" err="1" smtClean="0">
                <a:solidFill>
                  <a:schemeClr val="tx1"/>
                </a:solidFill>
                <a:effectLst/>
              </a:rPr>
              <a:t>AsyncPrime</a:t>
            </a:r>
            <a:r>
              <a:rPr lang="en-GB" sz="1100" kern="1200" baseline="0" dirty="0" smtClean="0">
                <a:solidFill>
                  <a:schemeClr val="tx1"/>
                </a:solidFill>
                <a:effectLst/>
              </a:rPr>
              <a:t> project</a:t>
            </a:r>
          </a:p>
          <a:p>
            <a:pPr marL="0" indent="0">
              <a:buFont typeface="Arial" pitchFamily="34" charset="0"/>
              <a:buNone/>
            </a:pPr>
            <a:endParaRPr lang="en-GB" sz="1100" kern="1200" baseline="0" dirty="0" smtClean="0">
              <a:solidFill>
                <a:schemeClr val="tx1"/>
              </a:solidFill>
              <a:effectLst/>
            </a:endParaRPr>
          </a:p>
          <a:p>
            <a:pPr marL="0" indent="0">
              <a:buFont typeface="Arial" pitchFamily="34" charset="0"/>
              <a:buNone/>
            </a:pPr>
            <a:r>
              <a:rPr lang="en-GB" sz="1100" dirty="0" smtClean="0"/>
              <a:t>Add ‘</a:t>
            </a:r>
            <a:r>
              <a:rPr lang="en-GB" sz="1100" dirty="0" err="1" smtClean="0"/>
              <a:t>IsPrime</a:t>
            </a:r>
            <a:r>
              <a:rPr lang="en-GB" sz="1100" dirty="0" smtClean="0"/>
              <a:t>’ method to </a:t>
            </a:r>
            <a:r>
              <a:rPr lang="en-GB" sz="1100" dirty="0" err="1" smtClean="0"/>
              <a:t>PrimeProviderTests</a:t>
            </a:r>
            <a:endParaRPr lang="en-GB" sz="1100" dirty="0" smtClean="0"/>
          </a:p>
          <a:p>
            <a:pPr marL="0" indent="0">
              <a:buFont typeface="Arial" pitchFamily="34" charset="0"/>
              <a:buNone/>
            </a:pPr>
            <a:endParaRPr lang="en-GB" sz="1100" dirty="0" smtClean="0"/>
          </a:p>
          <a:p>
            <a:pPr marL="0" indent="0">
              <a:buFont typeface="Arial" pitchFamily="34" charset="0"/>
              <a:buNone/>
            </a:pPr>
            <a:r>
              <a:rPr lang="en-GB" sz="1100" dirty="0" smtClean="0"/>
              <a:t>Add ‘</a:t>
            </a:r>
            <a:r>
              <a:rPr lang="en-GB" sz="1100" dirty="0" err="1" smtClean="0"/>
              <a:t>TestOnlyPrime</a:t>
            </a:r>
            <a:r>
              <a:rPr lang="en-GB" sz="1100" dirty="0" smtClean="0"/>
              <a:t>’ method to </a:t>
            </a:r>
            <a:r>
              <a:rPr lang="en-GB" sz="1100" dirty="0" err="1" smtClean="0"/>
              <a:t>PrimeProviderTests</a:t>
            </a:r>
            <a:endParaRPr lang="en-GB" sz="1100" dirty="0" smtClean="0"/>
          </a:p>
          <a:p>
            <a:pPr marL="0" indent="0">
              <a:buFont typeface="Arial" pitchFamily="34" charset="0"/>
              <a:buNone/>
            </a:pPr>
            <a:endParaRPr lang="en-GB" sz="1100" dirty="0" smtClean="0"/>
          </a:p>
          <a:p>
            <a:pPr marL="0" indent="0">
              <a:buFont typeface="Arial" pitchFamily="34" charset="0"/>
              <a:buNone/>
            </a:pPr>
            <a:r>
              <a:rPr lang="en-GB" sz="1100" dirty="0" smtClean="0"/>
              <a:t>Enable</a:t>
            </a:r>
            <a:r>
              <a:rPr lang="en-GB" sz="1100" baseline="0" dirty="0" smtClean="0"/>
              <a:t> </a:t>
            </a:r>
            <a:r>
              <a:rPr lang="en-GB" sz="1100" baseline="0" dirty="0" err="1" smtClean="0"/>
              <a:t>Ncrunch</a:t>
            </a:r>
            <a:r>
              <a:rPr lang="en-GB" sz="1100" baseline="0" dirty="0" smtClean="0"/>
              <a:t> to run all tests. </a:t>
            </a:r>
          </a:p>
          <a:p>
            <a:pPr marL="0" indent="0">
              <a:buFont typeface="Arial" pitchFamily="34" charset="0"/>
              <a:buNone/>
            </a:pPr>
            <a:r>
              <a:rPr lang="en-GB" sz="1100" kern="1200" dirty="0" err="1" smtClean="0">
                <a:solidFill>
                  <a:schemeClr val="tx1"/>
                </a:solidFill>
                <a:effectLst/>
              </a:rPr>
              <a:t>PrimeProvider</a:t>
            </a:r>
            <a:r>
              <a:rPr lang="en-GB" sz="1100" dirty="0" err="1" smtClean="0"/>
              <a:t>.Default.Start</a:t>
            </a:r>
            <a:r>
              <a:rPr lang="en-GB" sz="1100" dirty="0" smtClean="0"/>
              <a:t>();  will error.</a:t>
            </a:r>
          </a:p>
          <a:p>
            <a:pPr marL="0" indent="0">
              <a:buFont typeface="Arial" pitchFamily="34" charset="0"/>
              <a:buNone/>
            </a:pPr>
            <a:endParaRPr lang="en-GB" sz="1100" dirty="0" smtClean="0"/>
          </a:p>
          <a:p>
            <a:pPr marL="0" indent="0">
              <a:buFont typeface="Arial" pitchFamily="34" charset="0"/>
              <a:buNone/>
            </a:pPr>
            <a:r>
              <a:rPr lang="en-GB" sz="1100" dirty="0" smtClean="0"/>
              <a:t>Add new repository to Test-Repositories in Kiln ‘</a:t>
            </a:r>
            <a:r>
              <a:rPr lang="en-GB" sz="1100" dirty="0" err="1" smtClean="0"/>
              <a:t>AsyncPrime</a:t>
            </a:r>
            <a:r>
              <a:rPr lang="en-GB" sz="1100" dirty="0" smtClean="0"/>
              <a:t>’.</a:t>
            </a:r>
          </a:p>
          <a:p>
            <a:pPr marL="0" indent="0">
              <a:buFont typeface="Arial" pitchFamily="34" charset="0"/>
              <a:buNone/>
            </a:pPr>
            <a:r>
              <a:rPr lang="en-GB" sz="1100" dirty="0" smtClean="0"/>
              <a:t>Click</a:t>
            </a:r>
            <a:r>
              <a:rPr lang="en-GB" sz="1100" baseline="0" dirty="0" smtClean="0"/>
              <a:t> on repository and then copy URL from the top right.</a:t>
            </a:r>
          </a:p>
          <a:p>
            <a:pPr marL="0" indent="0">
              <a:buFont typeface="Arial" pitchFamily="34" charset="0"/>
              <a:buNone/>
            </a:pPr>
            <a:endParaRPr lang="en-GB" sz="1100" dirty="0" smtClean="0"/>
          </a:p>
          <a:p>
            <a:pPr marL="0" indent="0">
              <a:buFont typeface="Arial" pitchFamily="34" charset="0"/>
              <a:buNone/>
            </a:pPr>
            <a:r>
              <a:rPr lang="en-GB" sz="1100" dirty="0" smtClean="0"/>
              <a:t>Synchronise.</a:t>
            </a:r>
          </a:p>
          <a:p>
            <a:pPr marL="0" indent="0">
              <a:buFont typeface="Arial" pitchFamily="34" charset="0"/>
              <a:buNone/>
            </a:pPr>
            <a:endParaRPr lang="en-GB" sz="1100" dirty="0" smtClean="0"/>
          </a:p>
          <a:p>
            <a:pPr marL="0" indent="0">
              <a:buFont typeface="Arial" pitchFamily="34" charset="0"/>
              <a:buNone/>
            </a:pPr>
            <a:r>
              <a:rPr lang="en-GB" sz="1100" dirty="0" smtClean="0"/>
              <a:t>Assign case to Jeff.</a:t>
            </a:r>
          </a:p>
          <a:p>
            <a:pPr marL="0" indent="0">
              <a:buFont typeface="Arial" pitchFamily="34" charset="0"/>
              <a:buNone/>
            </a:pPr>
            <a:endParaRPr lang="en-GB" sz="1100" dirty="0" smtClean="0"/>
          </a:p>
          <a:p>
            <a:pPr marL="0" indent="0">
              <a:buFont typeface="Arial" pitchFamily="34" charset="0"/>
              <a:buNone/>
            </a:pPr>
            <a:r>
              <a:rPr lang="en-GB" sz="1100" dirty="0" smtClean="0"/>
              <a:t>Call Jeff, ask</a:t>
            </a:r>
            <a:r>
              <a:rPr lang="en-GB" sz="1100" baseline="0" dirty="0" smtClean="0"/>
              <a:t> him to finish.</a:t>
            </a:r>
            <a:endParaRPr lang="en-GB" sz="1100" dirty="0" smtClean="0"/>
          </a:p>
          <a:p>
            <a:pPr marL="0" indent="0">
              <a:buFont typeface="Arial" pitchFamily="34" charset="0"/>
              <a:buNone/>
            </a:pPr>
            <a:endParaRPr lang="en-GB" sz="1100" dirty="0" smtClean="0"/>
          </a:p>
          <a:p>
            <a:pPr marL="0" indent="0">
              <a:buFont typeface="Arial" pitchFamily="34" charset="0"/>
              <a:buNone/>
            </a:pPr>
            <a:r>
              <a:rPr lang="en-GB" sz="1100" dirty="0" smtClean="0">
                <a:sym typeface="Wingdings" pitchFamily="2" charset="2"/>
              </a:rPr>
              <a:t> What next?</a:t>
            </a:r>
            <a:endParaRPr lang="en-GB" sz="1100" dirty="0"/>
          </a:p>
        </p:txBody>
      </p:sp>
      <p:sp>
        <p:nvSpPr>
          <p:cNvPr id="4" name="Slide Number Placeholder 3"/>
          <p:cNvSpPr>
            <a:spLocks noGrp="1"/>
          </p:cNvSpPr>
          <p:nvPr>
            <p:ph type="sldNum" sz="quarter" idx="10"/>
          </p:nvPr>
        </p:nvSpPr>
        <p:spPr>
          <a:xfrm>
            <a:off x="3854939" y="9355453"/>
            <a:ext cx="2200157" cy="355540"/>
          </a:xfrm>
        </p:spPr>
        <p:txBody>
          <a:bodyPr/>
          <a:lstStyle/>
          <a:p>
            <a:fld id="{59C14614-457D-4E56-BF31-C77F41B473F5}" type="slidenum">
              <a:rPr lang="en-GB" sz="900" smtClean="0"/>
              <a:t>11</a:t>
            </a:fld>
            <a:endParaRPr lang="en-GB" sz="900"/>
          </a:p>
        </p:txBody>
      </p:sp>
    </p:spTree>
    <p:extLst>
      <p:ext uri="{BB962C8B-B14F-4D97-AF65-F5344CB8AC3E}">
        <p14:creationId xmlns:p14="http://schemas.microsoft.com/office/powerpoint/2010/main" val="385575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 Work in teams</a:t>
            </a:r>
          </a:p>
          <a:p>
            <a:pPr marL="0" indent="0">
              <a:buFont typeface="Arial" pitchFamily="34" charset="0"/>
              <a:buNone/>
            </a:pPr>
            <a:r>
              <a:rPr lang="en-GB" dirty="0" smtClean="0"/>
              <a:t>* Contribute to OS projects</a:t>
            </a:r>
          </a:p>
          <a:p>
            <a:pPr marL="0" indent="0">
              <a:buFont typeface="Arial" pitchFamily="34" charset="0"/>
              <a:buNone/>
            </a:pPr>
            <a:r>
              <a:rPr lang="en-GB" dirty="0" smtClean="0"/>
              <a:t>* </a:t>
            </a:r>
            <a:r>
              <a:rPr lang="en-GB" dirty="0" err="1" smtClean="0"/>
              <a:t>CodePlex</a:t>
            </a:r>
            <a:r>
              <a:rPr lang="en-GB" dirty="0" smtClean="0"/>
              <a:t> (Hg/SVN/TFS), </a:t>
            </a:r>
            <a:r>
              <a:rPr lang="en-GB" dirty="0" err="1" smtClean="0"/>
              <a:t>GitHub</a:t>
            </a:r>
            <a:r>
              <a:rPr lang="en-GB" dirty="0" smtClean="0"/>
              <a:t> (Git), </a:t>
            </a:r>
            <a:r>
              <a:rPr lang="en-GB" dirty="0" err="1" smtClean="0"/>
              <a:t>SourceForge</a:t>
            </a:r>
            <a:r>
              <a:rPr lang="en-GB" dirty="0" smtClean="0"/>
              <a:t> (SVN/Git/Hg/Bazaar/CVS), Google Code (SVN/Hg/Git)</a:t>
            </a:r>
          </a:p>
          <a:p>
            <a:pPr marL="0" indent="0">
              <a:buFont typeface="Arial" pitchFamily="34" charset="0"/>
              <a:buNone/>
            </a:pPr>
            <a:r>
              <a:rPr lang="en-GB" dirty="0" smtClean="0"/>
              <a:t>* Read Blogs</a:t>
            </a:r>
          </a:p>
          <a:p>
            <a:pPr marL="0" indent="0">
              <a:buFont typeface="Arial" pitchFamily="34" charset="0"/>
              <a:buNone/>
            </a:pPr>
            <a:r>
              <a:rPr lang="en-GB" dirty="0" smtClean="0"/>
              <a:t>* </a:t>
            </a:r>
            <a:r>
              <a:rPr lang="en-GB" dirty="0" err="1" smtClean="0"/>
              <a:t>Engadget</a:t>
            </a:r>
            <a:r>
              <a:rPr lang="en-GB" dirty="0" smtClean="0"/>
              <a:t>, </a:t>
            </a:r>
            <a:r>
              <a:rPr lang="en-GB" dirty="0" err="1" smtClean="0"/>
              <a:t>TechCrunch</a:t>
            </a:r>
            <a:r>
              <a:rPr lang="en-GB" dirty="0" smtClean="0"/>
              <a:t>,</a:t>
            </a:r>
            <a:r>
              <a:rPr lang="en-GB" baseline="0" dirty="0" smtClean="0"/>
              <a:t> Scott </a:t>
            </a:r>
            <a:r>
              <a:rPr lang="en-GB" baseline="0" dirty="0" err="1" smtClean="0"/>
              <a:t>Hanselman</a:t>
            </a:r>
            <a:r>
              <a:rPr lang="en-GB" baseline="0" dirty="0" smtClean="0"/>
              <a:t>, Phil </a:t>
            </a:r>
            <a:r>
              <a:rPr lang="en-GB" baseline="0" dirty="0" err="1" smtClean="0"/>
              <a:t>Haack</a:t>
            </a:r>
            <a:endParaRPr lang="en-GB" baseline="0" dirty="0" smtClean="0"/>
          </a:p>
          <a:p>
            <a:pPr marL="0" indent="0">
              <a:buFont typeface="Arial" pitchFamily="34" charset="0"/>
              <a:buNone/>
            </a:pPr>
            <a:r>
              <a:rPr lang="en-GB" baseline="0" dirty="0" smtClean="0"/>
              <a:t>* Come along to Hack Manchester </a:t>
            </a:r>
            <a:endParaRPr lang="en-GB" baseline="0" dirty="0" smtClean="0"/>
          </a:p>
          <a:p>
            <a:pPr marL="171450" indent="-171450">
              <a:buFont typeface="Arial" pitchFamily="34" charset="0"/>
              <a:buChar char="•"/>
            </a:pPr>
            <a:endParaRPr lang="en-GB" baseline="0" dirty="0" smtClean="0"/>
          </a:p>
          <a:p>
            <a:pPr marL="0" indent="0">
              <a:buFont typeface="Arial" pitchFamily="34" charset="0"/>
              <a:buNone/>
            </a:pPr>
            <a:r>
              <a:rPr lang="en-GB" baseline="0" dirty="0" smtClean="0">
                <a:sym typeface="Wingdings" pitchFamily="2" charset="2"/>
              </a:rPr>
              <a:t> Contact us</a:t>
            </a:r>
            <a:endParaRPr lang="en-GB" dirty="0"/>
          </a:p>
        </p:txBody>
      </p:sp>
      <p:sp>
        <p:nvSpPr>
          <p:cNvPr id="4" name="Slide Number Placeholder 3"/>
          <p:cNvSpPr>
            <a:spLocks noGrp="1"/>
          </p:cNvSpPr>
          <p:nvPr>
            <p:ph type="sldNum" sz="quarter" idx="10"/>
          </p:nvPr>
        </p:nvSpPr>
        <p:spPr/>
        <p:txBody>
          <a:bodyPr/>
          <a:lstStyle/>
          <a:p>
            <a:fld id="{59C14614-457D-4E56-BF31-C77F41B473F5}" type="slidenum">
              <a:rPr lang="en-GB" smtClean="0"/>
              <a:t>12</a:t>
            </a:fld>
            <a:endParaRPr lang="en-GB"/>
          </a:p>
        </p:txBody>
      </p:sp>
    </p:spTree>
    <p:extLst>
      <p:ext uri="{BB962C8B-B14F-4D97-AF65-F5344CB8AC3E}">
        <p14:creationId xmlns:p14="http://schemas.microsoft.com/office/powerpoint/2010/main" val="385575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Contact details</a:t>
            </a:r>
          </a:p>
          <a:p>
            <a:pPr marL="0" indent="0">
              <a:buFont typeface="Arial" pitchFamily="34" charset="0"/>
              <a:buNone/>
            </a:pPr>
            <a:r>
              <a:rPr lang="en-GB" dirty="0" smtClean="0"/>
              <a:t>Thargy.com</a:t>
            </a:r>
          </a:p>
          <a:p>
            <a:pPr marL="0" indent="0">
              <a:buFont typeface="Arial" pitchFamily="34" charset="0"/>
              <a:buNone/>
            </a:pPr>
            <a:endParaRPr lang="en-GB" dirty="0" smtClean="0"/>
          </a:p>
          <a:p>
            <a:pPr marL="0" indent="0">
              <a:buFont typeface="Arial" pitchFamily="34" charset="0"/>
              <a:buNone/>
            </a:pPr>
            <a:r>
              <a:rPr lang="en-GB" dirty="0" smtClean="0"/>
              <a:t>* www.webapplicationsuk.com</a:t>
            </a:r>
          </a:p>
          <a:p>
            <a:pPr marL="0" indent="0">
              <a:buFont typeface="Arial" pitchFamily="34" charset="0"/>
              <a:buNone/>
            </a:pPr>
            <a:endParaRPr lang="en-GB" dirty="0" smtClean="0"/>
          </a:p>
          <a:p>
            <a:pPr marL="0" indent="0">
              <a:buFont typeface="Arial" pitchFamily="34" charset="0"/>
              <a:buNone/>
            </a:pPr>
            <a:r>
              <a:rPr lang="en-GB" dirty="0" smtClean="0"/>
              <a:t>* recruitment@webappuk.com</a:t>
            </a:r>
          </a:p>
          <a:p>
            <a:pPr marL="171450" indent="-171450">
              <a:buFont typeface="Arial" pitchFamily="34" charset="0"/>
              <a:buChar char="•"/>
            </a:pPr>
            <a:endParaRPr lang="en-GB" dirty="0" smtClean="0"/>
          </a:p>
          <a:p>
            <a:pPr marL="0" indent="0">
              <a:buFont typeface="Arial" pitchFamily="34" charset="0"/>
              <a:buNone/>
            </a:pPr>
            <a:r>
              <a:rPr lang="en-GB" dirty="0" smtClean="0"/>
              <a:t>**</a:t>
            </a:r>
            <a:r>
              <a:rPr lang="en-GB" baseline="0" dirty="0" smtClean="0"/>
              <a:t> SLIDE END **</a:t>
            </a:r>
            <a:endParaRPr lang="en-GB" dirty="0"/>
          </a:p>
        </p:txBody>
      </p:sp>
      <p:sp>
        <p:nvSpPr>
          <p:cNvPr id="4" name="Slide Number Placeholder 3"/>
          <p:cNvSpPr>
            <a:spLocks noGrp="1"/>
          </p:cNvSpPr>
          <p:nvPr>
            <p:ph type="sldNum" sz="quarter" idx="10"/>
          </p:nvPr>
        </p:nvSpPr>
        <p:spPr/>
        <p:txBody>
          <a:bodyPr/>
          <a:lstStyle/>
          <a:p>
            <a:fld id="{59C14614-457D-4E56-BF31-C77F41B473F5}" type="slidenum">
              <a:rPr lang="en-GB" smtClean="0"/>
              <a:t>13</a:t>
            </a:fld>
            <a:endParaRPr lang="en-GB"/>
          </a:p>
        </p:txBody>
      </p:sp>
    </p:spTree>
    <p:extLst>
      <p:ext uri="{BB962C8B-B14F-4D97-AF65-F5344CB8AC3E}">
        <p14:creationId xmlns:p14="http://schemas.microsoft.com/office/powerpoint/2010/main" val="385575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dirty="0" smtClean="0"/>
              <a:t>There’s a huge range of jobs and</a:t>
            </a:r>
            <a:r>
              <a:rPr lang="en-GB" baseline="0" dirty="0" smtClean="0"/>
              <a:t> roles for IT graduates, more than ever, but let’s start by breaking it down a little – and this is just one way of slicing the pie.</a:t>
            </a:r>
          </a:p>
          <a:p>
            <a:pPr marL="0" indent="0">
              <a:buFont typeface="Arial" charset="0"/>
              <a:buNone/>
            </a:pPr>
            <a:r>
              <a:rPr lang="en-GB" dirty="0" smtClean="0"/>
              <a:t>* Tragically, many if</a:t>
            </a:r>
            <a:r>
              <a:rPr lang="en-GB" baseline="0" dirty="0" smtClean="0"/>
              <a:t> not most of you will end up in a non-IT role.</a:t>
            </a:r>
          </a:p>
          <a:p>
            <a:pPr marL="0" indent="0">
              <a:buFont typeface="Arial" charset="0"/>
              <a:buNone/>
            </a:pPr>
            <a:r>
              <a:rPr lang="en-GB" dirty="0" smtClean="0"/>
              <a:t>* </a:t>
            </a:r>
            <a:r>
              <a:rPr lang="en-GB" baseline="0" dirty="0" smtClean="0"/>
              <a:t>Of those who remain, the vast majority will end up working for a business where IT is not the primary focus</a:t>
            </a:r>
          </a:p>
          <a:p>
            <a:pPr marL="0" indent="0">
              <a:buFont typeface="Arial" charset="0"/>
              <a:buNone/>
            </a:pPr>
            <a:r>
              <a:rPr lang="en-GB" dirty="0" smtClean="0"/>
              <a:t>* </a:t>
            </a:r>
            <a:r>
              <a:rPr lang="en-GB" baseline="0" dirty="0" smtClean="0"/>
              <a:t>Very few will end up working for a dedicated software company</a:t>
            </a:r>
          </a:p>
          <a:p>
            <a:pPr marL="0" indent="0">
              <a:buFont typeface="Arial" charset="0"/>
              <a:buNone/>
            </a:pPr>
            <a:endParaRPr lang="en-GB" baseline="0" dirty="0" smtClean="0"/>
          </a:p>
          <a:p>
            <a:pPr marL="0" lvl="0" indent="0">
              <a:buFont typeface="Arial" charset="0"/>
              <a:buNone/>
            </a:pPr>
            <a:r>
              <a:rPr lang="en-GB" dirty="0" smtClean="0"/>
              <a:t>* </a:t>
            </a:r>
            <a:r>
              <a:rPr lang="en-GB" baseline="0" dirty="0" smtClean="0"/>
              <a:t>The fact that you’re here hopefully means your not interested in a career at McDonalds</a:t>
            </a:r>
          </a:p>
          <a:p>
            <a:pPr marL="0" lvl="0" indent="0">
              <a:buFont typeface="Arial" charset="0"/>
              <a:buNone/>
            </a:pPr>
            <a:endParaRPr lang="en-GB" baseline="0" dirty="0" smtClean="0"/>
          </a:p>
          <a:p>
            <a:pPr marL="0" lvl="0" indent="0">
              <a:buFont typeface="Arial" charset="0"/>
              <a:buNone/>
            </a:pPr>
            <a:r>
              <a:rPr lang="en-GB" baseline="0" dirty="0" smtClean="0"/>
              <a:t>What does a non-IT in-house team look like:</a:t>
            </a:r>
          </a:p>
          <a:p>
            <a:pPr marL="0" lvl="0" indent="0">
              <a:buFont typeface="Arial" charset="0"/>
              <a:buNone/>
            </a:pPr>
            <a:r>
              <a:rPr lang="en-GB" baseline="0" dirty="0" smtClean="0"/>
              <a:t>-Part of small teams (if any)</a:t>
            </a:r>
          </a:p>
          <a:p>
            <a:pPr marL="0" lvl="0" indent="0">
              <a:buFont typeface="Arial" charset="0"/>
              <a:buNone/>
            </a:pPr>
            <a:r>
              <a:rPr lang="en-GB" baseline="0" dirty="0" smtClean="0"/>
              <a:t>-Large portion of work will be support/maintenance related</a:t>
            </a:r>
          </a:p>
          <a:p>
            <a:pPr marL="0" lvl="0" indent="0">
              <a:buFont typeface="Arial" charset="0"/>
              <a:buNone/>
            </a:pPr>
            <a:r>
              <a:rPr lang="en-GB" baseline="0" dirty="0" smtClean="0"/>
              <a:t>-Mostly working for ‘internal’ clients</a:t>
            </a:r>
          </a:p>
          <a:p>
            <a:pPr marL="0" lvl="0" indent="0">
              <a:buFont typeface="Arial" charset="0"/>
              <a:buNone/>
            </a:pPr>
            <a:r>
              <a:rPr lang="en-GB" baseline="0" dirty="0" smtClean="0"/>
              <a:t>-Agile methodologies as work is often undefined with limited pressure on deliverables.</a:t>
            </a:r>
          </a:p>
          <a:p>
            <a:pPr marL="0" lvl="0" indent="0">
              <a:buFont typeface="Arial" charset="0"/>
              <a:buNone/>
            </a:pPr>
            <a:endParaRPr lang="en-GB" baseline="0" dirty="0" smtClean="0"/>
          </a:p>
          <a:p>
            <a:pPr marL="0" lvl="0" indent="0">
              <a:buFont typeface="Arial" charset="0"/>
              <a:buNone/>
            </a:pPr>
            <a:r>
              <a:rPr lang="en-GB" baseline="0" dirty="0" smtClean="0"/>
              <a:t>Advantage: pay rises quickly (dependency)</a:t>
            </a:r>
          </a:p>
          <a:p>
            <a:pPr marL="0" lvl="0" indent="0">
              <a:buFont typeface="Arial" charset="0"/>
              <a:buNone/>
            </a:pPr>
            <a:r>
              <a:rPr lang="en-GB" baseline="0" dirty="0" smtClean="0"/>
              <a:t>Disadvantage: skills become narrow and dated.</a:t>
            </a:r>
          </a:p>
          <a:p>
            <a:pPr marL="0" lvl="0" indent="0">
              <a:buFont typeface="Arial" charset="0"/>
              <a:buNone/>
            </a:pPr>
            <a:endParaRPr lang="en-GB" baseline="0" dirty="0" smtClean="0"/>
          </a:p>
          <a:p>
            <a:pPr marL="0" lvl="0" indent="0">
              <a:buFont typeface="Arial" charset="0"/>
              <a:buNone/>
            </a:pPr>
            <a:r>
              <a:rPr lang="en-GB" baseline="0" dirty="0" smtClean="0">
                <a:sym typeface="Wingdings" pitchFamily="2" charset="2"/>
              </a:rPr>
              <a:t> Compare with being an engineer</a:t>
            </a:r>
            <a:endParaRPr lang="en-GB" baseline="0" dirty="0" smtClean="0"/>
          </a:p>
          <a:p>
            <a:pPr marL="0" lvl="0" indent="0">
              <a:buFont typeface="Arial" charset="0"/>
              <a:buNone/>
            </a:pPr>
            <a:endParaRPr lang="en-GB" baseline="0" dirty="0" smtClean="0"/>
          </a:p>
        </p:txBody>
      </p:sp>
      <p:sp>
        <p:nvSpPr>
          <p:cNvPr id="4" name="Slide Number Placeholder 3"/>
          <p:cNvSpPr>
            <a:spLocks noGrp="1"/>
          </p:cNvSpPr>
          <p:nvPr>
            <p:ph type="sldNum" sz="quarter" idx="10"/>
          </p:nvPr>
        </p:nvSpPr>
        <p:spPr/>
        <p:txBody>
          <a:bodyPr/>
          <a:lstStyle/>
          <a:p>
            <a:fld id="{59C14614-457D-4E56-BF31-C77F41B473F5}" type="slidenum">
              <a:rPr lang="en-GB" smtClean="0"/>
              <a:t>2</a:t>
            </a:fld>
            <a:endParaRPr lang="en-GB"/>
          </a:p>
        </p:txBody>
      </p:sp>
    </p:spTree>
    <p:extLst>
      <p:ext uri="{BB962C8B-B14F-4D97-AF65-F5344CB8AC3E}">
        <p14:creationId xmlns:p14="http://schemas.microsoft.com/office/powerpoint/2010/main" val="105394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r>
              <a:rPr lang="en-GB" baseline="0" dirty="0" smtClean="0"/>
              <a:t>- Surrounded by other engineers</a:t>
            </a:r>
          </a:p>
          <a:p>
            <a:pPr marL="0" lvl="0" indent="0">
              <a:buFont typeface="Arial" charset="0"/>
              <a:buNone/>
            </a:pPr>
            <a:r>
              <a:rPr lang="en-GB" baseline="0" dirty="0" smtClean="0"/>
              <a:t>- Variety</a:t>
            </a:r>
          </a:p>
          <a:p>
            <a:pPr marL="0" lvl="0" indent="0">
              <a:buFont typeface="Arial" charset="0"/>
              <a:buNone/>
            </a:pPr>
            <a:r>
              <a:rPr lang="en-GB" baseline="0" dirty="0" smtClean="0"/>
              <a:t>- Working mostly for external clients.</a:t>
            </a:r>
          </a:p>
          <a:p>
            <a:pPr marL="0" lvl="0" indent="0">
              <a:buFont typeface="Arial" charset="0"/>
              <a:buNone/>
            </a:pPr>
            <a:r>
              <a:rPr lang="en-GB" baseline="0" dirty="0" smtClean="0"/>
              <a:t>- Waterfall (fixed cost, fixed deadlines).</a:t>
            </a:r>
          </a:p>
          <a:p>
            <a:pPr marL="0" lvl="0" indent="0">
              <a:buFont typeface="Arial" charset="0"/>
              <a:buNone/>
            </a:pPr>
            <a:endParaRPr lang="en-GB" baseline="0" dirty="0" smtClean="0"/>
          </a:p>
          <a:p>
            <a:pPr marL="0" lvl="0" indent="0">
              <a:buFont typeface="Arial" charset="0"/>
              <a:buNone/>
            </a:pPr>
            <a:r>
              <a:rPr lang="en-GB" baseline="0" dirty="0" smtClean="0"/>
              <a:t>Disadvantage: Can be sweatshops, pay sometimes doesn’t keep up</a:t>
            </a:r>
          </a:p>
          <a:p>
            <a:pPr marL="0" lvl="0" indent="0">
              <a:buFont typeface="Arial" charset="0"/>
              <a:buNone/>
            </a:pPr>
            <a:r>
              <a:rPr lang="en-GB" baseline="0" dirty="0" smtClean="0"/>
              <a:t>Advantage: Variety, skills stay relevant</a:t>
            </a:r>
          </a:p>
          <a:p>
            <a:pPr marL="0" lvl="0" indent="0">
              <a:buFont typeface="Arial" charset="0"/>
              <a:buNone/>
            </a:pPr>
            <a:endParaRPr lang="en-GB" baseline="0" dirty="0" smtClean="0"/>
          </a:p>
          <a:p>
            <a:pPr marL="0" lvl="0" indent="0">
              <a:buFont typeface="Arial" charset="0"/>
              <a:buNone/>
            </a:pPr>
            <a:r>
              <a:rPr lang="en-GB" baseline="0" dirty="0" smtClean="0"/>
              <a:t>My advice</a:t>
            </a:r>
          </a:p>
          <a:p>
            <a:pPr marL="0" lvl="0" indent="0">
              <a:buFont typeface="Arial" charset="0"/>
              <a:buNone/>
            </a:pPr>
            <a:endParaRPr lang="en-GB" baseline="0" dirty="0" smtClean="0"/>
          </a:p>
          <a:p>
            <a:pPr marL="0" lvl="0" indent="0">
              <a:buFont typeface="Arial" charset="0"/>
              <a:buNone/>
            </a:pPr>
            <a:r>
              <a:rPr lang="en-GB" baseline="0" dirty="0" smtClean="0"/>
              <a:t>* Be an Engineer</a:t>
            </a:r>
          </a:p>
          <a:p>
            <a:pPr marL="0" lvl="0" indent="0">
              <a:buFont typeface="Arial" charset="0"/>
              <a:buNone/>
            </a:pPr>
            <a:r>
              <a:rPr lang="en-GB" baseline="0" dirty="0" smtClean="0"/>
              <a:t>Learn your craft, be the best you can be.</a:t>
            </a:r>
          </a:p>
          <a:p>
            <a:pPr marL="0" lvl="0" indent="0">
              <a:buFont typeface="Arial" charset="0"/>
              <a:buNone/>
            </a:pPr>
            <a:endParaRPr lang="en-GB" baseline="0" dirty="0" smtClean="0"/>
          </a:p>
          <a:p>
            <a:pPr marL="0" lvl="0" indent="0">
              <a:buFont typeface="Arial" charset="0"/>
              <a:buNone/>
            </a:pPr>
            <a:r>
              <a:rPr lang="en-GB" baseline="0" dirty="0" smtClean="0"/>
              <a:t>* Don’t be a lone developer.</a:t>
            </a:r>
          </a:p>
          <a:p>
            <a:pPr marL="0" lvl="0" indent="0">
              <a:buFont typeface="Arial" charset="0"/>
              <a:buNone/>
            </a:pPr>
            <a:r>
              <a:rPr lang="en-GB" baseline="0" dirty="0" smtClean="0"/>
              <a:t>No matter how much the offer, it will ruin you long term.</a:t>
            </a:r>
          </a:p>
          <a:p>
            <a:pPr marL="0" lvl="0" indent="0">
              <a:buFont typeface="Arial" charset="0"/>
              <a:buNone/>
            </a:pPr>
            <a:endParaRPr lang="en-GB" baseline="0" dirty="0" smtClean="0"/>
          </a:p>
          <a:p>
            <a:pPr marL="0" lvl="0" indent="0">
              <a:buFont typeface="Arial" charset="0"/>
              <a:buNone/>
            </a:pPr>
            <a:r>
              <a:rPr lang="en-GB" baseline="0" dirty="0" smtClean="0">
                <a:sym typeface="Wingdings" pitchFamily="2" charset="2"/>
              </a:rPr>
              <a:t> Process</a:t>
            </a:r>
            <a:endParaRPr lang="en-GB" baseline="0" dirty="0" smtClean="0"/>
          </a:p>
          <a:p>
            <a:pPr marL="0" lvl="0" indent="0">
              <a:buFont typeface="Arial" charset="0"/>
              <a:buNone/>
            </a:pPr>
            <a:endParaRPr lang="en-GB" baseline="0" dirty="0" smtClean="0"/>
          </a:p>
        </p:txBody>
      </p:sp>
      <p:sp>
        <p:nvSpPr>
          <p:cNvPr id="4" name="Slide Number Placeholder 3"/>
          <p:cNvSpPr>
            <a:spLocks noGrp="1"/>
          </p:cNvSpPr>
          <p:nvPr>
            <p:ph type="sldNum" sz="quarter" idx="10"/>
          </p:nvPr>
        </p:nvSpPr>
        <p:spPr/>
        <p:txBody>
          <a:bodyPr/>
          <a:lstStyle/>
          <a:p>
            <a:fld id="{59C14614-457D-4E56-BF31-C77F41B473F5}" type="slidenum">
              <a:rPr lang="en-GB" smtClean="0"/>
              <a:t>3</a:t>
            </a:fld>
            <a:endParaRPr lang="en-GB"/>
          </a:p>
        </p:txBody>
      </p:sp>
    </p:spTree>
    <p:extLst>
      <p:ext uri="{BB962C8B-B14F-4D97-AF65-F5344CB8AC3E}">
        <p14:creationId xmlns:p14="http://schemas.microsoft.com/office/powerpoint/2010/main" val="105394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4614" y="746125"/>
            <a:ext cx="4215011" cy="3161259"/>
          </a:xfrm>
        </p:spPr>
      </p:sp>
      <p:sp>
        <p:nvSpPr>
          <p:cNvPr id="3" name="Notes Placeholder 2"/>
          <p:cNvSpPr>
            <a:spLocks noGrp="1"/>
          </p:cNvSpPr>
          <p:nvPr>
            <p:ph type="body" idx="1"/>
          </p:nvPr>
        </p:nvSpPr>
        <p:spPr>
          <a:xfrm>
            <a:off x="680562" y="3963938"/>
            <a:ext cx="5444490" cy="5234355"/>
          </a:xfrm>
        </p:spPr>
        <p:txBody>
          <a:bodyPr/>
          <a:lstStyle/>
          <a:p>
            <a:pPr marL="0" indent="0">
              <a:buFont typeface="Arial" charset="0"/>
              <a:buNone/>
            </a:pPr>
            <a:r>
              <a:rPr lang="en-GB" dirty="0" smtClean="0"/>
              <a:t>Whatever you do in business is ultimately down to taking</a:t>
            </a:r>
            <a:r>
              <a:rPr lang="en-GB" baseline="0" dirty="0" smtClean="0"/>
              <a:t> a set of inputs, and producing something from them.</a:t>
            </a:r>
          </a:p>
          <a:p>
            <a:pPr marL="0" indent="0">
              <a:buFont typeface="Arial" charset="0"/>
              <a:buNone/>
            </a:pPr>
            <a:endParaRPr lang="en-GB" baseline="0" dirty="0" smtClean="0"/>
          </a:p>
          <a:p>
            <a:pPr marL="0" indent="0">
              <a:buFont typeface="Arial" charset="0"/>
              <a:buNone/>
            </a:pPr>
            <a:r>
              <a:rPr lang="en-GB" dirty="0" smtClean="0"/>
              <a:t>The</a:t>
            </a:r>
            <a:r>
              <a:rPr lang="en-GB" baseline="0" dirty="0" smtClean="0"/>
              <a:t> bit in the middle is a black box that defines your business.</a:t>
            </a:r>
          </a:p>
          <a:p>
            <a:pPr marL="0" indent="0">
              <a:buFont typeface="Arial" charset="0"/>
              <a:buNone/>
            </a:pPr>
            <a:endParaRPr lang="en-GB" baseline="0" dirty="0" smtClean="0"/>
          </a:p>
          <a:p>
            <a:pPr marL="0" indent="0">
              <a:buFont typeface="Arial" charset="0"/>
              <a:buNone/>
            </a:pPr>
            <a:r>
              <a:rPr lang="en-GB" baseline="0" dirty="0" smtClean="0"/>
              <a:t>* And we define the black box with a process.</a:t>
            </a:r>
          </a:p>
          <a:p>
            <a:pPr marL="0" indent="0">
              <a:buFont typeface="Arial" charset="0"/>
              <a:buNone/>
            </a:pPr>
            <a:r>
              <a:rPr lang="en-GB" baseline="0" dirty="0" smtClean="0"/>
              <a:t>Processes are unique to businesses, each one is subtly different, and are influenced by numerous factors.</a:t>
            </a:r>
          </a:p>
          <a:p>
            <a:pPr marL="0" indent="0">
              <a:buFont typeface="Arial" charset="0"/>
              <a:buNone/>
            </a:pPr>
            <a:endParaRPr lang="en-GB" baseline="0" dirty="0" smtClean="0"/>
          </a:p>
          <a:p>
            <a:pPr marL="0" indent="0">
              <a:buFont typeface="Arial" charset="0"/>
              <a:buNone/>
            </a:pPr>
            <a:r>
              <a:rPr lang="en-GB" baseline="0" dirty="0" smtClean="0"/>
              <a:t>* Arguably the most influential factor is your philosophy and the methodologies you adapt.</a:t>
            </a:r>
          </a:p>
          <a:p>
            <a:pPr marL="0" indent="0">
              <a:buFontTx/>
              <a:buNone/>
            </a:pPr>
            <a:r>
              <a:rPr lang="en-GB" baseline="0" dirty="0" smtClean="0"/>
              <a:t>- Development methodologies like Test Driven Development, Buddy programming, Peer review</a:t>
            </a:r>
          </a:p>
          <a:p>
            <a:pPr marL="0" indent="0">
              <a:buFontTx/>
              <a:buNone/>
            </a:pPr>
            <a:r>
              <a:rPr lang="en-GB" baseline="0" dirty="0" smtClean="0"/>
              <a:t>- Project methodologies like waterfall and SCRUM</a:t>
            </a:r>
          </a:p>
          <a:p>
            <a:pPr marL="171450" indent="-171450">
              <a:buFontTx/>
              <a:buChar char="-"/>
            </a:pPr>
            <a:endParaRPr lang="en-GB" baseline="0" dirty="0" smtClean="0"/>
          </a:p>
          <a:p>
            <a:pPr marL="0" lvl="0" indent="0">
              <a:buFont typeface="Arial" charset="0"/>
              <a:buNone/>
            </a:pPr>
            <a:r>
              <a:rPr lang="en-GB" baseline="0" dirty="0" smtClean="0"/>
              <a:t>* The most important influencer though is your customer</a:t>
            </a:r>
          </a:p>
          <a:p>
            <a:pPr marL="0" lvl="0" indent="0">
              <a:buFont typeface="Arial" charset="0"/>
              <a:buNone/>
            </a:pPr>
            <a:r>
              <a:rPr lang="en-GB" baseline="0" dirty="0" smtClean="0"/>
              <a:t>- What does the customer need/want.</a:t>
            </a:r>
          </a:p>
          <a:p>
            <a:pPr marL="0" lvl="0" indent="0">
              <a:buFont typeface="Arial" charset="0"/>
              <a:buNone/>
            </a:pPr>
            <a:r>
              <a:rPr lang="en-GB" baseline="0" dirty="0" smtClean="0"/>
              <a:t>- Ultimately process must meet the customers need – fixed cost/deadlines</a:t>
            </a:r>
          </a:p>
          <a:p>
            <a:pPr marL="0" lvl="0" indent="0">
              <a:buFont typeface="Arial" charset="0"/>
              <a:buNone/>
            </a:pPr>
            <a:endParaRPr lang="en-GB" baseline="0" dirty="0" smtClean="0"/>
          </a:p>
          <a:p>
            <a:pPr marL="0" lvl="0" indent="0">
              <a:buFont typeface="Arial" charset="0"/>
              <a:buNone/>
            </a:pPr>
            <a:r>
              <a:rPr lang="en-GB" baseline="0" dirty="0" smtClean="0"/>
              <a:t>* Quality has a huge impact in shaping processes to ensure consistency and repeatability</a:t>
            </a:r>
          </a:p>
          <a:p>
            <a:pPr marL="0" lvl="0" indent="0">
              <a:buFont typeface="Arial" charset="0"/>
              <a:buNone/>
            </a:pPr>
            <a:endParaRPr lang="en-GB" baseline="0" dirty="0" smtClean="0"/>
          </a:p>
          <a:p>
            <a:pPr marL="0" lvl="0" indent="0">
              <a:buFont typeface="Arial" charset="0"/>
              <a:buNone/>
            </a:pPr>
            <a:r>
              <a:rPr lang="en-GB" baseline="0" dirty="0" smtClean="0"/>
              <a:t>* Finally a process is influenced by the people who will deliver it – your team</a:t>
            </a:r>
          </a:p>
          <a:p>
            <a:pPr marL="0" lvl="0" indent="0">
              <a:buFont typeface="Arial" charset="0"/>
              <a:buNone/>
            </a:pPr>
            <a:r>
              <a:rPr lang="en-GB" baseline="0" dirty="0" smtClean="0"/>
              <a:t>- Must make clear division of responsibility</a:t>
            </a:r>
          </a:p>
          <a:p>
            <a:pPr marL="0" lvl="0" indent="0">
              <a:buFont typeface="Arial" charset="0"/>
              <a:buNone/>
            </a:pPr>
            <a:endParaRPr lang="en-GB" baseline="0" dirty="0" smtClean="0"/>
          </a:p>
          <a:p>
            <a:pPr marL="0" lvl="0" indent="0">
              <a:buFont typeface="Arial" charset="0"/>
              <a:buNone/>
            </a:pPr>
            <a:r>
              <a:rPr lang="en-GB" baseline="0" dirty="0" smtClean="0"/>
              <a:t>There are many other factors, including tool choice, etc.</a:t>
            </a:r>
          </a:p>
          <a:p>
            <a:pPr marL="0" lvl="0" indent="0">
              <a:buFont typeface="Arial" charset="0"/>
              <a:buNone/>
            </a:pPr>
            <a:endParaRPr lang="en-GB" baseline="0" dirty="0" smtClean="0"/>
          </a:p>
          <a:p>
            <a:pPr marL="0" lvl="0" indent="0">
              <a:buFont typeface="Arial" charset="0"/>
              <a:buNone/>
            </a:pPr>
            <a:r>
              <a:rPr lang="en-GB" baseline="0" dirty="0" smtClean="0">
                <a:sym typeface="Wingdings" pitchFamily="2" charset="2"/>
              </a:rPr>
              <a:t> Development/Testing process.</a:t>
            </a:r>
            <a:endParaRPr lang="en-GB" baseline="0" dirty="0" smtClean="0"/>
          </a:p>
        </p:txBody>
      </p:sp>
      <p:sp>
        <p:nvSpPr>
          <p:cNvPr id="4" name="Slide Number Placeholder 3"/>
          <p:cNvSpPr>
            <a:spLocks noGrp="1"/>
          </p:cNvSpPr>
          <p:nvPr>
            <p:ph type="sldNum" sz="quarter" idx="10"/>
          </p:nvPr>
        </p:nvSpPr>
        <p:spPr/>
        <p:txBody>
          <a:bodyPr/>
          <a:lstStyle/>
          <a:p>
            <a:fld id="{59C14614-457D-4E56-BF31-C77F41B473F5}" type="slidenum">
              <a:rPr lang="en-GB" smtClean="0"/>
              <a:t>4</a:t>
            </a:fld>
            <a:endParaRPr lang="en-GB"/>
          </a:p>
        </p:txBody>
      </p:sp>
    </p:spTree>
    <p:extLst>
      <p:ext uri="{BB962C8B-B14F-4D97-AF65-F5344CB8AC3E}">
        <p14:creationId xmlns:p14="http://schemas.microsoft.com/office/powerpoint/2010/main" val="414749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8830" y="363538"/>
            <a:ext cx="2702843" cy="2027133"/>
          </a:xfrm>
        </p:spPr>
      </p:sp>
      <p:sp>
        <p:nvSpPr>
          <p:cNvPr id="3" name="Notes Placeholder 2"/>
          <p:cNvSpPr>
            <a:spLocks noGrp="1"/>
          </p:cNvSpPr>
          <p:nvPr>
            <p:ph type="body" idx="1"/>
          </p:nvPr>
        </p:nvSpPr>
        <p:spPr>
          <a:xfrm>
            <a:off x="680562" y="2379762"/>
            <a:ext cx="5444490" cy="6818531"/>
          </a:xfrm>
        </p:spPr>
        <p:txBody>
          <a:bodyPr/>
          <a:lstStyle/>
          <a:p>
            <a:r>
              <a:rPr lang="en-GB" sz="1100" dirty="0" smtClean="0"/>
              <a:t>Issue development process, change requests and bug fixes.  (Ignores</a:t>
            </a:r>
            <a:r>
              <a:rPr lang="en-GB" sz="1100" baseline="0" dirty="0" smtClean="0"/>
              <a:t> Project Management, etc.)</a:t>
            </a:r>
          </a:p>
          <a:p>
            <a:endParaRPr lang="en-GB" sz="1100" baseline="0" dirty="0" smtClean="0"/>
          </a:p>
          <a:p>
            <a:r>
              <a:rPr lang="en-GB" sz="1100" baseline="0" dirty="0" smtClean="0"/>
              <a:t>This was from &gt;6 months ago and is already out of date (processes evolve).</a:t>
            </a:r>
            <a:endParaRPr lang="en-GB" sz="1100" dirty="0" smtClean="0"/>
          </a:p>
          <a:p>
            <a:endParaRPr lang="en-GB" sz="1100" dirty="0" smtClean="0"/>
          </a:p>
          <a:p>
            <a:r>
              <a:rPr lang="en-GB" sz="1100" dirty="0" smtClean="0"/>
              <a:t>First notice the key</a:t>
            </a:r>
            <a:r>
              <a:rPr lang="en-GB" sz="1100" baseline="0" dirty="0" smtClean="0"/>
              <a:t> – at some stage a minimum of 4 people are involved in any issue.</a:t>
            </a:r>
            <a:endParaRPr lang="en-GB" sz="1100" dirty="0" smtClean="0"/>
          </a:p>
          <a:p>
            <a:r>
              <a:rPr lang="en-GB" sz="1100" dirty="0" smtClean="0"/>
              <a:t>(Doesn’t include billing, specification,</a:t>
            </a:r>
            <a:r>
              <a:rPr lang="en-GB" sz="1100" baseline="0" dirty="0" smtClean="0"/>
              <a:t> etc. this is just development)</a:t>
            </a:r>
            <a:endParaRPr lang="en-GB" sz="1100" dirty="0" smtClean="0"/>
          </a:p>
          <a:p>
            <a:endParaRPr lang="en-GB" sz="1100" dirty="0" smtClean="0"/>
          </a:p>
          <a:p>
            <a:r>
              <a:rPr lang="en-GB" sz="1100" dirty="0" smtClean="0"/>
              <a:t>Starts with development</a:t>
            </a:r>
          </a:p>
          <a:p>
            <a:endParaRPr lang="en-GB" sz="1100" dirty="0" smtClean="0"/>
          </a:p>
          <a:p>
            <a:r>
              <a:rPr lang="en-GB" sz="1100" dirty="0" smtClean="0"/>
              <a:t>Unit testing is a fundamental part of development</a:t>
            </a:r>
            <a:r>
              <a:rPr lang="en-GB" sz="1100" baseline="0" dirty="0" smtClean="0"/>
              <a:t> in some projects (.NET, TR4) we use elements of TDD.</a:t>
            </a:r>
          </a:p>
          <a:p>
            <a:endParaRPr lang="en-GB" sz="1100" baseline="0" dirty="0" smtClean="0"/>
          </a:p>
          <a:p>
            <a:r>
              <a:rPr lang="en-GB" sz="1100" baseline="0" dirty="0" smtClean="0"/>
              <a:t>Testing is iterative and contributes to test plan extension.</a:t>
            </a:r>
          </a:p>
          <a:p>
            <a:endParaRPr lang="en-GB" sz="1100" baseline="0" dirty="0" smtClean="0"/>
          </a:p>
          <a:p>
            <a:r>
              <a:rPr lang="en-GB" sz="1100" baseline="0" dirty="0" smtClean="0"/>
              <a:t>* Skip to peer testing, in the development branch.  Code isn’t merged into the release branch until the developer and peer have completed test plans and confirmed it’s fully working and functional.</a:t>
            </a:r>
          </a:p>
          <a:p>
            <a:endParaRPr lang="en-GB" sz="1100" dirty="0" smtClean="0"/>
          </a:p>
          <a:p>
            <a:r>
              <a:rPr lang="en-GB" sz="1100" dirty="0" smtClean="0"/>
              <a:t>* Code is merged</a:t>
            </a:r>
            <a:r>
              <a:rPr lang="en-GB" sz="1100" baseline="0" dirty="0" smtClean="0"/>
              <a:t> into release (fully working) and tested again by developer – at this point any conflicts or merge issues are resolved.  </a:t>
            </a:r>
          </a:p>
          <a:p>
            <a:endParaRPr lang="en-GB" sz="1100" baseline="0" dirty="0" smtClean="0"/>
          </a:p>
          <a:p>
            <a:r>
              <a:rPr lang="en-GB" sz="1100" baseline="0" dirty="0" smtClean="0"/>
              <a:t>If necessary code is redeveloped in </a:t>
            </a:r>
            <a:r>
              <a:rPr lang="en-GB" sz="1100" baseline="0" dirty="0" err="1" smtClean="0"/>
              <a:t>dev</a:t>
            </a:r>
            <a:r>
              <a:rPr lang="en-GB" sz="1100" baseline="0" dirty="0" smtClean="0"/>
              <a:t> &amp; release branches.</a:t>
            </a:r>
          </a:p>
          <a:p>
            <a:endParaRPr lang="en-GB" sz="1100" baseline="0" dirty="0" smtClean="0"/>
          </a:p>
          <a:p>
            <a:r>
              <a:rPr lang="en-GB" sz="1100" baseline="0" dirty="0" smtClean="0"/>
              <a:t>If a fix isn’t possible the PM can step in and roll out the release.</a:t>
            </a:r>
          </a:p>
          <a:p>
            <a:endParaRPr lang="en-GB" sz="1100" baseline="0" dirty="0" smtClean="0"/>
          </a:p>
          <a:p>
            <a:r>
              <a:rPr lang="en-GB" sz="1100" baseline="0" dirty="0" smtClean="0"/>
              <a:t>Once the </a:t>
            </a:r>
            <a:r>
              <a:rPr lang="en-GB" sz="1100" baseline="0" dirty="0" err="1" smtClean="0"/>
              <a:t>dev</a:t>
            </a:r>
            <a:r>
              <a:rPr lang="en-GB" sz="1100" baseline="0" dirty="0" smtClean="0"/>
              <a:t> is happy it works in release, the PM reassigns it to a peer tester (often a different one)</a:t>
            </a:r>
          </a:p>
          <a:p>
            <a:endParaRPr lang="en-GB" sz="1100" baseline="0" dirty="0" smtClean="0"/>
          </a:p>
          <a:p>
            <a:r>
              <a:rPr lang="en-GB" sz="1100" baseline="0" dirty="0" smtClean="0"/>
              <a:t>* Testing happens in the release branch, at this point it’s a rush, code is either fixed quickly or a roll back will result.</a:t>
            </a:r>
          </a:p>
          <a:p>
            <a:endParaRPr lang="en-GB" sz="1100" baseline="0" dirty="0" smtClean="0"/>
          </a:p>
          <a:p>
            <a:r>
              <a:rPr lang="en-GB" sz="1100" baseline="0" dirty="0" smtClean="0"/>
              <a:t>Once both the </a:t>
            </a:r>
            <a:r>
              <a:rPr lang="en-GB" sz="1100" baseline="0" dirty="0" err="1" smtClean="0"/>
              <a:t>dev</a:t>
            </a:r>
            <a:r>
              <a:rPr lang="en-GB" sz="1100" baseline="0" dirty="0" smtClean="0"/>
              <a:t> &amp; peer are happy it’s handed off to release.  At this point, the release department has it’s own flow diagrams, a number of regression tests are performed, plans are checked etc.</a:t>
            </a:r>
          </a:p>
          <a:p>
            <a:endParaRPr lang="en-GB" sz="1100" dirty="0" smtClean="0"/>
          </a:p>
          <a:p>
            <a:r>
              <a:rPr lang="en-GB" sz="1100" dirty="0" smtClean="0">
                <a:sym typeface="Wingdings" pitchFamily="2" charset="2"/>
              </a:rPr>
              <a:t> Issue </a:t>
            </a:r>
            <a:r>
              <a:rPr lang="en-GB" sz="1100" dirty="0" smtClean="0">
                <a:sym typeface="Wingdings" pitchFamily="2" charset="2"/>
              </a:rPr>
              <a:t>tracking</a:t>
            </a:r>
            <a:endParaRPr lang="en-GB" sz="1100" dirty="0" smtClean="0"/>
          </a:p>
        </p:txBody>
      </p:sp>
      <p:sp>
        <p:nvSpPr>
          <p:cNvPr id="4" name="Slide Number Placeholder 3"/>
          <p:cNvSpPr>
            <a:spLocks noGrp="1"/>
          </p:cNvSpPr>
          <p:nvPr>
            <p:ph type="sldNum" sz="quarter" idx="10"/>
          </p:nvPr>
        </p:nvSpPr>
        <p:spPr/>
        <p:txBody>
          <a:bodyPr/>
          <a:lstStyle/>
          <a:p>
            <a:fld id="{59C14614-457D-4E56-BF31-C77F41B473F5}" type="slidenum">
              <a:rPr lang="en-GB" smtClean="0"/>
              <a:t>5</a:t>
            </a:fld>
            <a:endParaRPr lang="en-GB"/>
          </a:p>
        </p:txBody>
      </p:sp>
    </p:spTree>
    <p:extLst>
      <p:ext uri="{BB962C8B-B14F-4D97-AF65-F5344CB8AC3E}">
        <p14:creationId xmlns:p14="http://schemas.microsoft.com/office/powerpoint/2010/main" val="385575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baseline="0" dirty="0" smtClean="0"/>
              <a:t>Open Source:</a:t>
            </a:r>
          </a:p>
          <a:p>
            <a:pPr marL="0" indent="0">
              <a:buFont typeface="Arial" charset="0"/>
              <a:buNone/>
            </a:pPr>
            <a:r>
              <a:rPr lang="en-GB" baseline="0" dirty="0" smtClean="0"/>
              <a:t>* </a:t>
            </a:r>
            <a:r>
              <a:rPr lang="en-GB" baseline="0" dirty="0" err="1" smtClean="0"/>
              <a:t>Bugzilla</a:t>
            </a:r>
            <a:r>
              <a:rPr lang="en-GB" baseline="0" dirty="0" smtClean="0"/>
              <a:t> – </a:t>
            </a:r>
            <a:r>
              <a:rPr lang="en-GB" baseline="0" dirty="0" err="1" smtClean="0"/>
              <a:t>perl</a:t>
            </a:r>
            <a:r>
              <a:rPr lang="en-GB" baseline="0" dirty="0" smtClean="0"/>
              <a:t> + </a:t>
            </a:r>
            <a:r>
              <a:rPr lang="en-GB" baseline="0" dirty="0" err="1" smtClean="0"/>
              <a:t>mySQL</a:t>
            </a:r>
            <a:r>
              <a:rPr lang="en-GB" baseline="0" dirty="0" smtClean="0"/>
              <a:t> (/Oracle), used by Linux, Apache, </a:t>
            </a:r>
            <a:r>
              <a:rPr lang="en-GB" baseline="0" dirty="0" err="1" smtClean="0"/>
              <a:t>RedHat</a:t>
            </a:r>
            <a:r>
              <a:rPr lang="en-GB" baseline="0" dirty="0" smtClean="0"/>
              <a:t>, GNOME</a:t>
            </a:r>
          </a:p>
          <a:p>
            <a:pPr marL="0" indent="0">
              <a:buFont typeface="Arial" charset="0"/>
              <a:buNone/>
            </a:pPr>
            <a:r>
              <a:rPr lang="en-GB" dirty="0" smtClean="0"/>
              <a:t>* Mantis –</a:t>
            </a:r>
            <a:r>
              <a:rPr lang="en-GB" baseline="0" dirty="0" smtClean="0"/>
              <a:t> PHP + </a:t>
            </a:r>
            <a:r>
              <a:rPr lang="en-GB" baseline="0" dirty="0" err="1" smtClean="0"/>
              <a:t>mySQL</a:t>
            </a:r>
            <a:r>
              <a:rPr lang="en-GB" baseline="0" dirty="0" smtClean="0"/>
              <a:t> (/MSSQL/</a:t>
            </a:r>
            <a:r>
              <a:rPr lang="en-GB" baseline="0" dirty="0" err="1" smtClean="0"/>
              <a:t>PostgreSQL</a:t>
            </a:r>
            <a:r>
              <a:rPr lang="en-GB" baseline="0" dirty="0" smtClean="0"/>
              <a:t>), </a:t>
            </a:r>
          </a:p>
          <a:p>
            <a:pPr marL="0" indent="0">
              <a:buFont typeface="Arial" charset="0"/>
              <a:buNone/>
            </a:pPr>
            <a:endParaRPr lang="en-GB" baseline="0" dirty="0" smtClean="0"/>
          </a:p>
          <a:p>
            <a:pPr marL="0" indent="0">
              <a:buFont typeface="Arial" charset="0"/>
              <a:buNone/>
            </a:pPr>
            <a:r>
              <a:rPr lang="en-GB" baseline="0" dirty="0" err="1" smtClean="0"/>
              <a:t>Freemium</a:t>
            </a:r>
            <a:r>
              <a:rPr lang="en-GB" baseline="0" dirty="0" smtClean="0"/>
              <a:t>/Premium</a:t>
            </a:r>
          </a:p>
          <a:p>
            <a:pPr marL="0" indent="0">
              <a:buFont typeface="Arial" charset="0"/>
              <a:buNone/>
            </a:pPr>
            <a:r>
              <a:rPr lang="en-GB" baseline="0" dirty="0" smtClean="0"/>
              <a:t>* </a:t>
            </a:r>
            <a:r>
              <a:rPr lang="en-GB" baseline="0" dirty="0" err="1" smtClean="0"/>
              <a:t>Jira</a:t>
            </a:r>
            <a:r>
              <a:rPr lang="en-GB" baseline="0" dirty="0" smtClean="0"/>
              <a:t> – by </a:t>
            </a:r>
            <a:r>
              <a:rPr lang="en-GB" baseline="0" dirty="0" err="1" smtClean="0"/>
              <a:t>atlassian</a:t>
            </a:r>
            <a:r>
              <a:rPr lang="en-GB" baseline="0" dirty="0" smtClean="0"/>
              <a:t>, good for java.</a:t>
            </a:r>
          </a:p>
          <a:p>
            <a:pPr marL="0" indent="0">
              <a:buFont typeface="Arial" charset="0"/>
              <a:buNone/>
            </a:pPr>
            <a:r>
              <a:rPr lang="en-GB" baseline="0" dirty="0" smtClean="0"/>
              <a:t>* </a:t>
            </a:r>
            <a:r>
              <a:rPr lang="en-GB" baseline="0" dirty="0" err="1" smtClean="0"/>
              <a:t>Assembla</a:t>
            </a:r>
            <a:r>
              <a:rPr lang="en-GB" baseline="0" dirty="0" smtClean="0"/>
              <a:t> – got quite some traction a few years ago.</a:t>
            </a:r>
          </a:p>
          <a:p>
            <a:pPr marL="0" indent="0">
              <a:buFont typeface="Arial" charset="0"/>
              <a:buNone/>
            </a:pPr>
            <a:r>
              <a:rPr lang="en-GB" baseline="0" dirty="0" smtClean="0"/>
              <a:t>* Pivotal Tracker- simple agile, project management focused – integrates into </a:t>
            </a:r>
            <a:r>
              <a:rPr lang="en-GB" baseline="0" dirty="0" err="1" smtClean="0"/>
              <a:t>Bugzilla</a:t>
            </a:r>
            <a:r>
              <a:rPr lang="en-GB" baseline="0" dirty="0" smtClean="0"/>
              <a:t>/</a:t>
            </a:r>
            <a:r>
              <a:rPr lang="en-GB" baseline="0" dirty="0" err="1" smtClean="0"/>
              <a:t>Jira</a:t>
            </a:r>
            <a:r>
              <a:rPr lang="en-GB" baseline="0" dirty="0" smtClean="0"/>
              <a:t> and others</a:t>
            </a:r>
          </a:p>
          <a:p>
            <a:pPr marL="0" indent="0">
              <a:buFont typeface="Arial" charset="0"/>
              <a:buNone/>
            </a:pPr>
            <a:r>
              <a:rPr lang="en-GB" baseline="0" dirty="0" smtClean="0"/>
              <a:t>* </a:t>
            </a:r>
            <a:r>
              <a:rPr lang="en-GB" baseline="0" dirty="0" err="1" smtClean="0"/>
              <a:t>FogBugz</a:t>
            </a:r>
            <a:endParaRPr lang="en-GB" baseline="0" dirty="0" smtClean="0"/>
          </a:p>
          <a:p>
            <a:pPr marL="171450" indent="-171450">
              <a:buFont typeface="Arial" charset="0"/>
              <a:buChar char="•"/>
            </a:pPr>
            <a:endParaRPr lang="en-GB" baseline="0" dirty="0" smtClean="0"/>
          </a:p>
          <a:p>
            <a:pPr marL="0" indent="0">
              <a:buFont typeface="Arial" charset="0"/>
              <a:buNone/>
            </a:pPr>
            <a:r>
              <a:rPr lang="en-GB" baseline="0" dirty="0" smtClean="0">
                <a:sym typeface="Wingdings" pitchFamily="2" charset="2"/>
              </a:rPr>
              <a:t> Demo </a:t>
            </a:r>
            <a:r>
              <a:rPr lang="en-GB" baseline="0" dirty="0" err="1" smtClean="0">
                <a:sym typeface="Wingdings" pitchFamily="2" charset="2"/>
              </a:rPr>
              <a:t>Fogbugz</a:t>
            </a:r>
            <a:endParaRPr lang="en-GB" dirty="0"/>
          </a:p>
        </p:txBody>
      </p:sp>
      <p:sp>
        <p:nvSpPr>
          <p:cNvPr id="4" name="Slide Number Placeholder 3"/>
          <p:cNvSpPr>
            <a:spLocks noGrp="1"/>
          </p:cNvSpPr>
          <p:nvPr>
            <p:ph type="sldNum" sz="quarter" idx="10"/>
          </p:nvPr>
        </p:nvSpPr>
        <p:spPr/>
        <p:txBody>
          <a:bodyPr/>
          <a:lstStyle/>
          <a:p>
            <a:fld id="{59C14614-457D-4E56-BF31-C77F41B473F5}" type="slidenum">
              <a:rPr lang="en-GB" smtClean="0"/>
              <a:t>6</a:t>
            </a:fld>
            <a:endParaRPr lang="en-GB"/>
          </a:p>
        </p:txBody>
      </p:sp>
    </p:spTree>
    <p:extLst>
      <p:ext uri="{BB962C8B-B14F-4D97-AF65-F5344CB8AC3E}">
        <p14:creationId xmlns:p14="http://schemas.microsoft.com/office/powerpoint/2010/main" val="38557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Demo</a:t>
            </a:r>
            <a:r>
              <a:rPr lang="en-GB" baseline="0" dirty="0" smtClean="0"/>
              <a:t> </a:t>
            </a:r>
            <a:r>
              <a:rPr lang="en-GB" baseline="0" dirty="0" err="1" smtClean="0"/>
              <a:t>FogBugz</a:t>
            </a:r>
            <a:endParaRPr lang="en-GB" baseline="0" dirty="0" smtClean="0"/>
          </a:p>
          <a:p>
            <a:pPr marL="0" indent="0">
              <a:buFont typeface="Arial" pitchFamily="34" charset="0"/>
              <a:buNone/>
            </a:pPr>
            <a:endParaRPr lang="en-GB" baseline="0" dirty="0" smtClean="0"/>
          </a:p>
          <a:p>
            <a:pPr marL="0" indent="0">
              <a:buFont typeface="Arial" pitchFamily="34" charset="0"/>
              <a:buNone/>
            </a:pPr>
            <a:r>
              <a:rPr lang="en-GB" dirty="0" smtClean="0">
                <a:hlinkClick r:id="rId3"/>
              </a:rPr>
              <a:t>https://webapplications.fogbugz.com/default.asp</a:t>
            </a:r>
            <a:endParaRPr lang="en-GB" dirty="0" smtClean="0"/>
          </a:p>
          <a:p>
            <a:pPr marL="0" indent="0">
              <a:buFont typeface="Arial" pitchFamily="34" charset="0"/>
              <a:buNone/>
            </a:pPr>
            <a:r>
              <a:rPr lang="en-GB" baseline="0" dirty="0" smtClean="0"/>
              <a:t>Username: craig.dean@webappuk.com</a:t>
            </a:r>
          </a:p>
          <a:p>
            <a:pPr marL="0" indent="0">
              <a:buFont typeface="Arial" pitchFamily="34" charset="0"/>
              <a:buNone/>
            </a:pPr>
            <a:r>
              <a:rPr lang="en-GB" baseline="0" dirty="0" smtClean="0"/>
              <a:t>Password:</a:t>
            </a:r>
          </a:p>
          <a:p>
            <a:pPr marL="0" indent="0">
              <a:buFont typeface="Arial" pitchFamily="34" charset="0"/>
              <a:buNone/>
            </a:pPr>
            <a:endParaRPr lang="en-GB" baseline="0" dirty="0" smtClean="0"/>
          </a:p>
          <a:p>
            <a:pPr marL="0" indent="0">
              <a:buFont typeface="Arial" pitchFamily="34" charset="0"/>
              <a:buNone/>
            </a:pPr>
            <a:r>
              <a:rPr lang="en-GB" baseline="0" dirty="0" smtClean="0"/>
              <a:t>Search for “Improve code coverage” </a:t>
            </a:r>
            <a:r>
              <a:rPr lang="en-GB" baseline="0" dirty="0" smtClean="0">
                <a:sym typeface="Wingdings" pitchFamily="2" charset="2"/>
              </a:rPr>
              <a:t> 20949</a:t>
            </a:r>
          </a:p>
          <a:p>
            <a:pPr marL="0" indent="0">
              <a:buFont typeface="Arial" pitchFamily="34" charset="0"/>
              <a:buNone/>
            </a:pPr>
            <a:r>
              <a:rPr lang="en-GB" baseline="0" dirty="0" smtClean="0">
                <a:sym typeface="Wingdings" pitchFamily="2" charset="2"/>
              </a:rPr>
              <a:t>Click Edit and demonstrate “Status”</a:t>
            </a:r>
          </a:p>
          <a:p>
            <a:pPr marL="0" indent="0">
              <a:buFont typeface="Arial" pitchFamily="34" charset="0"/>
              <a:buNone/>
            </a:pPr>
            <a:endParaRPr lang="en-GB" baseline="0" dirty="0" smtClean="0">
              <a:sym typeface="Wingdings" pitchFamily="2" charset="2"/>
            </a:endParaRPr>
          </a:p>
          <a:p>
            <a:pPr marL="0" indent="0">
              <a:buFont typeface="Arial" pitchFamily="34" charset="0"/>
              <a:buNone/>
            </a:pPr>
            <a:r>
              <a:rPr lang="en-GB" baseline="0" dirty="0" smtClean="0">
                <a:sym typeface="Wingdings" pitchFamily="2" charset="2"/>
              </a:rPr>
              <a:t>Admin  Workflows  Select “Default Workflow”</a:t>
            </a:r>
          </a:p>
          <a:p>
            <a:pPr marL="0" indent="0">
              <a:buFont typeface="Arial" pitchFamily="34" charset="0"/>
              <a:buNone/>
            </a:pPr>
            <a:r>
              <a:rPr lang="en-GB" baseline="0" dirty="0" smtClean="0">
                <a:sym typeface="Wingdings" pitchFamily="2" charset="2"/>
              </a:rPr>
              <a:t>Show types of cases, and how workflows differ between them.</a:t>
            </a:r>
          </a:p>
          <a:p>
            <a:pPr marL="0" indent="0">
              <a:buFont typeface="Arial" pitchFamily="34" charset="0"/>
              <a:buNone/>
            </a:pPr>
            <a:endParaRPr lang="en-GB" baseline="0" dirty="0" smtClean="0">
              <a:sym typeface="Wingdings" pitchFamily="2" charset="2"/>
            </a:endParaRPr>
          </a:p>
          <a:p>
            <a:pPr marL="0" indent="0">
              <a:buFont typeface="Arial" pitchFamily="34" charset="0"/>
              <a:buNone/>
            </a:pPr>
            <a:r>
              <a:rPr lang="en-GB" baseline="0" dirty="0" smtClean="0">
                <a:sym typeface="Wingdings" pitchFamily="2" charset="2"/>
              </a:rPr>
              <a:t>Click “New Case”</a:t>
            </a:r>
          </a:p>
          <a:p>
            <a:pPr marL="0" indent="0">
              <a:buFont typeface="Arial" pitchFamily="34" charset="0"/>
              <a:buNone/>
            </a:pPr>
            <a:r>
              <a:rPr lang="en-GB" baseline="0" dirty="0" smtClean="0">
                <a:sym typeface="Wingdings" pitchFamily="2" charset="2"/>
              </a:rPr>
              <a:t>Title = </a:t>
            </a:r>
            <a:r>
              <a:rPr lang="en-GB" baseline="0" dirty="0" smtClean="0">
                <a:sym typeface="Wingdings" pitchFamily="2" charset="2"/>
              </a:rPr>
              <a:t>“Algorithm to </a:t>
            </a:r>
            <a:r>
              <a:rPr lang="en-GB" baseline="0" dirty="0" smtClean="0">
                <a:sym typeface="Wingdings" pitchFamily="2" charset="2"/>
              </a:rPr>
              <a:t>calculate prime numbers in parallel.”</a:t>
            </a:r>
          </a:p>
          <a:p>
            <a:pPr marL="0" indent="0">
              <a:buFont typeface="Arial" pitchFamily="34" charset="0"/>
              <a:buNone/>
            </a:pPr>
            <a:r>
              <a:rPr lang="en-GB" baseline="0" dirty="0" smtClean="0">
                <a:sym typeface="Wingdings" pitchFamily="2" charset="2"/>
              </a:rPr>
              <a:t>Category = “Internal Development”</a:t>
            </a:r>
          </a:p>
          <a:p>
            <a:pPr marL="0" indent="0">
              <a:buFont typeface="Arial" pitchFamily="34" charset="0"/>
              <a:buNone/>
            </a:pPr>
            <a:r>
              <a:rPr lang="en-GB" baseline="0" dirty="0" smtClean="0">
                <a:sym typeface="Wingdings" pitchFamily="2" charset="2"/>
              </a:rPr>
              <a:t>Status = “In Development”</a:t>
            </a:r>
          </a:p>
          <a:p>
            <a:pPr marL="0" indent="0">
              <a:buFont typeface="Arial" pitchFamily="34" charset="0"/>
              <a:buNone/>
            </a:pPr>
            <a:r>
              <a:rPr lang="en-GB" baseline="0" dirty="0" smtClean="0">
                <a:sym typeface="Wingdings" pitchFamily="2" charset="2"/>
              </a:rPr>
              <a:t>Estimate = “30 </a:t>
            </a:r>
            <a:r>
              <a:rPr lang="en-GB" baseline="0" dirty="0" err="1" smtClean="0">
                <a:sym typeface="Wingdings" pitchFamily="2" charset="2"/>
              </a:rPr>
              <a:t>mins</a:t>
            </a:r>
            <a:r>
              <a:rPr lang="en-GB" baseline="0" dirty="0" smtClean="0">
                <a:sym typeface="Wingdings" pitchFamily="2" charset="2"/>
              </a:rPr>
              <a:t>”</a:t>
            </a:r>
          </a:p>
          <a:p>
            <a:pPr marL="0" indent="0">
              <a:buFont typeface="Arial" pitchFamily="34" charset="0"/>
              <a:buNone/>
            </a:pPr>
            <a:r>
              <a:rPr lang="en-GB" sz="1200" b="0" i="0" kern="1200" dirty="0" smtClean="0">
                <a:solidFill>
                  <a:schemeClr val="tx1"/>
                </a:solidFill>
                <a:effectLst/>
                <a:latin typeface="+mn-lt"/>
                <a:ea typeface="+mn-ea"/>
                <a:cs typeface="+mn-cs"/>
              </a:rPr>
              <a:t>Description = “Develop a simple algorithm to calculate </a:t>
            </a:r>
            <a:r>
              <a:rPr lang="en-GB" baseline="0" dirty="0" smtClean="0">
                <a:sym typeface="Wingdings" pitchFamily="2" charset="2"/>
              </a:rPr>
              <a:t>prime numbers</a:t>
            </a:r>
            <a:r>
              <a:rPr lang="en-GB" sz="1200" b="0" i="0" kern="1200" dirty="0" smtClean="0">
                <a:solidFill>
                  <a:schemeClr val="tx1"/>
                </a:solidFill>
                <a:effectLst/>
                <a:latin typeface="+mn-lt"/>
                <a:ea typeface="+mn-ea"/>
                <a:cs typeface="+mn-cs"/>
              </a:rPr>
              <a:t> asynchronously.”</a:t>
            </a:r>
          </a:p>
          <a:p>
            <a:pPr marL="0" indent="0">
              <a:buFont typeface="Arial" pitchFamily="34" charset="0"/>
              <a:buNone/>
            </a:pPr>
            <a:endParaRPr lang="en-GB" sz="1200" b="0" i="0" kern="1200" baseline="0" dirty="0" smtClean="0">
              <a:solidFill>
                <a:schemeClr val="tx1"/>
              </a:solidFill>
              <a:effectLst/>
              <a:latin typeface="+mn-lt"/>
              <a:ea typeface="+mn-ea"/>
              <a:cs typeface="+mn-cs"/>
            </a:endParaRPr>
          </a:p>
          <a:p>
            <a:pPr marL="0" indent="0">
              <a:buFont typeface="Arial" pitchFamily="34" charset="0"/>
              <a:buNone/>
            </a:pPr>
            <a:r>
              <a:rPr lang="en-GB" sz="1200" b="0" i="0" kern="1200" baseline="0" dirty="0" smtClean="0">
                <a:solidFill>
                  <a:schemeClr val="tx1"/>
                </a:solidFill>
                <a:effectLst/>
                <a:latin typeface="+mn-lt"/>
                <a:ea typeface="+mn-ea"/>
                <a:cs typeface="+mn-cs"/>
              </a:rPr>
              <a:t>Set working on to new case number</a:t>
            </a:r>
          </a:p>
          <a:p>
            <a:pPr marL="0" indent="0">
              <a:buFont typeface="Arial" pitchFamily="34" charset="0"/>
              <a:buNone/>
            </a:pPr>
            <a:endParaRPr lang="en-GB" sz="1200" b="0" i="0" kern="1200" baseline="0" dirty="0" smtClean="0">
              <a:solidFill>
                <a:schemeClr val="tx1"/>
              </a:solidFill>
              <a:effectLst/>
              <a:latin typeface="+mn-lt"/>
              <a:ea typeface="+mn-ea"/>
              <a:cs typeface="+mn-cs"/>
            </a:endParaRPr>
          </a:p>
          <a:p>
            <a:pPr marL="0" indent="0">
              <a:buFont typeface="Arial" pitchFamily="34" charset="0"/>
              <a:buNone/>
            </a:pPr>
            <a:r>
              <a:rPr lang="en-GB" sz="1200" b="0" i="0" kern="1200" baseline="0" dirty="0" smtClean="0">
                <a:solidFill>
                  <a:schemeClr val="tx1"/>
                </a:solidFill>
                <a:effectLst/>
                <a:latin typeface="+mn-lt"/>
                <a:ea typeface="+mn-ea"/>
                <a:cs typeface="+mn-cs"/>
              </a:rPr>
              <a:t>Talk to Jeff and let him know case number.</a:t>
            </a:r>
            <a:endParaRPr lang="en-GB" baseline="0" dirty="0" smtClean="0"/>
          </a:p>
          <a:p>
            <a:pPr marL="0" indent="0">
              <a:buFont typeface="Arial" pitchFamily="34" charset="0"/>
              <a:buNone/>
            </a:pPr>
            <a:endParaRPr lang="en-GB" dirty="0" smtClean="0"/>
          </a:p>
          <a:p>
            <a:pPr marL="0" indent="0">
              <a:buFont typeface="Arial" pitchFamily="34" charset="0"/>
              <a:buNone/>
            </a:pPr>
            <a:r>
              <a:rPr lang="en-GB" dirty="0" smtClean="0">
                <a:sym typeface="Wingdings" pitchFamily="2" charset="2"/>
              </a:rPr>
              <a:t> Source control</a:t>
            </a:r>
            <a:endParaRPr lang="en-GB" dirty="0"/>
          </a:p>
        </p:txBody>
      </p:sp>
      <p:sp>
        <p:nvSpPr>
          <p:cNvPr id="4" name="Slide Number Placeholder 3"/>
          <p:cNvSpPr>
            <a:spLocks noGrp="1"/>
          </p:cNvSpPr>
          <p:nvPr>
            <p:ph type="sldNum" sz="quarter" idx="10"/>
          </p:nvPr>
        </p:nvSpPr>
        <p:spPr/>
        <p:txBody>
          <a:bodyPr/>
          <a:lstStyle/>
          <a:p>
            <a:fld id="{59C14614-457D-4E56-BF31-C77F41B473F5}" type="slidenum">
              <a:rPr lang="en-GB" smtClean="0"/>
              <a:t>7</a:t>
            </a:fld>
            <a:endParaRPr lang="en-GB"/>
          </a:p>
        </p:txBody>
      </p:sp>
    </p:spTree>
    <p:extLst>
      <p:ext uri="{BB962C8B-B14F-4D97-AF65-F5344CB8AC3E}">
        <p14:creationId xmlns:p14="http://schemas.microsoft.com/office/powerpoint/2010/main" val="385575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336" y="746125"/>
            <a:ext cx="3138289" cy="2353717"/>
          </a:xfrm>
        </p:spPr>
      </p:sp>
      <p:sp>
        <p:nvSpPr>
          <p:cNvPr id="3" name="Notes Placeholder 2"/>
          <p:cNvSpPr>
            <a:spLocks noGrp="1"/>
          </p:cNvSpPr>
          <p:nvPr>
            <p:ph type="body" idx="1"/>
          </p:nvPr>
        </p:nvSpPr>
        <p:spPr>
          <a:xfrm>
            <a:off x="680562" y="3171850"/>
            <a:ext cx="5444490" cy="6026443"/>
          </a:xfrm>
        </p:spPr>
        <p:txBody>
          <a:bodyPr/>
          <a:lstStyle/>
          <a:p>
            <a:pPr marL="0" indent="0">
              <a:buFont typeface="Arial" charset="0"/>
              <a:buNone/>
            </a:pPr>
            <a:r>
              <a:rPr lang="en-GB" sz="1100" dirty="0" smtClean="0"/>
              <a:t>Let’s look at actually writing code.</a:t>
            </a:r>
          </a:p>
          <a:p>
            <a:pPr marL="0" indent="0">
              <a:buFont typeface="Arial" charset="0"/>
              <a:buNone/>
            </a:pPr>
            <a:r>
              <a:rPr lang="en-GB" sz="1100" dirty="0" smtClean="0"/>
              <a:t>Recent graduate decides</a:t>
            </a:r>
            <a:r>
              <a:rPr lang="en-GB" sz="1100" baseline="0" dirty="0" smtClean="0"/>
              <a:t> to create his alternative to Wikipedia and build a new </a:t>
            </a:r>
            <a:r>
              <a:rPr lang="en-GB" sz="1100" baseline="0" dirty="0" err="1" smtClean="0"/>
              <a:t>uber</a:t>
            </a:r>
            <a:r>
              <a:rPr lang="en-GB" sz="1100" baseline="0" dirty="0" smtClean="0"/>
              <a:t>-app called </a:t>
            </a:r>
            <a:r>
              <a:rPr lang="en-GB" sz="1100" baseline="0" dirty="0" err="1" smtClean="0"/>
              <a:t>Webbiepedia</a:t>
            </a:r>
            <a:r>
              <a:rPr lang="en-GB" sz="1100" baseline="0" dirty="0" smtClean="0"/>
              <a:t> (patent pending).</a:t>
            </a:r>
          </a:p>
          <a:p>
            <a:pPr marL="0" indent="0">
              <a:buFont typeface="Arial" charset="0"/>
              <a:buNone/>
            </a:pPr>
            <a:endParaRPr lang="en-GB" sz="1100" baseline="0" dirty="0" smtClean="0"/>
          </a:p>
          <a:p>
            <a:pPr marL="0" indent="0">
              <a:buFont typeface="Arial" pitchFamily="34" charset="0"/>
              <a:buNone/>
            </a:pPr>
            <a:r>
              <a:rPr lang="en-GB" sz="1100" baseline="0" dirty="0" smtClean="0"/>
              <a:t>* Developer working on his own create a new project</a:t>
            </a:r>
          </a:p>
          <a:p>
            <a:pPr marL="0" indent="0">
              <a:buFont typeface="Arial" pitchFamily="34" charset="0"/>
              <a:buNone/>
            </a:pPr>
            <a:r>
              <a:rPr lang="en-GB" sz="1100" baseline="0" dirty="0" smtClean="0"/>
              <a:t>* Starts writing some code – places in a folder on his hard drive and get’s to work</a:t>
            </a:r>
          </a:p>
          <a:p>
            <a:pPr marL="0" indent="0">
              <a:buFont typeface="Arial" pitchFamily="34" charset="0"/>
              <a:buNone/>
            </a:pPr>
            <a:r>
              <a:rPr lang="en-GB" sz="1100" baseline="0" dirty="0" smtClean="0"/>
              <a:t>* Creates a backup</a:t>
            </a:r>
          </a:p>
          <a:p>
            <a:pPr marL="0" indent="0">
              <a:buFont typeface="Arial" pitchFamily="34" charset="0"/>
              <a:buNone/>
            </a:pPr>
            <a:endParaRPr lang="en-GB" sz="1100" baseline="0" dirty="0" smtClean="0"/>
          </a:p>
          <a:p>
            <a:pPr marL="0" indent="0">
              <a:buFont typeface="Arial" pitchFamily="34" charset="0"/>
              <a:buNone/>
            </a:pPr>
            <a:r>
              <a:rPr lang="en-GB" sz="1100" baseline="0" dirty="0" smtClean="0"/>
              <a:t>Eventually he gets a stable version and releases it to the world, but then some feature requests come in</a:t>
            </a:r>
          </a:p>
          <a:p>
            <a:pPr marL="0" indent="0">
              <a:buFont typeface="Arial" pitchFamily="34" charset="0"/>
              <a:buNone/>
            </a:pPr>
            <a:r>
              <a:rPr lang="en-GB" sz="1100" baseline="0" dirty="0" smtClean="0"/>
              <a:t>* Creates a copy of the original project and starts working on v2.</a:t>
            </a:r>
          </a:p>
          <a:p>
            <a:pPr marL="0" indent="0">
              <a:buFont typeface="Arial" pitchFamily="34" charset="0"/>
              <a:buNone/>
            </a:pPr>
            <a:endParaRPr lang="en-GB" sz="1100" baseline="0" dirty="0" smtClean="0"/>
          </a:p>
          <a:p>
            <a:pPr marL="0" indent="0">
              <a:buFont typeface="Arial" pitchFamily="34" charset="0"/>
              <a:buNone/>
            </a:pPr>
            <a:r>
              <a:rPr lang="en-GB" sz="1100" baseline="0" dirty="0" err="1" smtClean="0"/>
              <a:t>Webbiepedia</a:t>
            </a:r>
            <a:r>
              <a:rPr lang="en-GB" sz="1100" baseline="0" dirty="0" smtClean="0"/>
              <a:t> starts taking off so he hires another developer, and things get messy,</a:t>
            </a:r>
          </a:p>
          <a:p>
            <a:pPr marL="0" indent="0">
              <a:buFont typeface="Arial" pitchFamily="34" charset="0"/>
              <a:buNone/>
            </a:pPr>
            <a:r>
              <a:rPr lang="en-GB" sz="1100" baseline="0" dirty="0" smtClean="0"/>
              <a:t>* so he buys a server, and moves his code onto it.</a:t>
            </a:r>
          </a:p>
          <a:p>
            <a:pPr marL="0" indent="0">
              <a:buFont typeface="Arial" pitchFamily="34" charset="0"/>
              <a:buNone/>
            </a:pPr>
            <a:r>
              <a:rPr lang="en-GB" sz="1100" baseline="0" dirty="0" smtClean="0"/>
              <a:t>* Now our developers can access the same code and work on it.</a:t>
            </a:r>
          </a:p>
          <a:p>
            <a:pPr marL="171450" indent="-171450">
              <a:buFont typeface="Arial" pitchFamily="34" charset="0"/>
              <a:buChar char="•"/>
            </a:pPr>
            <a:endParaRPr lang="en-GB" sz="1100" baseline="0" dirty="0" smtClean="0"/>
          </a:p>
          <a:p>
            <a:pPr marL="0" indent="0">
              <a:buFont typeface="Arial" pitchFamily="34" charset="0"/>
              <a:buNone/>
            </a:pPr>
            <a:r>
              <a:rPr lang="en-GB" sz="1100" baseline="0" dirty="0" smtClean="0"/>
              <a:t>Very quickly though our 2 </a:t>
            </a:r>
            <a:r>
              <a:rPr lang="en-GB" sz="1100" baseline="0" dirty="0" err="1" smtClean="0"/>
              <a:t>devs</a:t>
            </a:r>
            <a:r>
              <a:rPr lang="en-GB" sz="1100" baseline="0" dirty="0" smtClean="0"/>
              <a:t> fall out because “Lone Wolf” changes a whole bunch of files and overwrites “The hired </a:t>
            </a:r>
            <a:r>
              <a:rPr lang="en-GB" sz="1100" baseline="0" dirty="0" err="1" smtClean="0"/>
              <a:t>help”’s</a:t>
            </a:r>
            <a:r>
              <a:rPr lang="en-GB" sz="1100" baseline="0" dirty="0" smtClean="0"/>
              <a:t> awesome new widget.</a:t>
            </a:r>
          </a:p>
          <a:p>
            <a:pPr marL="0" indent="0">
              <a:buFont typeface="Arial" pitchFamily="34" charset="0"/>
              <a:buNone/>
            </a:pPr>
            <a:endParaRPr lang="en-GB" sz="1100" baseline="0" dirty="0" smtClean="0"/>
          </a:p>
          <a:p>
            <a:pPr marL="0" indent="0">
              <a:buFont typeface="Arial" pitchFamily="34" charset="0"/>
              <a:buNone/>
            </a:pPr>
            <a:r>
              <a:rPr lang="en-GB" sz="1100" baseline="0" dirty="0" smtClean="0"/>
              <a:t>So they agree who will work on which file when and they</a:t>
            </a:r>
          </a:p>
          <a:p>
            <a:pPr marL="0" indent="0">
              <a:buFont typeface="Arial" pitchFamily="34" charset="0"/>
              <a:buNone/>
            </a:pPr>
            <a:r>
              <a:rPr lang="en-GB" sz="1100" baseline="0" dirty="0" smtClean="0"/>
              <a:t>* indicate this by locking files by making them read only on the server when they’re working on them, and copying them locally.</a:t>
            </a:r>
          </a:p>
          <a:p>
            <a:pPr marL="171450" indent="-171450">
              <a:buFont typeface="Arial" pitchFamily="34" charset="0"/>
              <a:buChar char="•"/>
            </a:pPr>
            <a:endParaRPr lang="en-GB" sz="1100" baseline="0" dirty="0" smtClean="0"/>
          </a:p>
          <a:p>
            <a:pPr marL="0" indent="0">
              <a:buFont typeface="Arial" pitchFamily="34" charset="0"/>
              <a:buNone/>
            </a:pPr>
            <a:r>
              <a:rPr lang="en-GB" sz="1100" baseline="0" dirty="0" smtClean="0"/>
              <a:t>This gets a little clunky so they invest in a tool to make it a little easier</a:t>
            </a:r>
          </a:p>
          <a:p>
            <a:pPr marL="0" indent="0">
              <a:buFont typeface="Arial" pitchFamily="34" charset="0"/>
              <a:buNone/>
            </a:pPr>
            <a:r>
              <a:rPr lang="en-GB" sz="1100" baseline="0" dirty="0" smtClean="0"/>
              <a:t>* Visual Source Safe was originally very lock based, where to work on a file to grabbed a lock for it, the files were copied locally for working on but were backed up on a server.</a:t>
            </a:r>
          </a:p>
          <a:p>
            <a:pPr marL="171450" indent="-171450">
              <a:buFont typeface="Arial" pitchFamily="34" charset="0"/>
              <a:buChar char="•"/>
            </a:pPr>
            <a:endParaRPr lang="en-GB" sz="1100" baseline="0" dirty="0" smtClean="0"/>
          </a:p>
          <a:p>
            <a:pPr marL="0" indent="0">
              <a:buFont typeface="Arial" pitchFamily="34" charset="0"/>
              <a:buNone/>
            </a:pPr>
            <a:r>
              <a:rPr lang="en-GB" sz="1100" baseline="0" dirty="0" smtClean="0"/>
              <a:t>Source Safe not only controls who has which lock, but it also keeps a track of every commit that’s been made and allows the developers to look back over them for each file.</a:t>
            </a:r>
          </a:p>
          <a:p>
            <a:pPr marL="0" indent="0">
              <a:buFont typeface="Arial" pitchFamily="34" charset="0"/>
              <a:buNone/>
            </a:pPr>
            <a:endParaRPr lang="en-GB" sz="1100" baseline="0" dirty="0" smtClean="0"/>
          </a:p>
          <a:p>
            <a:pPr marL="0" indent="0">
              <a:buFont typeface="Arial" pitchFamily="34" charset="0"/>
              <a:buNone/>
            </a:pPr>
            <a:r>
              <a:rPr lang="en-GB" sz="1100" baseline="0" dirty="0" smtClean="0"/>
              <a:t>This is a simple version control system</a:t>
            </a:r>
          </a:p>
          <a:p>
            <a:pPr marL="0" indent="0">
              <a:buFont typeface="Arial" pitchFamily="34" charset="0"/>
              <a:buNone/>
            </a:pPr>
            <a:endParaRPr lang="en-GB" sz="1100" baseline="0" dirty="0" smtClean="0"/>
          </a:p>
          <a:p>
            <a:pPr marL="0" indent="0">
              <a:buFont typeface="Arial" pitchFamily="34" charset="0"/>
              <a:buNone/>
            </a:pPr>
            <a:r>
              <a:rPr lang="en-GB" sz="1100" baseline="0" dirty="0" smtClean="0">
                <a:sym typeface="Wingdings" pitchFamily="2" charset="2"/>
              </a:rPr>
              <a:t> Resolving conflict</a:t>
            </a:r>
            <a:r>
              <a:rPr lang="en-GB" sz="1100" baseline="0" dirty="0" smtClean="0"/>
              <a:t> </a:t>
            </a:r>
          </a:p>
          <a:p>
            <a:pPr marL="0" indent="0">
              <a:buFont typeface="Arial" pitchFamily="34" charset="0"/>
              <a:buNone/>
            </a:pPr>
            <a:endParaRPr lang="en-GB" sz="1100" baseline="0" dirty="0" smtClean="0"/>
          </a:p>
        </p:txBody>
      </p:sp>
      <p:sp>
        <p:nvSpPr>
          <p:cNvPr id="4" name="Slide Number Placeholder 3"/>
          <p:cNvSpPr>
            <a:spLocks noGrp="1"/>
          </p:cNvSpPr>
          <p:nvPr>
            <p:ph type="sldNum" sz="quarter" idx="10"/>
          </p:nvPr>
        </p:nvSpPr>
        <p:spPr/>
        <p:txBody>
          <a:bodyPr/>
          <a:lstStyle/>
          <a:p>
            <a:fld id="{59C14614-457D-4E56-BF31-C77F41B473F5}" type="slidenum">
              <a:rPr lang="en-GB" smtClean="0"/>
              <a:t>8</a:t>
            </a:fld>
            <a:endParaRPr lang="en-GB"/>
          </a:p>
        </p:txBody>
      </p:sp>
    </p:spTree>
    <p:extLst>
      <p:ext uri="{BB962C8B-B14F-4D97-AF65-F5344CB8AC3E}">
        <p14:creationId xmlns:p14="http://schemas.microsoft.com/office/powerpoint/2010/main" val="385575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Team grows.</a:t>
            </a:r>
          </a:p>
          <a:p>
            <a:pPr marL="0" indent="0">
              <a:buFont typeface="Arial" pitchFamily="34" charset="0"/>
              <a:buNone/>
            </a:pPr>
            <a:r>
              <a:rPr lang="en-GB" dirty="0" smtClean="0"/>
              <a:t>Arguments break out over</a:t>
            </a:r>
            <a:r>
              <a:rPr lang="en-GB" baseline="0" dirty="0" smtClean="0"/>
              <a:t> who gets to lock which file.</a:t>
            </a:r>
          </a:p>
          <a:p>
            <a:pPr marL="0" indent="0">
              <a:buFont typeface="Arial" pitchFamily="34" charset="0"/>
              <a:buNone/>
            </a:pPr>
            <a:endParaRPr lang="en-GB" baseline="0" dirty="0"/>
          </a:p>
          <a:p>
            <a:pPr marL="0" indent="0">
              <a:buFont typeface="Arial" pitchFamily="34" charset="0"/>
              <a:buNone/>
            </a:pPr>
            <a:r>
              <a:rPr lang="en-GB" baseline="0" dirty="0" smtClean="0"/>
              <a:t>* </a:t>
            </a:r>
            <a:r>
              <a:rPr lang="en-GB" baseline="0" dirty="0" err="1" smtClean="0"/>
              <a:t>Dev</a:t>
            </a:r>
            <a:r>
              <a:rPr lang="en-GB" baseline="0" dirty="0" smtClean="0"/>
              <a:t> 2 goes on holiday</a:t>
            </a:r>
          </a:p>
          <a:p>
            <a:pPr marL="0" indent="0">
              <a:buFont typeface="Arial" pitchFamily="34" charset="0"/>
              <a:buNone/>
            </a:pPr>
            <a:r>
              <a:rPr lang="en-GB" baseline="0" dirty="0" smtClean="0"/>
              <a:t>All hell breaks lose because he left a bunch of files locked out.</a:t>
            </a:r>
          </a:p>
          <a:p>
            <a:pPr marL="0" indent="0">
              <a:buFont typeface="Arial" pitchFamily="34" charset="0"/>
              <a:buNone/>
            </a:pPr>
            <a:endParaRPr lang="en-GB" baseline="0" dirty="0" smtClean="0"/>
          </a:p>
          <a:p>
            <a:pPr marL="0" indent="0">
              <a:buFont typeface="Arial" pitchFamily="34" charset="0"/>
              <a:buNone/>
            </a:pPr>
            <a:r>
              <a:rPr lang="en-GB" baseline="0" dirty="0" smtClean="0"/>
              <a:t>Files are locked for too long and unnecessarily.</a:t>
            </a:r>
          </a:p>
          <a:p>
            <a:pPr marL="0" indent="0">
              <a:buFont typeface="Arial" pitchFamily="34" charset="0"/>
              <a:buNone/>
            </a:pPr>
            <a:endParaRPr lang="en-GB" baseline="0" dirty="0" smtClean="0"/>
          </a:p>
          <a:p>
            <a:pPr marL="0" indent="0">
              <a:buFont typeface="Arial" pitchFamily="34" charset="0"/>
              <a:buNone/>
            </a:pPr>
            <a:r>
              <a:rPr lang="en-GB" baseline="0" dirty="0" smtClean="0"/>
              <a:t>Instead they decided they want to go back to a system where you can edit what you want and deal with conflicts when they occur.</a:t>
            </a:r>
          </a:p>
          <a:p>
            <a:pPr marL="0" indent="0">
              <a:buFont typeface="Arial" pitchFamily="34" charset="0"/>
              <a:buNone/>
            </a:pPr>
            <a:endParaRPr lang="en-GB" baseline="0" dirty="0" smtClean="0"/>
          </a:p>
          <a:p>
            <a:pPr marL="0" indent="0">
              <a:buFont typeface="Arial" pitchFamily="34" charset="0"/>
              <a:buNone/>
            </a:pPr>
            <a:r>
              <a:rPr lang="en-GB" baseline="0" dirty="0" smtClean="0"/>
              <a:t>* Replace VSS with a conflict resolution based VCS, could choose Visual Studio Team System, </a:t>
            </a:r>
          </a:p>
          <a:p>
            <a:pPr marL="0" indent="0">
              <a:buFont typeface="Arial" pitchFamily="34" charset="0"/>
              <a:buNone/>
            </a:pPr>
            <a:r>
              <a:rPr lang="en-GB" baseline="0" dirty="0" smtClean="0"/>
              <a:t>* or more commonly </a:t>
            </a:r>
            <a:r>
              <a:rPr lang="en-GB" baseline="0" dirty="0" err="1" smtClean="0"/>
              <a:t>SubVersion</a:t>
            </a:r>
            <a:r>
              <a:rPr lang="en-GB" baseline="0" dirty="0" smtClean="0"/>
              <a:t> (SVN)</a:t>
            </a:r>
          </a:p>
          <a:p>
            <a:pPr marL="171450" indent="-171450">
              <a:buFont typeface="Arial" pitchFamily="34" charset="0"/>
              <a:buChar char="•"/>
            </a:pPr>
            <a:endParaRPr lang="en-GB" baseline="0" dirty="0" smtClean="0"/>
          </a:p>
          <a:p>
            <a:pPr marL="0" indent="0">
              <a:buFont typeface="Arial" pitchFamily="34" charset="0"/>
              <a:buNone/>
            </a:pPr>
            <a:r>
              <a:rPr lang="en-GB" baseline="0" dirty="0" smtClean="0"/>
              <a:t>SVN is the pinnacle of centralised VCS (fork from Concurrent Versions System [CVS] which was first written 1984, and itself descended from Revision Control System [RCS] 1982).</a:t>
            </a:r>
          </a:p>
          <a:p>
            <a:pPr marL="0" indent="0">
              <a:buFont typeface="Arial" pitchFamily="34" charset="0"/>
              <a:buNone/>
            </a:pPr>
            <a:endParaRPr lang="en-GB" baseline="0" dirty="0" smtClean="0"/>
          </a:p>
          <a:p>
            <a:pPr marL="0" indent="0">
              <a:buFont typeface="Arial" pitchFamily="34" charset="0"/>
              <a:buNone/>
            </a:pPr>
            <a:r>
              <a:rPr lang="en-GB" baseline="0" dirty="0" smtClean="0"/>
              <a:t>At this point our </a:t>
            </a:r>
            <a:r>
              <a:rPr lang="en-GB" baseline="0" dirty="0" err="1" smtClean="0"/>
              <a:t>devs</a:t>
            </a:r>
            <a:r>
              <a:rPr lang="en-GB" baseline="0" dirty="0" smtClean="0"/>
              <a:t> are fully source controlled, with powerful tools.</a:t>
            </a:r>
          </a:p>
          <a:p>
            <a:pPr marL="0" indent="0">
              <a:buFont typeface="Arial" pitchFamily="34" charset="0"/>
              <a:buNone/>
            </a:pPr>
            <a:endParaRPr lang="en-GB" baseline="0" dirty="0" smtClean="0"/>
          </a:p>
          <a:p>
            <a:pPr marL="0" indent="0">
              <a:buFont typeface="Arial" pitchFamily="34" charset="0"/>
              <a:buNone/>
            </a:pPr>
            <a:r>
              <a:rPr lang="en-GB" baseline="0" dirty="0" smtClean="0"/>
              <a:t>Reliant on a centralised server.</a:t>
            </a:r>
          </a:p>
          <a:p>
            <a:pPr marL="0" indent="0">
              <a:buFont typeface="Arial" pitchFamily="34" charset="0"/>
              <a:buNone/>
            </a:pPr>
            <a:endParaRPr lang="en-GB" baseline="0" dirty="0" smtClean="0"/>
          </a:p>
          <a:p>
            <a:pPr marL="0" indent="0">
              <a:buFont typeface="Arial" pitchFamily="34" charset="0"/>
              <a:buNone/>
            </a:pPr>
            <a:r>
              <a:rPr lang="en-GB" baseline="0" dirty="0" smtClean="0">
                <a:sym typeface="Wingdings" pitchFamily="2" charset="2"/>
              </a:rPr>
              <a:t> Distributed</a:t>
            </a:r>
            <a:endParaRPr lang="en-GB" baseline="0" dirty="0" smtClean="0"/>
          </a:p>
          <a:p>
            <a:pPr marL="0" indent="0">
              <a:buFont typeface="Arial" pitchFamily="34" charset="0"/>
              <a:buNone/>
            </a:pPr>
            <a:endParaRPr lang="en-GB" baseline="0" dirty="0"/>
          </a:p>
        </p:txBody>
      </p:sp>
      <p:sp>
        <p:nvSpPr>
          <p:cNvPr id="4" name="Slide Number Placeholder 3"/>
          <p:cNvSpPr>
            <a:spLocks noGrp="1"/>
          </p:cNvSpPr>
          <p:nvPr>
            <p:ph type="sldNum" sz="quarter" idx="10"/>
          </p:nvPr>
        </p:nvSpPr>
        <p:spPr/>
        <p:txBody>
          <a:bodyPr/>
          <a:lstStyle/>
          <a:p>
            <a:fld id="{59C14614-457D-4E56-BF31-C77F41B473F5}" type="slidenum">
              <a:rPr lang="en-GB" smtClean="0"/>
              <a:t>9</a:t>
            </a:fld>
            <a:endParaRPr lang="en-GB"/>
          </a:p>
        </p:txBody>
      </p:sp>
    </p:spTree>
    <p:extLst>
      <p:ext uri="{BB962C8B-B14F-4D97-AF65-F5344CB8AC3E}">
        <p14:creationId xmlns:p14="http://schemas.microsoft.com/office/powerpoint/2010/main" val="385575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77C1E9-B038-4EFF-87E5-11CCB2315CD0}" type="datetimeFigureOut">
              <a:rPr lang="en-GB" smtClean="0"/>
              <a:t>18/04/2012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2515742426"/>
      </p:ext>
    </p:extLst>
  </p:cSld>
  <p:clrMapOvr>
    <a:overrideClrMapping bg1="dk1" tx1="lt1" bg2="dk2" tx2="lt2" accent1="accent1" accent2="accent2" accent3="accent3" accent4="accent4" accent5="accent5" accent6="accent6" hlink="hlink" folHlink="folHlink"/>
  </p:clrMapOvr>
  <p:transition spd="med" advClick="0"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77C1E9-B038-4EFF-87E5-11CCB2315CD0}" type="datetimeFigureOut">
              <a:rPr lang="en-GB" smtClean="0"/>
              <a:t>18/04/2012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2227478328"/>
      </p:ext>
    </p:extLst>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77C1E9-B038-4EFF-87E5-11CCB2315CD0}" type="datetimeFigureOut">
              <a:rPr lang="en-GB" smtClean="0"/>
              <a:t>18/04/2012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1743959061"/>
      </p:ext>
    </p:extLst>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77C1E9-B038-4EFF-87E5-11CCB2315CD0}" type="datetimeFigureOut">
              <a:rPr lang="en-GB" smtClean="0"/>
              <a:t>18/04/2012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1825559496"/>
      </p:ext>
    </p:extLst>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7C1E9-B038-4EFF-87E5-11CCB2315CD0}" type="datetimeFigureOut">
              <a:rPr lang="en-GB" smtClean="0"/>
              <a:t>18/04/2012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1931011401"/>
      </p:ext>
    </p:extLst>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77C1E9-B038-4EFF-87E5-11CCB2315CD0}" type="datetimeFigureOut">
              <a:rPr lang="en-GB" smtClean="0"/>
              <a:t>18/04/2012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3440533413"/>
      </p:ext>
    </p:extLst>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77C1E9-B038-4EFF-87E5-11CCB2315CD0}" type="datetimeFigureOut">
              <a:rPr lang="en-GB" smtClean="0"/>
              <a:t>18/04/2012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702005097"/>
      </p:ext>
    </p:extLst>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77C1E9-B038-4EFF-87E5-11CCB2315CD0}" type="datetimeFigureOut">
              <a:rPr lang="en-GB" smtClean="0"/>
              <a:t>18/04/2012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3507434579"/>
      </p:ext>
    </p:extLst>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7C1E9-B038-4EFF-87E5-11CCB2315CD0}" type="datetimeFigureOut">
              <a:rPr lang="en-GB" smtClean="0"/>
              <a:t>18/04/2012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2346113361"/>
      </p:ext>
    </p:extLst>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7C1E9-B038-4EFF-87E5-11CCB2315CD0}" type="datetimeFigureOut">
              <a:rPr lang="en-GB" smtClean="0"/>
              <a:t>18/04/2012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635212988"/>
      </p:ext>
    </p:extLst>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7C1E9-B038-4EFF-87E5-11CCB2315CD0}" type="datetimeFigureOut">
              <a:rPr lang="en-GB" smtClean="0"/>
              <a:t>18/04/2012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F3B883-99B8-4618-A665-789F7BCF69C9}" type="slidenum">
              <a:rPr lang="en-GB" smtClean="0"/>
              <a:t>‹#›</a:t>
            </a:fld>
            <a:endParaRPr lang="en-GB"/>
          </a:p>
        </p:txBody>
      </p:sp>
    </p:spTree>
    <p:extLst>
      <p:ext uri="{BB962C8B-B14F-4D97-AF65-F5344CB8AC3E}">
        <p14:creationId xmlns:p14="http://schemas.microsoft.com/office/powerpoint/2010/main" val="465178981"/>
      </p:ext>
    </p:extLst>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7C1E9-B038-4EFF-87E5-11CCB2315CD0}" type="datetimeFigureOut">
              <a:rPr lang="en-GB" smtClean="0"/>
              <a:t>18/04/2012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3B883-99B8-4618-A665-789F7BCF69C9}" type="slidenum">
              <a:rPr lang="en-GB" smtClean="0"/>
              <a:t>‹#›</a:t>
            </a:fld>
            <a:endParaRPr lang="en-GB"/>
          </a:p>
        </p:txBody>
      </p:sp>
    </p:spTree>
    <p:extLst>
      <p:ext uri="{BB962C8B-B14F-4D97-AF65-F5344CB8AC3E}">
        <p14:creationId xmlns:p14="http://schemas.microsoft.com/office/powerpoint/2010/main" val="1249772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t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ti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tif"/><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8.pn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tif"/><Relationship Id="rId7" Type="http://schemas.openxmlformats.org/officeDocument/2006/relationships/image" Target="../media/image40.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t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tif"/></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ti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2.ti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ti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gif"/><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tif"/><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tif"/><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g W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953" y="446615"/>
            <a:ext cx="3036094" cy="1064419"/>
          </a:xfrm>
          <a:prstGeom prst="rect">
            <a:avLst/>
          </a:prstGeom>
        </p:spPr>
      </p:pic>
      <p:pic>
        <p:nvPicPr>
          <p:cNvPr id="7" name="Top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053" y="1652056"/>
            <a:ext cx="5295901" cy="38100"/>
          </a:xfrm>
          <a:prstGeom prst="rect">
            <a:avLst/>
          </a:prstGeom>
        </p:spPr>
      </p:pic>
      <p:sp>
        <p:nvSpPr>
          <p:cNvPr id="8" name="An Introduction..."/>
          <p:cNvSpPr txBox="1"/>
          <p:nvPr/>
        </p:nvSpPr>
        <p:spPr>
          <a:xfrm>
            <a:off x="1547664" y="1871441"/>
            <a:ext cx="5699614" cy="553998"/>
          </a:xfrm>
          <a:prstGeom prst="rect">
            <a:avLst/>
          </a:prstGeom>
          <a:noFill/>
        </p:spPr>
        <p:txBody>
          <a:bodyPr wrap="square" rtlCol="0">
            <a:spAutoFit/>
          </a:bodyPr>
          <a:lstStyle/>
          <a:p>
            <a:pPr algn="ctr"/>
            <a:r>
              <a:rPr lang="en-GB" sz="3000" b="1" dirty="0" smtClean="0">
                <a:latin typeface="Arial" pitchFamily="34" charset="0"/>
                <a:cs typeface="Arial" pitchFamily="34" charset="0"/>
              </a:rPr>
              <a:t>Delivering code as a team</a:t>
            </a:r>
            <a:endParaRPr lang="en-GB" sz="3000" b="1" dirty="0">
              <a:latin typeface="Arial" pitchFamily="34" charset="0"/>
              <a:cs typeface="Arial" pitchFamily="34" charset="0"/>
            </a:endParaRPr>
          </a:p>
        </p:txBody>
      </p:sp>
      <p:pic>
        <p:nvPicPr>
          <p:cNvPr id="1026" name="Picture 2" descr="C:\Users\Craig.Dean\Pictures\201159_1217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708920"/>
            <a:ext cx="2027800" cy="29523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2" name="Bottom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sp>
        <p:nvSpPr>
          <p:cNvPr id="2" name="TextBox 1"/>
          <p:cNvSpPr txBox="1"/>
          <p:nvPr/>
        </p:nvSpPr>
        <p:spPr>
          <a:xfrm>
            <a:off x="2547539" y="2708920"/>
            <a:ext cx="4735464" cy="461665"/>
          </a:xfrm>
          <a:prstGeom prst="rect">
            <a:avLst/>
          </a:prstGeom>
          <a:noFill/>
        </p:spPr>
        <p:txBody>
          <a:bodyPr wrap="none" rtlCol="0">
            <a:spAutoFit/>
          </a:bodyPr>
          <a:lstStyle/>
          <a:p>
            <a:r>
              <a:rPr lang="en-GB" sz="2400" dirty="0" smtClean="0"/>
              <a:t>Chief Executive of Web Applications</a:t>
            </a:r>
            <a:endParaRPr lang="en-GB" sz="2400" dirty="0"/>
          </a:p>
        </p:txBody>
      </p:sp>
      <p:pic>
        <p:nvPicPr>
          <p:cNvPr id="21" name="WebappsU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1409" y="3237000"/>
            <a:ext cx="1540268" cy="53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Craig.Dean\Pictures\waukc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5278" y="3158008"/>
            <a:ext cx="1237270" cy="694333"/>
          </a:xfrm>
          <a:prstGeom prst="rect">
            <a:avLst/>
          </a:prstGeom>
          <a:noFill/>
          <a:extLst>
            <a:ext uri="{909E8E84-426E-40DD-AFC4-6F175D3DCCD1}">
              <a14:hiddenFill xmlns:a14="http://schemas.microsoft.com/office/drawing/2010/main">
                <a:solidFill>
                  <a:srgbClr val="FFFFFF"/>
                </a:solidFill>
              </a14:hiddenFill>
            </a:ext>
          </a:extLst>
        </p:spPr>
      </p:pic>
      <p:pic>
        <p:nvPicPr>
          <p:cNvPr id="22" name="W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539" y="3235174"/>
            <a:ext cx="1540268" cy="540000"/>
          </a:xfrm>
          <a:prstGeom prst="rect">
            <a:avLst/>
          </a:prstGeom>
        </p:spPr>
      </p:pic>
      <p:sp>
        <p:nvSpPr>
          <p:cNvPr id="3" name="TextBox 2"/>
          <p:cNvSpPr txBox="1"/>
          <p:nvPr/>
        </p:nvSpPr>
        <p:spPr>
          <a:xfrm>
            <a:off x="570968" y="5743991"/>
            <a:ext cx="1532920" cy="461665"/>
          </a:xfrm>
          <a:prstGeom prst="rect">
            <a:avLst/>
          </a:prstGeom>
          <a:noFill/>
        </p:spPr>
        <p:txBody>
          <a:bodyPr wrap="none" rtlCol="0">
            <a:spAutoFit/>
          </a:bodyPr>
          <a:lstStyle/>
          <a:p>
            <a:r>
              <a:rPr lang="en-GB" sz="2400" dirty="0" smtClean="0"/>
              <a:t>Craig Dean</a:t>
            </a:r>
            <a:endParaRPr lang="en-GB" sz="2400" dirty="0"/>
          </a:p>
        </p:txBody>
      </p:sp>
      <p:sp>
        <p:nvSpPr>
          <p:cNvPr id="4" name="TextBox 3"/>
          <p:cNvSpPr txBox="1"/>
          <p:nvPr/>
        </p:nvSpPr>
        <p:spPr>
          <a:xfrm>
            <a:off x="4366639" y="4196259"/>
            <a:ext cx="4495009" cy="646331"/>
          </a:xfrm>
          <a:prstGeom prst="rect">
            <a:avLst/>
          </a:prstGeom>
          <a:noFill/>
        </p:spPr>
        <p:txBody>
          <a:bodyPr wrap="square" rtlCol="0">
            <a:spAutoFit/>
          </a:bodyPr>
          <a:lstStyle/>
          <a:p>
            <a:r>
              <a:rPr lang="en-GB" dirty="0" smtClean="0"/>
              <a:t>Oldham President of</a:t>
            </a:r>
          </a:p>
          <a:p>
            <a:r>
              <a:rPr lang="en-GB" dirty="0" smtClean="0"/>
              <a:t>Greater Manchester Chamber of Commerce</a:t>
            </a:r>
            <a:endParaRPr lang="en-GB" dirty="0"/>
          </a:p>
        </p:txBody>
      </p:sp>
      <p:sp>
        <p:nvSpPr>
          <p:cNvPr id="5" name="AutoShape 7" descr="data:image/jpeg;base64,/9j/4AAQSkZJRgABAQAAAQABAAD/2wCEAAkGBhQSEBQUEhQWFBUWFRUVFhYYFxUWFRgVGBYXFBUYFBcXHCgeFxkjGRUVHy8gJScpLCwsFR4xNTAqNSYrLCkBCQoKDgwOGg8PGi8kHyQsLSwvNCwxLSwyKS8qLC0sLSwqNCwqLCkwLyksKS8sLCwsLCwpLCwsLCwsKSwsKSwpLP/AABEIALYBFQMBIgACEQEDEQH/xAAcAAEAAgMBAQEAAAAAAAAAAAAABgcDBAUBAgj/xABLEAACAQIDBAQKBwUECQUAAAABAgMAEQQSIQUGMVEHE0FhFCIyUnFzgZGhshUjNJKTsdIXM0Jy0WN0gsEWJkNTYqKztMIkNaPh8P/EABsBAQACAwEBAAAAAAAAAAAAAAADBAECBQYH/8QAOREAAQQAAwQIBAUEAgMAAAAAAQACAxEEEiEFMUFxEyJRYYGRobEyMzTwFVOCweEUI0LRQ/EGJHL/2gAMAwEAAhEDEQA/ALxpSlESsGMxiRIzyMFVQSSeAA1NZ6r3pUxzdSEB0LqD3izN+aip8ND00rY+0qOR+Rhd2LR2r0sSFyMNGioODSAszd+UEBfRrWkOlHGHsh/Db9dczdjYImvI/kg2A5kaknuFxUqGx4+VelljwkB6NsYNdq83NtJzXVa5P7T8Z5sP4bfrr39p2M5Q/hv+uur9EJyp9EJyqHNh/wAkffgovxV3aVy/2m4zlF+G/wCuvf2m4zlF+G/666f0QnKvfohOVM2H/JCfiru9cz9pmM5Rfhv+un7S8Xyi/Df9ddL6ITlT6Ij5VjNB+SPvwT8Vd3rnftKxfKL8Nv117+0rF8ovw2/XXR+iU5V59ER8qXB+SPvwT8Vd3rQ/aTi+UX4bfrr39pOL5Rfcb9ddFdhoeyvp93IyO2tS/Dj/AIh9+ClbtGR3auZ+0nF8ofuN+ussPSXiQfGSJhyysvxzH8qw4/dUjUD2j+lR7E4Uxmx4c/8A9wNWIWYKbq5ACrjcTIdQVZOyekWCUhZQYWPaTeP73Z7QB31K1cEXBuDwqhhUl3S3vbDMEkJaEn0mPvXu5r7R31cXskAF8Hl/pXIsXrT1a1Kxwzq6hlIZSLgjUEHgRWSvPLoJSlKIlKUoiUpSiJSlKIlKUoiUpSiJSlKIlKUoiGq06VeC+sX5XqyzVZ9K3kr6xfler+zfqo+agxPyncli3Q+yJ/M/zmuzXF3Q+yJ/M/ztXarrT/NdzK8JN8Z5pSlKhUSUpSiJSjGwu1wO4Mx9ygmvj6ViX/efgzH/AMKancFMyFzlnSAnurMkQFc9t4ohxE3shl/zWvk73wr/ALOf8Ij8zWpjlPAq5HhqXYWGslgKjkm/MfZFN7VUf+Va7b9L2Qye0qP8jQYWZ3+Ks5CNwUpZ71H9ubLUgka8xXPl36J8mEj/AB6/LWq+97H/AGa+1if8hUzcDNvqvELQiYHqhcaaPKbV817PiC7Em3s4V8A13Yw4NGferrbrVSbdHe5sK2SS7Qk6jiUJ/iXu5j2jvtOCdXUMpDKRcEG4IPAg1RFSTdHe04Vsj3aEnUcShP8AEvdzHtHfx9o7O6T+7ENeI7f591fw+Iy9V25WvSscE6uoZSGUgEEG4IPAisleXXTSlKURKUpREpSlESlKURKUpREpSlESlKURDVZ9K/kr6xflerMNVl0r+SvrF+V6v7N+rj5qDE/KdyWLc/7Gnpf52rtVxdzvsael/nau1XWxHzXcyvCTfMPNKUr7jiv6KhulGASaC+VW/Cs8cNuOtZFUCsiR3qJz1bjhrmsRw4avRs1OWtbQFfDPyqEm1dADN612wCcqwvsxD2Vtk2rVlxF9BwrZrLUUk+UarXlwMY4C59Nar7LQ8a3KVOGAKi+Z7uK0PodOVDsZOVb9KzQWnSO7Vy5NgoRpXJxu75XUD3f0qVV4RW7XOabaaUjJ3t4qv5YSp1r5qVbW2SCCVHpFRiaEqe6urhsV0nVfv9114MQJB3qQ7pb3NhWyPcwk6jiUJ/iXu5j2jXjacE6uoZSGUi4I1BB4EGqIqSbpb3NhWyPdoSdRxKE8WXu5j2jXjR2js7pLli+LiO3+fddbD4jL1Xbla9KxwTq6hlIZWFwQbgg8CDWSvLrppSlKIlKUoiUpSiJSlKIlKUoiUpSiIarLpY8lfWL8j1ZpqselryV9YvyPXQ2b9XHzVfE/KdyWLc77Gn80nztXbribm/Y0/mk+dqkUMPaa6uJNSv5n3Xh3tLpCB2r4WLS5rJhp84JHYzL90la8xZ8Q1h3eN0kPaMROPc5qmTYJVuKIVouikfOshNCaxMb1FvVjRg0XrNevh3AGtcfeLeEYZLgZnOijsvzPcP6VA5tt4iZ9ZJCSdFUkD0Kq1fw2CfMM24LAY5+5WRLKT6OVfFQIYLGnsm++w/Nq+vAcZ/bfiH9VWP6aMf8AK3zUZ2dK42fYqd0qC+BYzlN98/qr3wLGf233z+qn9PH+a3zWPwyX7BU5pUH8Cxn9t98/qr0YLF/233z+qsdBH+a3zT8Ml+wVN6VCfA8Xym++f1V6MHi/7X75/VToI/zW+YT8Ml+wVNSK4u2NlggsB6RXF8DxfKX75/VXjYDFEWIlI5Frj4tWOgj/ADW+Y/2t2bOmYbHsVoMLE17W0Nizf7tvh/WvRsab/dt8P611P6iGvjHmF0xG/sPkuxulva2FbI92hJ1HEoT/ABL3cx7RrxtSCdXUMpDKwBBBuCDwIqlV2LOdBG3w/rVnbk7MlgwoSbiWZlW98qm2lxpxudPOrz+1I4D/AHY3C+IHHvV/CueOq4aKQUpSuEryUpSiJSlKIlKUoiUpSiJSlKIhqselryV9YvyPVnGqw6W/JX1i/I9dDZn1cfNV8T8p3JfW40f/AKOMnzpPnapFXA3F+wx/zSf9RqkcSdtX8Uf7z+Z915PJ1iAsGLS0ZNaG6cl45v71iPmB/wA66O0/3ZrhblS3in/vUx9+U1EwZo3nl+6s/C1SJmvXzI9hevSa0p5c3orVrbVSWTKO9QDe6ctML9/s1qw9wt1I4sMkrqDJKock9itqqjutYnvJ7qrber977G/Ors2H9lg9TH8i1ax8jmYONjTobvwXc2YM3WPYsowCeaPdTwGPzR7q1tv7cTCQNNJwXQAcWY6Kq95P+ZquIN8tq4ws2FjARTqERCB22Ly+U1uVvRXKw+CknaXig0cSaC6kkzWGjqe5Wh4DH5o91e+AJ5o91QXc7pBkkxHguMULKSVVgMhzgElJEPA2BsRytbUVPuvF7XF+Vxf3VFiMNJh35Hjv7iO0LaORsgtqx+AJ5o91PAE80e6skc6tfKQbGxsQbHkbcDWFdpxF8gkjL+aHUt7r3qCit7C+vAE80e6ngCeaKz3rAu0Iy2USIW80MpPuvegBO5ZXngEfmivfAI/NFcne/eQ4OFZFQOS4TKWy6EMb6A+b8a2d29teFYZJiApbNdQb2szLxsPNvwqUwPEYlrq3XitM7c2Xit36PTzRTwBPNFePtKINkMiBvNLqG9xN6zs4HHSoqK2tYlwSDgorPWJsSoFyygXte4tfsHprLWFlKUpREpSlESlKURKUpREpSlESlKURDVYdLnkr6xfkerPNVf0u+QvrF+R66GzPq4+ar4n5TuSz7grfAx/zSf8AUapPUc6Pv/b4/wCaX/qNUjJq5i9Z38z7rzgFWVo7Ye0Z9lR3o+e8U/r2PvVf6V3Nst9X7R+dRno6ltFiPWKfep/pUkLf7En6fcrVzuoSVLMTL2D21rml6GtQKC5D3Zjarzes/W+xvzq7dh/ZYPUxfItUlvZ+99jfnV27D+ywepi+RaztL6WH9S9Xsr4TyChHTK56jDj+EysTyuEOX4Fq3N3sccNsOOWCPrHC3yAMcztLlfRRckXP3a7+9m7i43DNETla4ZG45XF7EjtFiQe4mq52bgNsYHNFDGxQknQRyR3OmZSTdb99u8VjDmPEYRsOYBzXXTjQcOfirUmaOUvo0RWnBbuz9/HkxsSS4KFHeWNSxVhKMxChhmF724Vyd8IHfbTrEcsjPCqNwszRRre/EWvxFdHCbk47wzDYmYdYzTJJMcyfVhXWwOov4o4KLC1q6G091sS+2lxCxEwiWBi+ZPJVEDG2a+hU9lXGSYaGXNGW/LPGxd7tfTtChLZHtpwPxDyWht7Zsmy8B1KS5jiJrsyqUIRYxmUak6kDXleo064HwQZWm8KFidFEV76qOQA4NxuPZVsb8bsHG4cKhAkRs6X4E2IKk9gIPHmBUOwq7YSFcKkOQLZRL9WGCg6DrC5W3Ze17VjB4sPizFwz5rdZDb56GxWlLMsRa+q0rTS1tYXajYrY/wBbihBkl6qSVgXaRQMyp4pBLEMoNrk5TzNRHaMODWJRh2lklDDPIVCRW18lfKU3tb0GpxvRujipMDCuc4iaN2eTUDNmBFkvYHLoBzF/RXKxOydo4jBxwHDJGkRSwuqvIQCoNi1hYEk8Lk+ys4WaNvWa8AF5sWAB6Wb4bh5LErHHQjh2X/0sW8eGEuzMJi3LNNZYSSbgqDKbntLeKNb1s4BRhNkHEwlhNiLRlr6LaSRbrpocoOvOuli92J5NjRQdXaaJ82QsmtmfgQbeS9+PZWPYm7+KmwEmDxEfUquVoHNr587Oc2Vjpew4DRjxqIzxmKi4ZRJqL/xvgOIW+R2e61LfVRDCDBeDv1rS+EHMVIAMYP8ACGvq1+099dvZ+1ml2Pio3ObqmhCkm5yNItlv3FTbuPdWbAYfauGibDRwaEnLIMjFc3Eo+aw118YaXrvYnYOLOzJY5XM88hQhbrZQHQ5QTYHQEk99SYieOxZBGcEda6F8tBXetY2OrQcDen8qM7nbqPilWTrAkcMoyrlLXYFZHsLgLfQX1+FWyKjO4OyZcPhWSZcjGVmtdToVUA3UkdhqT1xdoTmWYi7AOlK5h2BrB2lKUpVBWEpSlESlKURKUpREpSlESlKURDVX9L3kJ6xfkerQNVd0v+QvrF+R66Gy/q4+ar4r5LuS+ujTFhsIydscje57OPjm91SpzVS7j7eGGxIzm0coCOewG/iMfQdPQxq2Ca6u0oDFiCeB1H7+q83IVzduG0VRHo8fxZx3xn4OKlW8bWhJ7ifhUQ6Om/fDui/862wo/wDXlP8A8+6gl+SVNKGlDVdctV3vb+99jfnV3bD+ywepi+RapDe7977G/Orv2F9lg9TF8i02l9LD+peu2V8J5Ba+8e8ceCiEsoYqXCeIATcgkaEjTxTWnu1vvBjndIQ4ZFDEOoFwTbSzG9j+Yrj9MH2BP7wnySVC9wpzhtoYUk+LiIsv3yyj/wCWID21ph9nxy4J02ufWvDX2VyTEObMGcNPVWTvFv5h8HKIpRIWKB/EVSACSBe7DXxTXU2DtpMXAs0QYKxYDMAG8VipuAT2g9tUxvZP4TjMbMDdYiqjlYSJAvv8dqm+620ZYNiI8ETTS55VRAC2pmfxmC65QLn3DtrOI2ayPDMc34yQDe7UX/pYjxLnSEHdr6Kwa8qp8ft7a0EK4iaVI1LACJliD6m2seW9v8V7a12ds76zfRUGKiyxyPLkfQMugkDWDcASgNVDs2UFtFps1YPHyUoxLdbBFC1P6Wqp596dqNhFxIKpCPFLhYszHPkzFWBsM3i6AcO3jXfwW/zDZZxMihpQ5hAGitJxUkdgym59BtSTZkzACKOuXQ3R70biWE8RpanVcveDb8eDiEkoYqXCDKATchj2kaWU1XUW3NrPAcWrExZrWVIz/FlNo8pYqDpe9/zra3r22+K2TG8iGOQYlUdSrKLiOQ5lDa2II+I7KlZs0tlaHkEE0aO49hWpxILTQo1eqsHY+1ExMKzRghXvbMADoxU3AJ7Qa3qqHCbW2hFgI5IbR4eO65gI2ZiZDdiHBOXM2XQdlSfBb9sNmHEyKGlDmEAaKz6FT3DKbn+U2qOfZ0jTbKIzZdDqOy1szENI17LU2tXtVhFtbaj4c4sSr1Yu2S0dyqkhiFy+SLH+K+ldtd+y2zWxAQdarCIrrkDkizc8tmBt7O+tH7PlbVEHWtDuPesjENO+xpamla20NoxwRmSVsqCwJ1PE2HAX4mq52btfaGITrIsVG75rdR9UHtfjlZQLe3h36Vvb4yYt8AjSqsQBtOlwSW6xREyEXsDxIv29tbDAFsrY3uGpo0dR5jy4LH9RbS4A7lNtm7UjnTPE2dbkXsRqOPEVt1XW5OOlgwkszlThkEhCjyzLmXu4Hhx7a+MFtbaWLV5oZERFJATxACQL5VzKS2hGpI4+4/AEPcGuGUGrJ9OfagxAyixqVZFKhOyd83mwOJY2WeGMtcDQixKtlPA3BuP61xsJvdj5lKRAu4NyyxqSFsABa2Uahjc+ytW7OmOa6GU0bKycQ3TvVn0rxa9rnqwlKUoiUpSiJVb9LGDLQlvMKv7BdT8G+FWRXE3o2cJYjcXFiCOakWPwqfDTdBK2TsIK0kZnYW9q/PNTrcvfS2WDENpoI5D2dgRzy5H2GodtPZzQStG3YdD5ynyWHpHxBrWr6NNDFi4u46grzLm0SCrc3wktAfQ3wBqKdHbfWTD/AIE+Y/1qNy7ZmeMRNIzIOCk3sOV+Nu69q7vR9MBiHXzotP8ACyn8ifdXMGCdh8NIHG7r0KrStqNyn9DShriLlKud7/3vsb86vDYX2WD1MXyLVHb4fvR6G/Orx2F9lg9TF8i1naX0sP6l67ZW48gol0xH/wBAn94j+SSoRteAx7P2Zik0ZesS/wDxLK0sfxV6uzEYVJBZ1Vxe9mAYX52NaeLbDIojl6hVGqo/VgDjwVtO0++q+E2j0MbIw26cTzBBFeqvS4fO4uveKVP4HBW2Lipz/tMRCoPMIwJ/5nb3V1W2jLFu9CYWZQ08iu6kghDJKeI8m7BRfvt21aSYSJowoSMxnUKFUpxvcC1uOtFgiymMLHlNwUAXLrxuvCt37VD/AImX183gBVLQYWtx4UqMxIwXgSlDK+MbKZC2bKgzeMb2sQdADc+UOFdnGyD/AEfw2o0xTg+m85/IirXw+w4EUqkMSq1swWNADbUXAGtZPouLLl6qPLfNlyLlzWte1rXt21u/azTlpp0dm1Pdu3aLAwhF6jdSr52/1aHoX/uq4+C2a82w2MYLGLFNIQNSVEYVrDtsGv6AatzwGPJkyLk8zKMvG/k2tx1r2DCqgsiqoveygKL87Cq7dpZAcrdS/P8AwpDhrOp4Uqs2F0jLhtnrEqEzIWCk26oguWuxDX4Eiw7bVtb27UmxGyYpcQixlsQpUDMPE6uTKSGJOup9FqsA7Aw+fP1EOe983Vpmvzva962cRhkcWdVYXvZgGF+dj6T76y7HQCQSMj1zZjr6BBA8tLXO4Uq+J/1cHoH/AHVcjBbOabYrmMFjHijIQNSVEaq1h22DX9hq1Ooiy9XlTL5lltxv5PDjrWWDDKgsiqoveygAX52HsrVu0SwGm6l+f+EOHzHU8KVK4GXADDXlSVpxfRXyo2uhzWOUW4+ipXs0pBsySXwN2ilcFomlzEx2sJblAQLgdnJr1NTsLDl85gizXvm6tM1+d7XvW9lrbEbRbJuad9m3HyFbuaMw5bvI3dipTHR4JoOsheSOW/7hgZF48Vlyiwtrck8qkKmZ9hSGQs1pFKFrk9UHTW51IBza8hU7/wBH8PmzdRDfjfq0vf02reMYItYW4W7LVmXaQcGgAmnA6m93Aae6w3DEXZ4Voqx3enGI2bPhEuZhmlC20YB0YAHmTpauNsg4MRv4UsvWKTlCGwOnknzWDA8edW/htlxRkmOKNCdCVRVJHeQK+J9jQO2Z4YmbmyKT7yKyNpNBf1TTjeho3x8EOGNDUWNFAdj4eM4DGzRwvEpgZAzS9YGsCTl8UaDTXv7q6PRbbqpz/aKP+X/7NTYwKVykAra1rC1uVuFq8gwqJfIqrfjlAHvtVaXG9Ix7K+Ig77quakbDlcDe5ZaUpXPVhKUpREpSlESvl0uLGvqlEVf767lrKtxoRco9vJPI81PKqjxmDeJykgysOI/Ig9oPOv0zLGGFjqKgW+u5SyrcaEXyPbVe481PKu7srapwx6OT4D6fx2hUcVhelGZu/wB1T1bux9o9RPHL2K2o5qdGHuJrXxmDeJykgysOPK3YQe0HnWK9e4OWVmmoI91w3N3tKueNwwBBuCAQewg6gj2V9GoLudvQEAgmNlv9W54Lf+Fu6/A9l+XCc15CeB0D8rvDvXHljMbqKrnfH96PQ351eOwvssHqYvkWqN3x/ej0N+dXlsL7LB6mL5FqHaf0kP6l6jZW48guD0j7yNg8JeM2lkfq0Pm6Esw7wBp3kVBd1ejZsdCcTNMyZy2XQO7WJUs7MeYOndxqR9MuBZsLFIBcRynN3B1ygnuzBR/iFbXRzvNAdnxxtKiPCGV1ZlU2zEqwzHUEEa871mF78Ps8S4f4i7U1dfenmrbw2SfK/dWi5O5WwsfgMaYijNhWZlZgV6vgSkiqWupvYHTtPGwNRzY22Y8JtaeeW+VXxQ0F2JLsAB3k8zap9srpHTE44YaGIuuZgJg4ylVUkvly8Liw17RzqG7nQhtuyZgDaXFsL62IZ7H061ZidI7pn4llHo9a0JHbxon7CicGjIIzfW8lM92+kyHFzCHq3jZr5CxVlYgEkXXgbA+7jWXeLpIgwspiCPLILZglgqki4BYnjY8ADUKljC7xgKLDwlDYaamIMfiSfbW422JJ9pyR7Pw+GjlVpbzut5DlOWR79lyeABJv7q7sBB0gcGnKWB2poC+0765arcTvy0TrdblLd2ekKDGSdUFeKSxIVrEMBxysDxHI2+Fa2K6UsNHLLG6Sgxl1JshDMjZbL419TwvbvtUN3cWQbdUSusknWyh3XyWbqXzW0HA6cOys+7UKtt+QMAbTYphfmGex9OtbP2fh2PcaNBgdv58a7uIWG4iQgDjdKSYLpawzhusSSOyll8l83/CMp0Y9+nfWzsHpKhxMyxdW8bObIWKlSbXsSp0Jse7vqMxYVP8ASMrlGXrS1raX8Hz3t/Nr6a+Nsxhd4EAAH1+HOnMqhJ9NYOCwzjla0gmPONd3csiaUak/5VuWDbOLSHbjSvoqTIzG1zYRLw76lWzOlSCSUI0bxqxsHYqRc8M9j4vp1qK7ZMf06eut1fXxZs3k26tPKv2XtetjpVeEzRdXlL9W3WZbcLjJmt2+X7KndBFOYY3tNlg17KH36LQPezO5p47lPN5d74cEB1l2drlUW17DtJJso7/zrlbK6TIZJVjkjeEsQFZrFbnhc6EXPba3fUJ3nMnh0OcgP1WEsZPIByrcvf8Ah6zPf21v717OxUhTw3EYNWCtku5Q5Ta/CPUXA+NVo9nwBjA86uF3e7kK171I7EPzEjgpttzfeLCzrDIjksqtmGXKAzFdbsDpYk1m3e3sjxkkqxKwEeXxmsM2YsLgcQPF7edV7v7GxxcKubscPArEdpLOCR7b1aOzNjQ4cWhjWO4AJUWJA4ZjxbiePOqeIggiw7HUczh4aFTRve+QjgFvUpSuUrSUpSiJSlKIlKUoiUpSiJSlKIlfEsYYWIuK+6URV/vruUsq3GhF8j21U8jzU8qqPGYN4nKSDKw+PIg9oPOv0zJEGFjqKge+u5SyrfgRco/ap5Hmp5e6u7srapwx6OTVh9PviqOKwokGZu/3VO1Lt2d8siiLEE5Roj6kgea3aRyPZ+UXxuCeKQpILMPcR2EHtB51hFezlijxLNdRwI/ZcGSMO6rl195doLLKShuoBF9Re+ptf2VfewfssHqYvkWvzceBr9I7B+ywepi+Ra8zt2IRRRMbuF/surs0VY5LZxWFWRGR1DKwKspFwQeIIqAY3oYw7NeOaSNb3ykK4HoJsfferELW41y13pwhfIMTAWvbL1sd78uPGuBhsRiIb6AkdtLpSRxv+MLT3X3LgwIPVZmdgA0j2LEcbCwAVb62HtvWvsncGHD4tsUskpdjKSrFMv1hJa1lvpfTWulvRtvwXCSzCxZVJVSeLaAd5FyL27KiPR7vFjsXMzzSRmAZlKgRq2eysMoAzFQG437asMGJkjkxGfTcbO/uUZ6Nrmx1rw7l3ZNwoTjvDDJJ1mcPlumS4UIB5N7WHOtDavRZDNiGmSWSIuxZlTL5R8ooTqt7nnxqY4idURncgKqlmJ4AAEkn2Cqrn3+x+NnMeAQqouQAqF8oNs0jSeKno042ua3wZxcxLmPoNFEncB2LWYRM0cLs2pVs3o1gw+ISeJ5VKEELdCvk5Wvdb6gm+v8AFpatrZ+40UOMbFq8hdmkYqSmS8hJa1lv26a1DcFv7jcHiBFtAXU2zZlQOqk2zo0fiuo1014HUGrRxGNSNM8jqi+czBV950rGL/q4iA9+bMKsa5h2JF0TvhFUfIriJuZEMf4bnk6y98t1yfu+q82/Dv4184zceKTGjFl5A4aNsoKZLoABxW9vFHbXVwO3cPMbRTRSEdiurH3A3rNiNoxRkCSREJ1AZlUkdwJqp0+IDqs3WXw7FNkjI8b8VHNpdHWHnxLzyPIS5uyAqF8kJ5uYcAePGtXZvRXh4pQ7O8gU3CNlC3GozZR43o0vUqO2IOs6vro+svbJnTPfllve9JNrwrJ1bTRh9BkLoHueHik3qQYvFBuQONV6LXooiboLnbybow40DrLq63CutswB7DcEML9h+FcjZXRhBFIHd3mykEKwVUuOGYDVrcr2qW4jHRx26x0S97ZmVb242udeNYZNswKwVpogxsQpkQEg8LAm5vWkeIxDWdGxxpZdHGXZiBa5G3NyYsVOszvIrKqrZcmXxWLC91J4sakYrVxG1oY2CySxox4Kzqp9xN62iwteoXvkc1oduG5btDQSQvaVz4dv4dnyLPEzcMokQm/cL61tYjFogu7KgJsCzBRflrWhY4GiFtYWala42hHdV6xLuLoMy3YcbqL6jQ8OVY8ZtiGI2lljjJ4BnVT7iaBjiaASwtylYsPiVdQyMrKeBUgg+gitfFbagibLJNGjcmdQfcTQNJNAJYW7SviOUMAVIIOoIIII7iKVrdLK+6UpREpSlESlKURK+JYwwsdRX3SiKAb6blrKvIi5R+1TyPNT2iqjxuCeFykgsw9xHYVPaDX6YkjDCx4VBN9Ny1lXkRco44qeR5qe0V3dl7VOGPRyfB7fx3KlisKJRmbv91TZOhr9J7B+yQepi+Ra/OeOwDxOY3Uh+AHHNfQZPOv3V+kNkQFMPEjcVjRT6QoB+Irof+Qva9kRabu/2VfZ4ILrUF6ZdrPHh4oVJVZmfPbtVAvinuJcE/y1Hsb0fQpsdcUGbruqSY3IyENlJQLbsVuPMeyp/v7uj4fhwqELLG2eMm+U3FmVrcARbXsIFQJt3Nsvhxgyg6gWAu8NsoN1BcHMVBsbWvoPRUGAnaMPG1kgYQ63WasfvppSknYekJc0mxp3LBh08L2JI8xZnwTlYTf+F+q0a/G1yB3Wrt9D2wo2V8Uc3Wq7wjXxchSNuFuNye2usNxnh2PLhYrSTSeMxvlUuWS4BbgAqgC/Lvrb6NNgTYTDSRzqFZpi4AYN4uSNeI71Na4jGMdhpWxu3v0Hcd+nYTazHC4SMLhw9Vu9IF/ozFZePV6/y5hm/wCW9RXoYy5MV5+eO/PJlbL7L5qsfE4ZZEZHAZWUqwPAqRYg+w1VE+4W0MDOXwDF1NwCGQPl45ZFk8Vrc9eelVME+OTDSYZzg0kggnQHu9FJM1zZGyAWArC23iMErL4WcOGscvXdXfLfXLn7L1XG+0rYrayYUtljV4YkA4DOEZnA4ZrPYfyitzZe4eNxeJWbaLWVSLgspdgpuEAj8VEvx9J01vXT363FmlxC4rCEdZ4mZbhTmTyHQnS9gBY28kd9WML0GGmDTICcp1/xaTupRy9JKwnLQscyFG9+t102fJh5MM7rmzWJa7K6ZSGVgBxzcO7vrzpGxhlODlIsz4RHPcWJY/E1v4jdLae0Jk8MtGii2YmPQEgtkSMm7Gw1NhoPRXQ383Knnkg8GjBjigEWrqtrE2HjHXS1XIsTGx8QlkDnAOs3pruFqF0bi1+RpANUFH9/N1I8CIGjZ2Zw5csQbuuRswsNLljX3vnupHhoMPIGd3mv1pYg5mKhyw0uNb8+NS3pI3ZnxawCBQ2Trc12VbZggHHj5Jr6363cnxOHwyQqGaM3cFlW3iZeJOutRQY+xBnk4uza+V/st5IPjpvZSjO/MxfA7NZzmZoWJJ4k5Ibk1g3l3UjgwOGnDMzy5OszEEHPEX0FtLWt6K7m8u6GJmweBijQF4YisgzqLNljGhJ11U8K6W9e7c8+z8LDGoMkfV5xmUAZYSh1Oh1NYjxbIxE1rwBmdevCzV9yOiLsxI4ClE9t7rpHs6DFF3aWXqy+Y3BDqSANL6AKONZtsbYk+iMHHmNpOtDm+pSJyqqe7VfuipNt7dyeXZWHw6KDKghzDMoHioVbxjodTWu+40kuzIYWypPE0jLc3XxnYlSVvoQV17CBWrMZE5rDK4GpD4CjR5WsuhcCQwb2+qh2ITCnCoscWI68BSZCPq2OmYWzGy8bEC+grrbcx7zbJwxluXWdkJa9yFRwpN+Jyka91bsWztsGJMOPq0SwDh0U5RoAXRixUDkL6V1d591p5MFBCjGeRJMzu72Jur3N3PC7AAX4Vu/ERh7A5wPWu810PLQdy1EbsrqB3dlLmbq7uGOFNoNISUikdY7aZFjZFBa/IcANK5+5uwVx8s74h2JAUkg2Yu5bUnkMvDv7qsLd/ZjJgooZQLiPI63uNbgi446GoTHurj8FM5wdnVhlDAx3y3uudZCLMOY/ztVePFdIZRnAduaToKBOlqR0WUN0scea6GB2DPs2HEyiVXXqmIUBh9YLZH10uO2orsV8OesbFRzysx0MfYTqWY5hdiT23GlTDdbcl1WZsU12lRo8obNZW1Yk8MxNuHC3fXOwewdpYJnXDhXRz5V0tpoGyuQVa3pHpreOdlyNLwXGtfhuu/7tYcw9U1prpvXK3f3jmwgdUVmRiCAytodbkC2hOl/RSpnu7u9iFRji8RKzNayrK9lAvxN9Sb9mmgpVafFYcyElgPeCdfRbsikyiiR981KqUpXFV5KUpREpSlESlKURK+JIwRY8KUoi0odiRq+awuNRfWx7uVdClKIleWpSiJalqUoi9ry1KURLUtSlES1LUpREtS1KURLUtSlETLS1KURLUtSlEXteWpSiJalqUoiWpSlEX//Z"/>
          <p:cNvSpPr>
            <a:spLocks noChangeAspect="1" noChangeArrowheads="1"/>
          </p:cNvSpPr>
          <p:nvPr/>
        </p:nvSpPr>
        <p:spPr bwMode="auto">
          <a:xfrm>
            <a:off x="63500" y="-839788"/>
            <a:ext cx="2638425"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C:\Users\Craig.Dean\Pictures\gmc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7539" y="3912404"/>
            <a:ext cx="1698948" cy="121404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raig.Dean\Pictures\oasisoldh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8342" y="5147164"/>
            <a:ext cx="1791890" cy="4105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raig.Dean\Pictures\waterhea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9233" y="4900341"/>
            <a:ext cx="830386" cy="9041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startingoutguide.org.uk/wp-content/uploads/2011/10/The-Oldham-College-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84962" y="4938709"/>
            <a:ext cx="547586" cy="8274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microstaffit.com/images%5Cmcpd_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1067" y="5522936"/>
            <a:ext cx="1057275" cy="752476"/>
          </a:xfrm>
          <a:prstGeom prst="rect">
            <a:avLst/>
          </a:prstGeom>
          <a:solidFill>
            <a:srgbClr val="FFFFFF">
              <a:shade val="85000"/>
            </a:srgbClr>
          </a:solidFill>
          <a:ln w="3175" cap="sq">
            <a:noFill/>
            <a:miter lim="800000"/>
          </a:ln>
          <a:effectLst>
            <a:outerShdw blurRad="55000" dist="18000" dir="5400000" algn="tl" rotWithShape="0">
              <a:srgbClr val="000000">
                <a:alpha val="40000"/>
              </a:srgbClr>
            </a:outerShdw>
          </a:effectLst>
          <a:scene3d>
            <a:camera prst="orthographicFront"/>
            <a:lightRig rig="threePt" dir="t"/>
          </a:scene3d>
          <a:sp3d>
            <a:bevelT/>
          </a:sp3d>
          <a:extLst/>
        </p:spPr>
      </p:pic>
    </p:spTree>
    <p:extLst>
      <p:ext uri="{BB962C8B-B14F-4D97-AF65-F5344CB8AC3E}">
        <p14:creationId xmlns:p14="http://schemas.microsoft.com/office/powerpoint/2010/main" val="25172993"/>
      </p:ext>
    </p:extLst>
  </p:cSld>
  <p:clrMapOvr>
    <a:masterClrMapping/>
  </p:clrMapOvr>
  <p:transition spd="med"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750"/>
                                </p:stCondLst>
                                <p:childTnLst>
                                  <p:par>
                                    <p:cTn id="22" presetID="2"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25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2" fill="hold" nodeType="withEffect">
                                      <p:stCondLst>
                                        <p:cond delay="500"/>
                                      </p:stCondLst>
                                      <p:childTnLst>
                                        <p:set>
                                          <p:cBhvr>
                                            <p:cTn id="35" dur="1" fill="hold">
                                              <p:stCondLst>
                                                <p:cond delay="0"/>
                                              </p:stCondLst>
                                            </p:cTn>
                                            <p:tgtEl>
                                              <p:spTgt spid="1029"/>
                                            </p:tgtEl>
                                            <p:attrNameLst>
                                              <p:attrName>style.visibility</p:attrName>
                                            </p:attrNameLst>
                                          </p:cBhvr>
                                          <p:to>
                                            <p:strVal val="visible"/>
                                          </p:to>
                                        </p:set>
                                        <p:anim calcmode="lin" valueType="num">
                                          <p:cBhvr additive="base">
                                            <p:cTn id="36" dur="500" fill="hold"/>
                                            <p:tgtEl>
                                              <p:spTgt spid="1029"/>
                                            </p:tgtEl>
                                            <p:attrNameLst>
                                              <p:attrName>ppt_x</p:attrName>
                                            </p:attrNameLst>
                                          </p:cBhvr>
                                          <p:tavLst>
                                            <p:tav tm="0">
                                              <p:val>
                                                <p:strVal val="1+#ppt_w/2"/>
                                              </p:val>
                                            </p:tav>
                                            <p:tav tm="100000">
                                              <p:val>
                                                <p:strVal val="#ppt_x"/>
                                              </p:val>
                                            </p:tav>
                                          </p:tavLst>
                                        </p:anim>
                                        <p:anim calcmode="lin" valueType="num">
                                          <p:cBhvr additive="base">
                                            <p:cTn id="37"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fill="hold"/>
                                            <p:tgtEl>
                                              <p:spTgt spid="1034"/>
                                            </p:tgtEl>
                                            <p:attrNameLst>
                                              <p:attrName>ppt_x</p:attrName>
                                            </p:attrNameLst>
                                          </p:cBhvr>
                                          <p:tavLst>
                                            <p:tav tm="0">
                                              <p:val>
                                                <p:strVal val="#ppt_x"/>
                                              </p:val>
                                            </p:tav>
                                            <p:tav tm="100000">
                                              <p:val>
                                                <p:strVal val="#ppt_x"/>
                                              </p:val>
                                            </p:tav>
                                          </p:tavLst>
                                        </p:anim>
                                        <p:anim calcmode="lin" valueType="num">
                                          <p:cBhvr additive="base">
                                            <p:cTn id="43" dur="500" fill="hold"/>
                                            <p:tgtEl>
                                              <p:spTgt spid="1034"/>
                                            </p:tgtEl>
                                            <p:attrNameLst>
                                              <p:attrName>ppt_y</p:attrName>
                                            </p:attrNameLst>
                                          </p:cBhvr>
                                          <p:tavLst>
                                            <p:tav tm="0">
                                              <p:val>
                                                <p:strVal val="1+#ppt_h/2"/>
                                              </p:val>
                                            </p:tav>
                                            <p:tav tm="100000">
                                              <p:val>
                                                <p:strVal val="#ppt_y"/>
                                              </p:val>
                                            </p:tav>
                                          </p:tavLst>
                                        </p:anim>
                                      </p:childTnLst>
                                    </p:cTn>
                                  </p:par>
                                  <p:par>
                                    <p:cTn id="44" presetID="2" presetClass="entr" presetSubtype="2" fill="hold" grpId="0" nodeType="withEffect">
                                      <p:stCondLst>
                                        <p:cond delay="25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 calcmode="lin" valueType="num">
                                          <p:cBhvr additive="base">
                                            <p:cTn id="52" dur="500" fill="hold"/>
                                            <p:tgtEl>
                                              <p:spTgt spid="1035"/>
                                            </p:tgtEl>
                                            <p:attrNameLst>
                                              <p:attrName>ppt_x</p:attrName>
                                            </p:attrNameLst>
                                          </p:cBhvr>
                                          <p:tavLst>
                                            <p:tav tm="0">
                                              <p:val>
                                                <p:strVal val="1+#ppt_w/2"/>
                                              </p:val>
                                            </p:tav>
                                            <p:tav tm="100000">
                                              <p:val>
                                                <p:strVal val="#ppt_x"/>
                                              </p:val>
                                            </p:tav>
                                          </p:tavLst>
                                        </p:anim>
                                        <p:anim calcmode="lin" valueType="num">
                                          <p:cBhvr additive="base">
                                            <p:cTn id="53" dur="500" fill="hold"/>
                                            <p:tgtEl>
                                              <p:spTgt spid="1035"/>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2" fill="hold" nodeType="afterEffect">
                                      <p:stCondLst>
                                        <p:cond delay="0"/>
                                      </p:stCondLst>
                                      <p:childTnLst>
                                        <p:set>
                                          <p:cBhvr>
                                            <p:cTn id="56" dur="1" fill="hold">
                                              <p:stCondLst>
                                                <p:cond delay="0"/>
                                              </p:stCondLst>
                                            </p:cTn>
                                            <p:tgtEl>
                                              <p:spTgt spid="1036"/>
                                            </p:tgtEl>
                                            <p:attrNameLst>
                                              <p:attrName>style.visibility</p:attrName>
                                            </p:attrNameLst>
                                          </p:cBhvr>
                                          <p:to>
                                            <p:strVal val="visible"/>
                                          </p:to>
                                        </p:set>
                                        <p:anim calcmode="lin" valueType="num">
                                          <p:cBhvr additive="base">
                                            <p:cTn id="57" dur="500" fill="hold"/>
                                            <p:tgtEl>
                                              <p:spTgt spid="1036"/>
                                            </p:tgtEl>
                                            <p:attrNameLst>
                                              <p:attrName>ppt_x</p:attrName>
                                            </p:attrNameLst>
                                          </p:cBhvr>
                                          <p:tavLst>
                                            <p:tav tm="0">
                                              <p:val>
                                                <p:strVal val="1+#ppt_w/2"/>
                                              </p:val>
                                            </p:tav>
                                            <p:tav tm="100000">
                                              <p:val>
                                                <p:strVal val="#ppt_x"/>
                                              </p:val>
                                            </p:tav>
                                          </p:tavLst>
                                        </p:anim>
                                        <p:anim calcmode="lin" valueType="num">
                                          <p:cBhvr additive="base">
                                            <p:cTn id="58" dur="500" fill="hold"/>
                                            <p:tgtEl>
                                              <p:spTgt spid="1036"/>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2" fill="hold" nodeType="afterEffect">
                                      <p:stCondLst>
                                        <p:cond delay="0"/>
                                      </p:stCondLst>
                                      <p:childTnLst>
                                        <p:set>
                                          <p:cBhvr>
                                            <p:cTn id="61" dur="1" fill="hold">
                                              <p:stCondLst>
                                                <p:cond delay="0"/>
                                              </p:stCondLst>
                                            </p:cTn>
                                            <p:tgtEl>
                                              <p:spTgt spid="1038"/>
                                            </p:tgtEl>
                                            <p:attrNameLst>
                                              <p:attrName>style.visibility</p:attrName>
                                            </p:attrNameLst>
                                          </p:cBhvr>
                                          <p:to>
                                            <p:strVal val="visible"/>
                                          </p:to>
                                        </p:set>
                                        <p:anim calcmode="lin" valueType="num">
                                          <p:cBhvr additive="base">
                                            <p:cTn id="62" dur="500" fill="hold"/>
                                            <p:tgtEl>
                                              <p:spTgt spid="1038"/>
                                            </p:tgtEl>
                                            <p:attrNameLst>
                                              <p:attrName>ppt_x</p:attrName>
                                            </p:attrNameLst>
                                          </p:cBhvr>
                                          <p:tavLst>
                                            <p:tav tm="0">
                                              <p:val>
                                                <p:strVal val="1+#ppt_w/2"/>
                                              </p:val>
                                            </p:tav>
                                            <p:tav tm="100000">
                                              <p:val>
                                                <p:strVal val="#ppt_x"/>
                                              </p:val>
                                            </p:tav>
                                          </p:tavLst>
                                        </p:anim>
                                        <p:anim calcmode="lin" valueType="num">
                                          <p:cBhvr additive="base">
                                            <p:cTn id="63" dur="500" fill="hold"/>
                                            <p:tgtEl>
                                              <p:spTgt spid="103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42"/>
                                            </p:tgtEl>
                                            <p:attrNameLst>
                                              <p:attrName>style.visibility</p:attrName>
                                            </p:attrNameLst>
                                          </p:cBhvr>
                                          <p:to>
                                            <p:strVal val="visible"/>
                                          </p:to>
                                        </p:set>
                                        <p:anim calcmode="lin" valueType="num">
                                          <p:cBhvr>
                                            <p:cTn id="68" dur="500" fill="hold"/>
                                            <p:tgtEl>
                                              <p:spTgt spid="1042"/>
                                            </p:tgtEl>
                                            <p:attrNameLst>
                                              <p:attrName>ppt_w</p:attrName>
                                            </p:attrNameLst>
                                          </p:cBhvr>
                                          <p:tavLst>
                                            <p:tav tm="0">
                                              <p:val>
                                                <p:fltVal val="0"/>
                                              </p:val>
                                            </p:tav>
                                            <p:tav tm="100000">
                                              <p:val>
                                                <p:strVal val="#ppt_w"/>
                                              </p:val>
                                            </p:tav>
                                          </p:tavLst>
                                        </p:anim>
                                        <p:anim calcmode="lin" valueType="num">
                                          <p:cBhvr>
                                            <p:cTn id="69" dur="500" fill="hold"/>
                                            <p:tgtEl>
                                              <p:spTgt spid="1042"/>
                                            </p:tgtEl>
                                            <p:attrNameLst>
                                              <p:attrName>ppt_h</p:attrName>
                                            </p:attrNameLst>
                                          </p:cBhvr>
                                          <p:tavLst>
                                            <p:tav tm="0">
                                              <p:val>
                                                <p:fltVal val="0"/>
                                              </p:val>
                                            </p:tav>
                                            <p:tav tm="100000">
                                              <p:val>
                                                <p:strVal val="#ppt_h"/>
                                              </p:val>
                                            </p:tav>
                                          </p:tavLst>
                                        </p:anim>
                                        <p:animEffect transition="in" filter="fade">
                                          <p:cBhvr>
                                            <p:cTn id="70" dur="500"/>
                                            <p:tgtEl>
                                              <p:spTgt spid="104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2" fill="hold" grpId="1" nodeType="clickEffect">
                                      <p:stCondLst>
                                        <p:cond delay="0"/>
                                      </p:stCondLst>
                                      <p:childTnLst>
                                        <p:anim calcmode="lin" valueType="num">
                                          <p:cBhvr additive="base">
                                            <p:cTn id="74" dur="1000"/>
                                            <p:tgtEl>
                                              <p:spTgt spid="8"/>
                                            </p:tgtEl>
                                            <p:attrNameLst>
                                              <p:attrName>ppt_x</p:attrName>
                                            </p:attrNameLst>
                                          </p:cBhvr>
                                          <p:tavLst>
                                            <p:tav tm="0">
                                              <p:val>
                                                <p:strVal val="ppt_x"/>
                                              </p:val>
                                            </p:tav>
                                            <p:tav tm="100000">
                                              <p:val>
                                                <p:strVal val="1+ppt_w/2"/>
                                              </p:val>
                                            </p:tav>
                                          </p:tavLst>
                                        </p:anim>
                                        <p:anim calcmode="lin" valueType="num">
                                          <p:cBhvr additive="base">
                                            <p:cTn id="75" dur="1000"/>
                                            <p:tgtEl>
                                              <p:spTgt spid="8"/>
                                            </p:tgtEl>
                                            <p:attrNameLst>
                                              <p:attrName>ppt_y</p:attrName>
                                            </p:attrNameLst>
                                          </p:cBhvr>
                                          <p:tavLst>
                                            <p:tav tm="0">
                                              <p:val>
                                                <p:strVal val="ppt_y"/>
                                              </p:val>
                                            </p:tav>
                                            <p:tav tm="100000">
                                              <p:val>
                                                <p:strVal val="ppt_y"/>
                                              </p:val>
                                            </p:tav>
                                          </p:tavLst>
                                        </p:anim>
                                        <p:set>
                                          <p:cBhvr>
                                            <p:cTn id="76" dur="1" fill="hold">
                                              <p:stCondLst>
                                                <p:cond delay="999"/>
                                              </p:stCondLst>
                                            </p:cTn>
                                            <p:tgtEl>
                                              <p:spTgt spid="8"/>
                                            </p:tgtEl>
                                            <p:attrNameLst>
                                              <p:attrName>style.visibility</p:attrName>
                                            </p:attrNameLst>
                                          </p:cBhvr>
                                          <p:to>
                                            <p:strVal val="hidden"/>
                                          </p:to>
                                        </p:set>
                                      </p:childTnLst>
                                    </p:cTn>
                                  </p:par>
                                  <p:par>
                                    <p:cTn id="77" presetID="47" presetClass="exit" presetSubtype="0" fill="hold" nodeType="withEffect">
                                      <p:stCondLst>
                                        <p:cond delay="0"/>
                                      </p:stCondLst>
                                      <p:childTnLst>
                                        <p:animEffect transition="out" filter="fade">
                                          <p:cBhvr>
                                            <p:cTn id="78" dur="1000"/>
                                            <p:tgtEl>
                                              <p:spTgt spid="6"/>
                                            </p:tgtEl>
                                          </p:cBhvr>
                                        </p:animEffect>
                                        <p:anim calcmode="lin" valueType="num">
                                          <p:cBhvr>
                                            <p:cTn id="79" dur="1000"/>
                                            <p:tgtEl>
                                              <p:spTgt spid="6"/>
                                            </p:tgtEl>
                                            <p:attrNameLst>
                                              <p:attrName>ppt_x</p:attrName>
                                            </p:attrNameLst>
                                          </p:cBhvr>
                                          <p:tavLst>
                                            <p:tav tm="0">
                                              <p:val>
                                                <p:strVal val="ppt_x"/>
                                              </p:val>
                                            </p:tav>
                                            <p:tav tm="100000">
                                              <p:val>
                                                <p:strVal val="ppt_x"/>
                                              </p:val>
                                            </p:tav>
                                          </p:tavLst>
                                        </p:anim>
                                        <p:anim calcmode="lin" valueType="num">
                                          <p:cBhvr>
                                            <p:cTn id="80" dur="1000"/>
                                            <p:tgtEl>
                                              <p:spTgt spid="6"/>
                                            </p:tgtEl>
                                            <p:attrNameLst>
                                              <p:attrName>ppt_y</p:attrName>
                                            </p:attrNameLst>
                                          </p:cBhvr>
                                          <p:tavLst>
                                            <p:tav tm="0">
                                              <p:val>
                                                <p:strVal val="ppt_y"/>
                                              </p:val>
                                            </p:tav>
                                            <p:tav tm="100000">
                                              <p:val>
                                                <p:strVal val="ppt_y-.1"/>
                                              </p:val>
                                            </p:tav>
                                          </p:tavLst>
                                        </p:anim>
                                        <p:set>
                                          <p:cBhvr>
                                            <p:cTn id="81" dur="1" fill="hold">
                                              <p:stCondLst>
                                                <p:cond delay="999"/>
                                              </p:stCondLst>
                                            </p:cTn>
                                            <p:tgtEl>
                                              <p:spTgt spid="6"/>
                                            </p:tgtEl>
                                            <p:attrNameLst>
                                              <p:attrName>style.visibility</p:attrName>
                                            </p:attrNameLst>
                                          </p:cBhvr>
                                          <p:to>
                                            <p:strVal val="hidden"/>
                                          </p:to>
                                        </p:set>
                                      </p:childTnLst>
                                    </p:cTn>
                                  </p:par>
                                  <p:par>
                                    <p:cTn id="82" presetID="2" presetClass="exit" presetSubtype="8" fill="hold" nodeType="withEffect">
                                      <p:stCondLst>
                                        <p:cond delay="0"/>
                                      </p:stCondLst>
                                      <p:childTnLst>
                                        <p:anim calcmode="lin" valueType="num">
                                          <p:cBhvr additive="base">
                                            <p:cTn id="83" dur="500"/>
                                            <p:tgtEl>
                                              <p:spTgt spid="1026"/>
                                            </p:tgtEl>
                                            <p:attrNameLst>
                                              <p:attrName>ppt_x</p:attrName>
                                            </p:attrNameLst>
                                          </p:cBhvr>
                                          <p:tavLst>
                                            <p:tav tm="0">
                                              <p:val>
                                                <p:strVal val="ppt_x"/>
                                              </p:val>
                                            </p:tav>
                                            <p:tav tm="100000">
                                              <p:val>
                                                <p:strVal val="0-ppt_w/2"/>
                                              </p:val>
                                            </p:tav>
                                          </p:tavLst>
                                        </p:anim>
                                        <p:anim calcmode="lin" valueType="num">
                                          <p:cBhvr additive="base">
                                            <p:cTn id="84" dur="500"/>
                                            <p:tgtEl>
                                              <p:spTgt spid="1026"/>
                                            </p:tgtEl>
                                            <p:attrNameLst>
                                              <p:attrName>ppt_y</p:attrName>
                                            </p:attrNameLst>
                                          </p:cBhvr>
                                          <p:tavLst>
                                            <p:tav tm="0">
                                              <p:val>
                                                <p:strVal val="ppt_y"/>
                                              </p:val>
                                            </p:tav>
                                            <p:tav tm="100000">
                                              <p:val>
                                                <p:strVal val="ppt_y"/>
                                              </p:val>
                                            </p:tav>
                                          </p:tavLst>
                                        </p:anim>
                                        <p:set>
                                          <p:cBhvr>
                                            <p:cTn id="85" dur="1" fill="hold">
                                              <p:stCondLst>
                                                <p:cond delay="499"/>
                                              </p:stCondLst>
                                            </p:cTn>
                                            <p:tgtEl>
                                              <p:spTgt spid="1026"/>
                                            </p:tgtEl>
                                            <p:attrNameLst>
                                              <p:attrName>style.visibility</p:attrName>
                                            </p:attrNameLst>
                                          </p:cBhvr>
                                          <p:to>
                                            <p:strVal val="hidden"/>
                                          </p:to>
                                        </p:set>
                                      </p:childTnLst>
                                    </p:cTn>
                                  </p:par>
                                  <p:par>
                                    <p:cTn id="86" presetID="2" presetClass="exit" presetSubtype="12" fill="hold" grpId="1" nodeType="withEffect">
                                      <p:stCondLst>
                                        <p:cond delay="0"/>
                                      </p:stCondLst>
                                      <p:childTnLst>
                                        <p:anim calcmode="lin" valueType="num">
                                          <p:cBhvr additive="base">
                                            <p:cTn id="87" dur="500"/>
                                            <p:tgtEl>
                                              <p:spTgt spid="3"/>
                                            </p:tgtEl>
                                            <p:attrNameLst>
                                              <p:attrName>ppt_x</p:attrName>
                                            </p:attrNameLst>
                                          </p:cBhvr>
                                          <p:tavLst>
                                            <p:tav tm="0">
                                              <p:val>
                                                <p:strVal val="ppt_x"/>
                                              </p:val>
                                            </p:tav>
                                            <p:tav tm="100000">
                                              <p:val>
                                                <p:strVal val="0-ppt_w/2"/>
                                              </p:val>
                                            </p:tav>
                                          </p:tavLst>
                                        </p:anim>
                                        <p:anim calcmode="lin" valueType="num">
                                          <p:cBhvr additive="base">
                                            <p:cTn id="88" dur="500"/>
                                            <p:tgtEl>
                                              <p:spTgt spid="3"/>
                                            </p:tgtEl>
                                            <p:attrNameLst>
                                              <p:attrName>ppt_y</p:attrName>
                                            </p:attrNameLst>
                                          </p:cBhvr>
                                          <p:tavLst>
                                            <p:tav tm="0">
                                              <p:val>
                                                <p:strVal val="ppt_y"/>
                                              </p:val>
                                            </p:tav>
                                            <p:tav tm="100000">
                                              <p:val>
                                                <p:strVal val="1+ppt_h/2"/>
                                              </p:val>
                                            </p:tav>
                                          </p:tavLst>
                                        </p:anim>
                                        <p:set>
                                          <p:cBhvr>
                                            <p:cTn id="89" dur="1" fill="hold">
                                              <p:stCondLst>
                                                <p:cond delay="499"/>
                                              </p:stCondLst>
                                            </p:cTn>
                                            <p:tgtEl>
                                              <p:spTgt spid="3"/>
                                            </p:tgtEl>
                                            <p:attrNameLst>
                                              <p:attrName>style.visibility</p:attrName>
                                            </p:attrNameLst>
                                          </p:cBhvr>
                                          <p:to>
                                            <p:strVal val="hidden"/>
                                          </p:to>
                                        </p:set>
                                      </p:childTnLst>
                                    </p:cTn>
                                  </p:par>
                                  <p:par>
                                    <p:cTn id="90" presetID="2" presetClass="exit" presetSubtype="2" fill="hold" grpId="1" nodeType="withEffect">
                                      <p:stCondLst>
                                        <p:cond delay="0"/>
                                      </p:stCondLst>
                                      <p:childTnLst>
                                        <p:anim calcmode="lin" valueType="num">
                                          <p:cBhvr additive="base">
                                            <p:cTn id="91" dur="500"/>
                                            <p:tgtEl>
                                              <p:spTgt spid="2"/>
                                            </p:tgtEl>
                                            <p:attrNameLst>
                                              <p:attrName>ppt_x</p:attrName>
                                            </p:attrNameLst>
                                          </p:cBhvr>
                                          <p:tavLst>
                                            <p:tav tm="0">
                                              <p:val>
                                                <p:strVal val="ppt_x"/>
                                              </p:val>
                                            </p:tav>
                                            <p:tav tm="100000">
                                              <p:val>
                                                <p:strVal val="1+ppt_w/2"/>
                                              </p:val>
                                            </p:tav>
                                          </p:tavLst>
                                        </p:anim>
                                        <p:anim calcmode="lin" valueType="num">
                                          <p:cBhvr additive="base">
                                            <p:cTn id="92" dur="500"/>
                                            <p:tgtEl>
                                              <p:spTgt spid="2"/>
                                            </p:tgtEl>
                                            <p:attrNameLst>
                                              <p:attrName>ppt_y</p:attrName>
                                            </p:attrNameLst>
                                          </p:cBhvr>
                                          <p:tavLst>
                                            <p:tav tm="0">
                                              <p:val>
                                                <p:strVal val="ppt_y"/>
                                              </p:val>
                                            </p:tav>
                                            <p:tav tm="100000">
                                              <p:val>
                                                <p:strVal val="ppt_y"/>
                                              </p:val>
                                            </p:tav>
                                          </p:tavLst>
                                        </p:anim>
                                        <p:set>
                                          <p:cBhvr>
                                            <p:cTn id="93" dur="1" fill="hold">
                                              <p:stCondLst>
                                                <p:cond delay="499"/>
                                              </p:stCondLst>
                                            </p:cTn>
                                            <p:tgtEl>
                                              <p:spTgt spid="2"/>
                                            </p:tgtEl>
                                            <p:attrNameLst>
                                              <p:attrName>style.visibility</p:attrName>
                                            </p:attrNameLst>
                                          </p:cBhvr>
                                          <p:to>
                                            <p:strVal val="hidden"/>
                                          </p:to>
                                        </p:set>
                                      </p:childTnLst>
                                    </p:cTn>
                                  </p:par>
                                  <p:par>
                                    <p:cTn id="94" presetID="2" presetClass="exit" presetSubtype="2" fill="hold" nodeType="withEffect">
                                      <p:stCondLst>
                                        <p:cond delay="0"/>
                                      </p:stCondLst>
                                      <p:childTnLst>
                                        <p:anim calcmode="lin" valueType="num">
                                          <p:cBhvr additive="base">
                                            <p:cTn id="95" dur="500"/>
                                            <p:tgtEl>
                                              <p:spTgt spid="1029"/>
                                            </p:tgtEl>
                                            <p:attrNameLst>
                                              <p:attrName>ppt_x</p:attrName>
                                            </p:attrNameLst>
                                          </p:cBhvr>
                                          <p:tavLst>
                                            <p:tav tm="0">
                                              <p:val>
                                                <p:strVal val="ppt_x"/>
                                              </p:val>
                                            </p:tav>
                                            <p:tav tm="100000">
                                              <p:val>
                                                <p:strVal val="1+ppt_w/2"/>
                                              </p:val>
                                            </p:tav>
                                          </p:tavLst>
                                        </p:anim>
                                        <p:anim calcmode="lin" valueType="num">
                                          <p:cBhvr additive="base">
                                            <p:cTn id="96" dur="500"/>
                                            <p:tgtEl>
                                              <p:spTgt spid="1029"/>
                                            </p:tgtEl>
                                            <p:attrNameLst>
                                              <p:attrName>ppt_y</p:attrName>
                                            </p:attrNameLst>
                                          </p:cBhvr>
                                          <p:tavLst>
                                            <p:tav tm="0">
                                              <p:val>
                                                <p:strVal val="ppt_y"/>
                                              </p:val>
                                            </p:tav>
                                            <p:tav tm="100000">
                                              <p:val>
                                                <p:strVal val="ppt_y"/>
                                              </p:val>
                                            </p:tav>
                                          </p:tavLst>
                                        </p:anim>
                                        <p:set>
                                          <p:cBhvr>
                                            <p:cTn id="97" dur="1" fill="hold">
                                              <p:stCondLst>
                                                <p:cond delay="499"/>
                                              </p:stCondLst>
                                            </p:cTn>
                                            <p:tgtEl>
                                              <p:spTgt spid="1029"/>
                                            </p:tgtEl>
                                            <p:attrNameLst>
                                              <p:attrName>style.visibility</p:attrName>
                                            </p:attrNameLst>
                                          </p:cBhvr>
                                          <p:to>
                                            <p:strVal val="hidden"/>
                                          </p:to>
                                        </p:set>
                                      </p:childTnLst>
                                    </p:cTn>
                                  </p:par>
                                  <p:par>
                                    <p:cTn id="98" presetID="2" presetClass="exit" presetSubtype="2" fill="hold" grpId="1" nodeType="withEffect">
                                      <p:stCondLst>
                                        <p:cond delay="0"/>
                                      </p:stCondLst>
                                      <p:childTnLst>
                                        <p:anim calcmode="lin" valueType="num">
                                          <p:cBhvr additive="base">
                                            <p:cTn id="99" dur="500"/>
                                            <p:tgtEl>
                                              <p:spTgt spid="4"/>
                                            </p:tgtEl>
                                            <p:attrNameLst>
                                              <p:attrName>ppt_x</p:attrName>
                                            </p:attrNameLst>
                                          </p:cBhvr>
                                          <p:tavLst>
                                            <p:tav tm="0">
                                              <p:val>
                                                <p:strVal val="ppt_x"/>
                                              </p:val>
                                            </p:tav>
                                            <p:tav tm="100000">
                                              <p:val>
                                                <p:strVal val="1+ppt_w/2"/>
                                              </p:val>
                                            </p:tav>
                                          </p:tavLst>
                                        </p:anim>
                                        <p:anim calcmode="lin" valueType="num">
                                          <p:cBhvr additive="base">
                                            <p:cTn id="100" dur="500"/>
                                            <p:tgtEl>
                                              <p:spTgt spid="4"/>
                                            </p:tgtEl>
                                            <p:attrNameLst>
                                              <p:attrName>ppt_y</p:attrName>
                                            </p:attrNameLst>
                                          </p:cBhvr>
                                          <p:tavLst>
                                            <p:tav tm="0">
                                              <p:val>
                                                <p:strVal val="ppt_y"/>
                                              </p:val>
                                            </p:tav>
                                            <p:tav tm="100000">
                                              <p:val>
                                                <p:strVal val="ppt_y"/>
                                              </p:val>
                                            </p:tav>
                                          </p:tavLst>
                                        </p:anim>
                                        <p:set>
                                          <p:cBhvr>
                                            <p:cTn id="101" dur="1" fill="hold">
                                              <p:stCondLst>
                                                <p:cond delay="499"/>
                                              </p:stCondLst>
                                            </p:cTn>
                                            <p:tgtEl>
                                              <p:spTgt spid="4"/>
                                            </p:tgtEl>
                                            <p:attrNameLst>
                                              <p:attrName>style.visibility</p:attrName>
                                            </p:attrNameLst>
                                          </p:cBhvr>
                                          <p:to>
                                            <p:strVal val="hidden"/>
                                          </p:to>
                                        </p:set>
                                      </p:childTnLst>
                                    </p:cTn>
                                  </p:par>
                                  <p:par>
                                    <p:cTn id="102" presetID="2" presetClass="exit" presetSubtype="2" fill="hold" nodeType="withEffect">
                                      <p:stCondLst>
                                        <p:cond delay="0"/>
                                      </p:stCondLst>
                                      <p:childTnLst>
                                        <p:anim calcmode="lin" valueType="num">
                                          <p:cBhvr additive="base">
                                            <p:cTn id="103" dur="500"/>
                                            <p:tgtEl>
                                              <p:spTgt spid="1038"/>
                                            </p:tgtEl>
                                            <p:attrNameLst>
                                              <p:attrName>ppt_x</p:attrName>
                                            </p:attrNameLst>
                                          </p:cBhvr>
                                          <p:tavLst>
                                            <p:tav tm="0">
                                              <p:val>
                                                <p:strVal val="ppt_x"/>
                                              </p:val>
                                            </p:tav>
                                            <p:tav tm="100000">
                                              <p:val>
                                                <p:strVal val="1+ppt_w/2"/>
                                              </p:val>
                                            </p:tav>
                                          </p:tavLst>
                                        </p:anim>
                                        <p:anim calcmode="lin" valueType="num">
                                          <p:cBhvr additive="base">
                                            <p:cTn id="104" dur="500"/>
                                            <p:tgtEl>
                                              <p:spTgt spid="1038"/>
                                            </p:tgtEl>
                                            <p:attrNameLst>
                                              <p:attrName>ppt_y</p:attrName>
                                            </p:attrNameLst>
                                          </p:cBhvr>
                                          <p:tavLst>
                                            <p:tav tm="0">
                                              <p:val>
                                                <p:strVal val="ppt_y"/>
                                              </p:val>
                                            </p:tav>
                                            <p:tav tm="100000">
                                              <p:val>
                                                <p:strVal val="ppt_y"/>
                                              </p:val>
                                            </p:tav>
                                          </p:tavLst>
                                        </p:anim>
                                        <p:set>
                                          <p:cBhvr>
                                            <p:cTn id="105" dur="1" fill="hold">
                                              <p:stCondLst>
                                                <p:cond delay="499"/>
                                              </p:stCondLst>
                                            </p:cTn>
                                            <p:tgtEl>
                                              <p:spTgt spid="103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21"/>
                                            </p:tgtEl>
                                          </p:cBhvr>
                                        </p:animEffect>
                                        <p:set>
                                          <p:cBhvr>
                                            <p:cTn id="108" dur="1" fill="hold">
                                              <p:stCondLst>
                                                <p:cond delay="499"/>
                                              </p:stCondLst>
                                            </p:cTn>
                                            <p:tgtEl>
                                              <p:spTgt spid="2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034"/>
                                            </p:tgtEl>
                                          </p:cBhvr>
                                        </p:animEffect>
                                        <p:set>
                                          <p:cBhvr>
                                            <p:cTn id="111" dur="1" fill="hold">
                                              <p:stCondLst>
                                                <p:cond delay="499"/>
                                              </p:stCondLst>
                                            </p:cTn>
                                            <p:tgtEl>
                                              <p:spTgt spid="103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1035"/>
                                            </p:tgtEl>
                                          </p:cBhvr>
                                        </p:animEffect>
                                        <p:set>
                                          <p:cBhvr>
                                            <p:cTn id="114" dur="1" fill="hold">
                                              <p:stCondLst>
                                                <p:cond delay="499"/>
                                              </p:stCondLst>
                                            </p:cTn>
                                            <p:tgtEl>
                                              <p:spTgt spid="1035"/>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1036"/>
                                            </p:tgtEl>
                                          </p:cBhvr>
                                        </p:animEffect>
                                        <p:set>
                                          <p:cBhvr>
                                            <p:cTn id="117" dur="1" fill="hold">
                                              <p:stCondLst>
                                                <p:cond delay="499"/>
                                              </p:stCondLst>
                                            </p:cTn>
                                            <p:tgtEl>
                                              <p:spTgt spid="1036"/>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1042"/>
                                            </p:tgtEl>
                                            <p:attrNameLst>
                                              <p:attrName>ppt_x</p:attrName>
                                            </p:attrNameLst>
                                          </p:cBhvr>
                                          <p:tavLst>
                                            <p:tav tm="0">
                                              <p:val>
                                                <p:strVal val="ppt_x"/>
                                              </p:val>
                                            </p:tav>
                                            <p:tav tm="100000">
                                              <p:val>
                                                <p:strVal val="ppt_x"/>
                                              </p:val>
                                            </p:tav>
                                          </p:tavLst>
                                        </p:anim>
                                        <p:anim calcmode="lin" valueType="num">
                                          <p:cBhvr additive="base">
                                            <p:cTn id="120" dur="500"/>
                                            <p:tgtEl>
                                              <p:spTgt spid="1042"/>
                                            </p:tgtEl>
                                            <p:attrNameLst>
                                              <p:attrName>ppt_y</p:attrName>
                                            </p:attrNameLst>
                                          </p:cBhvr>
                                          <p:tavLst>
                                            <p:tav tm="0">
                                              <p:val>
                                                <p:strVal val="ppt_y"/>
                                              </p:val>
                                            </p:tav>
                                            <p:tav tm="100000">
                                              <p:val>
                                                <p:strVal val="1+ppt_h/2"/>
                                              </p:val>
                                            </p:tav>
                                          </p:tavLst>
                                        </p:anim>
                                        <p:set>
                                          <p:cBhvr>
                                            <p:cTn id="121" dur="1" fill="hold">
                                              <p:stCondLst>
                                                <p:cond delay="499"/>
                                              </p:stCondLst>
                                            </p:cTn>
                                            <p:tgtEl>
                                              <p:spTgt spid="1042"/>
                                            </p:tgtEl>
                                            <p:attrNameLst>
                                              <p:attrName>style.visibility</p:attrName>
                                            </p:attrNameLst>
                                          </p:cBhvr>
                                          <p:to>
                                            <p:strVal val="hidden"/>
                                          </p:to>
                                        </p:set>
                                      </p:childTnLst>
                                    </p:cTn>
                                  </p:par>
                                  <p:par>
                                    <p:cTn id="122" presetID="35" presetClass="path" presetSubtype="0" accel="50000" decel="50000" fill="hold" nodeType="withEffect">
                                      <p:stCondLst>
                                        <p:cond delay="0"/>
                                      </p:stCondLst>
                                      <p:childTnLst>
                                        <p:animMotion origin="layout" path="M 0 0 L -0.50104 0.03773 " pathEditMode="relative" rAng="0" ptsTypes="AA">
                                          <p:cBhvr>
                                            <p:cTn id="123" dur="2000" fill="hold"/>
                                            <p:tgtEl>
                                              <p:spTgt spid="7"/>
                                            </p:tgtEl>
                                            <p:attrNameLst>
                                              <p:attrName>ppt_x</p:attrName>
                                              <p:attrName>ppt_y</p:attrName>
                                            </p:attrNameLst>
                                          </p:cBhvr>
                                          <p:rCtr x="-25052" y="1875"/>
                                        </p:animMotion>
                                      </p:childTnLst>
                                    </p:cTn>
                                  </p:par>
                                  <p:par>
                                    <p:cTn id="124" presetID="2" presetClass="entr" presetSubtype="8" fill="hold" nodeType="withEffect">
                                      <p:stCondLst>
                                        <p:cond delay="0"/>
                                      </p:stCondLst>
                                      <p:childTnLst>
                                        <p:set>
                                          <p:cBhvr>
                                            <p:cTn id="125" dur="1" fill="hold">
                                              <p:stCondLst>
                                                <p:cond delay="0"/>
                                              </p:stCondLst>
                                            </p:cTn>
                                            <p:tgtEl>
                                              <p:spTgt spid="12"/>
                                            </p:tgtEl>
                                            <p:attrNameLst>
                                              <p:attrName>style.visibility</p:attrName>
                                            </p:attrNameLst>
                                          </p:cBhvr>
                                          <p:to>
                                            <p:strVal val="visible"/>
                                          </p:to>
                                        </p:set>
                                        <p:anim calcmode="lin" valueType="num">
                                          <p:cBhvr additive="base">
                                            <p:cTn id="126" dur="1000" fill="hold"/>
                                            <p:tgtEl>
                                              <p:spTgt spid="12"/>
                                            </p:tgtEl>
                                            <p:attrNameLst>
                                              <p:attrName>ppt_x</p:attrName>
                                            </p:attrNameLst>
                                          </p:cBhvr>
                                          <p:tavLst>
                                            <p:tav tm="0">
                                              <p:val>
                                                <p:strVal val="0-#ppt_w/2"/>
                                              </p:val>
                                            </p:tav>
                                            <p:tav tm="100000">
                                              <p:val>
                                                <p:strVal val="#ppt_x"/>
                                              </p:val>
                                            </p:tav>
                                          </p:tavLst>
                                        </p:anim>
                                        <p:anim calcmode="lin" valueType="num">
                                          <p:cBhvr additive="base">
                                            <p:cTn id="127" dur="1000" fill="hold"/>
                                            <p:tgtEl>
                                              <p:spTgt spid="12"/>
                                            </p:tgtEl>
                                            <p:attrNameLst>
                                              <p:attrName>ppt_y</p:attrName>
                                            </p:attrNameLst>
                                          </p:cBhvr>
                                          <p:tavLst>
                                            <p:tav tm="0">
                                              <p:val>
                                                <p:strVal val="#ppt_y"/>
                                              </p:val>
                                            </p:tav>
                                            <p:tav tm="100000">
                                              <p:val>
                                                <p:strVal val="#ppt_y"/>
                                              </p:val>
                                            </p:tav>
                                          </p:tavLst>
                                        </p:anim>
                                      </p:childTnLst>
                                    </p:cTn>
                                  </p:par>
                                  <p:par>
                                    <p:cTn id="128" presetID="49" presetClass="path" presetSubtype="0" accel="50000" decel="50000" fill="hold" nodeType="withEffect">
                                      <p:stCondLst>
                                        <p:cond delay="1000"/>
                                      </p:stCondLst>
                                      <p:childTnLst>
                                        <p:animMotion origin="layout" path="M 2.77778E-6 -1.11111E-6 L 0.49705 0.41158 " pathEditMode="relative" rAng="0" ptsTypes="AA">
                                          <p:cBhvr>
                                            <p:cTn id="129" dur="2000" fill="hold"/>
                                            <p:tgtEl>
                                              <p:spTgt spid="22"/>
                                            </p:tgtEl>
                                            <p:attrNameLst>
                                              <p:attrName>ppt_x</p:attrName>
                                              <p:attrName>ppt_y</p:attrName>
                                            </p:attrNameLst>
                                          </p:cBhvr>
                                          <p:rCtr x="24844" y="20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P spid="3" grpId="0"/>
          <p:bldP spid="3" grpId="1"/>
          <p:bldP spid="4" grpId="0"/>
          <p:bldP spid="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750"/>
                                </p:stCondLst>
                                <p:childTnLst>
                                  <p:par>
                                    <p:cTn id="22" presetID="2"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25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2" fill="hold" nodeType="withEffect">
                                      <p:stCondLst>
                                        <p:cond delay="500"/>
                                      </p:stCondLst>
                                      <p:childTnLst>
                                        <p:set>
                                          <p:cBhvr>
                                            <p:cTn id="35" dur="1" fill="hold">
                                              <p:stCondLst>
                                                <p:cond delay="0"/>
                                              </p:stCondLst>
                                            </p:cTn>
                                            <p:tgtEl>
                                              <p:spTgt spid="1029"/>
                                            </p:tgtEl>
                                            <p:attrNameLst>
                                              <p:attrName>style.visibility</p:attrName>
                                            </p:attrNameLst>
                                          </p:cBhvr>
                                          <p:to>
                                            <p:strVal val="visible"/>
                                          </p:to>
                                        </p:set>
                                        <p:anim calcmode="lin" valueType="num">
                                          <p:cBhvr additive="base">
                                            <p:cTn id="36" dur="500" fill="hold"/>
                                            <p:tgtEl>
                                              <p:spTgt spid="1029"/>
                                            </p:tgtEl>
                                            <p:attrNameLst>
                                              <p:attrName>ppt_x</p:attrName>
                                            </p:attrNameLst>
                                          </p:cBhvr>
                                          <p:tavLst>
                                            <p:tav tm="0">
                                              <p:val>
                                                <p:strVal val="1+#ppt_w/2"/>
                                              </p:val>
                                            </p:tav>
                                            <p:tav tm="100000">
                                              <p:val>
                                                <p:strVal val="#ppt_x"/>
                                              </p:val>
                                            </p:tav>
                                          </p:tavLst>
                                        </p:anim>
                                        <p:anim calcmode="lin" valueType="num">
                                          <p:cBhvr additive="base">
                                            <p:cTn id="37"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fill="hold"/>
                                            <p:tgtEl>
                                              <p:spTgt spid="1034"/>
                                            </p:tgtEl>
                                            <p:attrNameLst>
                                              <p:attrName>ppt_x</p:attrName>
                                            </p:attrNameLst>
                                          </p:cBhvr>
                                          <p:tavLst>
                                            <p:tav tm="0">
                                              <p:val>
                                                <p:strVal val="#ppt_x"/>
                                              </p:val>
                                            </p:tav>
                                            <p:tav tm="100000">
                                              <p:val>
                                                <p:strVal val="#ppt_x"/>
                                              </p:val>
                                            </p:tav>
                                          </p:tavLst>
                                        </p:anim>
                                        <p:anim calcmode="lin" valueType="num">
                                          <p:cBhvr additive="base">
                                            <p:cTn id="43" dur="500" fill="hold"/>
                                            <p:tgtEl>
                                              <p:spTgt spid="1034"/>
                                            </p:tgtEl>
                                            <p:attrNameLst>
                                              <p:attrName>ppt_y</p:attrName>
                                            </p:attrNameLst>
                                          </p:cBhvr>
                                          <p:tavLst>
                                            <p:tav tm="0">
                                              <p:val>
                                                <p:strVal val="1+#ppt_h/2"/>
                                              </p:val>
                                            </p:tav>
                                            <p:tav tm="100000">
                                              <p:val>
                                                <p:strVal val="#ppt_y"/>
                                              </p:val>
                                            </p:tav>
                                          </p:tavLst>
                                        </p:anim>
                                      </p:childTnLst>
                                    </p:cTn>
                                  </p:par>
                                  <p:par>
                                    <p:cTn id="44" presetID="2" presetClass="entr" presetSubtype="2" fill="hold" grpId="0" nodeType="withEffect">
                                      <p:stCondLst>
                                        <p:cond delay="25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 calcmode="lin" valueType="num">
                                          <p:cBhvr additive="base">
                                            <p:cTn id="52" dur="500" fill="hold"/>
                                            <p:tgtEl>
                                              <p:spTgt spid="1035"/>
                                            </p:tgtEl>
                                            <p:attrNameLst>
                                              <p:attrName>ppt_x</p:attrName>
                                            </p:attrNameLst>
                                          </p:cBhvr>
                                          <p:tavLst>
                                            <p:tav tm="0">
                                              <p:val>
                                                <p:strVal val="1+#ppt_w/2"/>
                                              </p:val>
                                            </p:tav>
                                            <p:tav tm="100000">
                                              <p:val>
                                                <p:strVal val="#ppt_x"/>
                                              </p:val>
                                            </p:tav>
                                          </p:tavLst>
                                        </p:anim>
                                        <p:anim calcmode="lin" valueType="num">
                                          <p:cBhvr additive="base">
                                            <p:cTn id="53" dur="500" fill="hold"/>
                                            <p:tgtEl>
                                              <p:spTgt spid="1035"/>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2" fill="hold" nodeType="afterEffect">
                                      <p:stCondLst>
                                        <p:cond delay="0"/>
                                      </p:stCondLst>
                                      <p:childTnLst>
                                        <p:set>
                                          <p:cBhvr>
                                            <p:cTn id="56" dur="1" fill="hold">
                                              <p:stCondLst>
                                                <p:cond delay="0"/>
                                              </p:stCondLst>
                                            </p:cTn>
                                            <p:tgtEl>
                                              <p:spTgt spid="1036"/>
                                            </p:tgtEl>
                                            <p:attrNameLst>
                                              <p:attrName>style.visibility</p:attrName>
                                            </p:attrNameLst>
                                          </p:cBhvr>
                                          <p:to>
                                            <p:strVal val="visible"/>
                                          </p:to>
                                        </p:set>
                                        <p:anim calcmode="lin" valueType="num">
                                          <p:cBhvr additive="base">
                                            <p:cTn id="57" dur="500" fill="hold"/>
                                            <p:tgtEl>
                                              <p:spTgt spid="1036"/>
                                            </p:tgtEl>
                                            <p:attrNameLst>
                                              <p:attrName>ppt_x</p:attrName>
                                            </p:attrNameLst>
                                          </p:cBhvr>
                                          <p:tavLst>
                                            <p:tav tm="0">
                                              <p:val>
                                                <p:strVal val="1+#ppt_w/2"/>
                                              </p:val>
                                            </p:tav>
                                            <p:tav tm="100000">
                                              <p:val>
                                                <p:strVal val="#ppt_x"/>
                                              </p:val>
                                            </p:tav>
                                          </p:tavLst>
                                        </p:anim>
                                        <p:anim calcmode="lin" valueType="num">
                                          <p:cBhvr additive="base">
                                            <p:cTn id="58" dur="500" fill="hold"/>
                                            <p:tgtEl>
                                              <p:spTgt spid="1036"/>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2" fill="hold" nodeType="afterEffect">
                                      <p:stCondLst>
                                        <p:cond delay="0"/>
                                      </p:stCondLst>
                                      <p:childTnLst>
                                        <p:set>
                                          <p:cBhvr>
                                            <p:cTn id="61" dur="1" fill="hold">
                                              <p:stCondLst>
                                                <p:cond delay="0"/>
                                              </p:stCondLst>
                                            </p:cTn>
                                            <p:tgtEl>
                                              <p:spTgt spid="1038"/>
                                            </p:tgtEl>
                                            <p:attrNameLst>
                                              <p:attrName>style.visibility</p:attrName>
                                            </p:attrNameLst>
                                          </p:cBhvr>
                                          <p:to>
                                            <p:strVal val="visible"/>
                                          </p:to>
                                        </p:set>
                                        <p:anim calcmode="lin" valueType="num">
                                          <p:cBhvr additive="base">
                                            <p:cTn id="62" dur="500" fill="hold"/>
                                            <p:tgtEl>
                                              <p:spTgt spid="1038"/>
                                            </p:tgtEl>
                                            <p:attrNameLst>
                                              <p:attrName>ppt_x</p:attrName>
                                            </p:attrNameLst>
                                          </p:cBhvr>
                                          <p:tavLst>
                                            <p:tav tm="0">
                                              <p:val>
                                                <p:strVal val="1+#ppt_w/2"/>
                                              </p:val>
                                            </p:tav>
                                            <p:tav tm="100000">
                                              <p:val>
                                                <p:strVal val="#ppt_x"/>
                                              </p:val>
                                            </p:tav>
                                          </p:tavLst>
                                        </p:anim>
                                        <p:anim calcmode="lin" valueType="num">
                                          <p:cBhvr additive="base">
                                            <p:cTn id="63" dur="500" fill="hold"/>
                                            <p:tgtEl>
                                              <p:spTgt spid="103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42"/>
                                            </p:tgtEl>
                                            <p:attrNameLst>
                                              <p:attrName>style.visibility</p:attrName>
                                            </p:attrNameLst>
                                          </p:cBhvr>
                                          <p:to>
                                            <p:strVal val="visible"/>
                                          </p:to>
                                        </p:set>
                                        <p:anim calcmode="lin" valueType="num">
                                          <p:cBhvr>
                                            <p:cTn id="68" dur="500" fill="hold"/>
                                            <p:tgtEl>
                                              <p:spTgt spid="1042"/>
                                            </p:tgtEl>
                                            <p:attrNameLst>
                                              <p:attrName>ppt_w</p:attrName>
                                            </p:attrNameLst>
                                          </p:cBhvr>
                                          <p:tavLst>
                                            <p:tav tm="0">
                                              <p:val>
                                                <p:fltVal val="0"/>
                                              </p:val>
                                            </p:tav>
                                            <p:tav tm="100000">
                                              <p:val>
                                                <p:strVal val="#ppt_w"/>
                                              </p:val>
                                            </p:tav>
                                          </p:tavLst>
                                        </p:anim>
                                        <p:anim calcmode="lin" valueType="num">
                                          <p:cBhvr>
                                            <p:cTn id="69" dur="500" fill="hold"/>
                                            <p:tgtEl>
                                              <p:spTgt spid="1042"/>
                                            </p:tgtEl>
                                            <p:attrNameLst>
                                              <p:attrName>ppt_h</p:attrName>
                                            </p:attrNameLst>
                                          </p:cBhvr>
                                          <p:tavLst>
                                            <p:tav tm="0">
                                              <p:val>
                                                <p:fltVal val="0"/>
                                              </p:val>
                                            </p:tav>
                                            <p:tav tm="100000">
                                              <p:val>
                                                <p:strVal val="#ppt_h"/>
                                              </p:val>
                                            </p:tav>
                                          </p:tavLst>
                                        </p:anim>
                                        <p:animEffect transition="in" filter="fade">
                                          <p:cBhvr>
                                            <p:cTn id="70" dur="500"/>
                                            <p:tgtEl>
                                              <p:spTgt spid="104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2" fill="hold" grpId="1" nodeType="clickEffect">
                                      <p:stCondLst>
                                        <p:cond delay="0"/>
                                      </p:stCondLst>
                                      <p:childTnLst>
                                        <p:anim calcmode="lin" valueType="num">
                                          <p:cBhvr additive="base">
                                            <p:cTn id="74" dur="1000"/>
                                            <p:tgtEl>
                                              <p:spTgt spid="8"/>
                                            </p:tgtEl>
                                            <p:attrNameLst>
                                              <p:attrName>ppt_x</p:attrName>
                                            </p:attrNameLst>
                                          </p:cBhvr>
                                          <p:tavLst>
                                            <p:tav tm="0">
                                              <p:val>
                                                <p:strVal val="ppt_x"/>
                                              </p:val>
                                            </p:tav>
                                            <p:tav tm="100000">
                                              <p:val>
                                                <p:strVal val="1+ppt_w/2"/>
                                              </p:val>
                                            </p:tav>
                                          </p:tavLst>
                                        </p:anim>
                                        <p:anim calcmode="lin" valueType="num">
                                          <p:cBhvr additive="base">
                                            <p:cTn id="75" dur="1000"/>
                                            <p:tgtEl>
                                              <p:spTgt spid="8"/>
                                            </p:tgtEl>
                                            <p:attrNameLst>
                                              <p:attrName>ppt_y</p:attrName>
                                            </p:attrNameLst>
                                          </p:cBhvr>
                                          <p:tavLst>
                                            <p:tav tm="0">
                                              <p:val>
                                                <p:strVal val="ppt_y"/>
                                              </p:val>
                                            </p:tav>
                                            <p:tav tm="100000">
                                              <p:val>
                                                <p:strVal val="ppt_y"/>
                                              </p:val>
                                            </p:tav>
                                          </p:tavLst>
                                        </p:anim>
                                        <p:set>
                                          <p:cBhvr>
                                            <p:cTn id="76" dur="1" fill="hold">
                                              <p:stCondLst>
                                                <p:cond delay="999"/>
                                              </p:stCondLst>
                                            </p:cTn>
                                            <p:tgtEl>
                                              <p:spTgt spid="8"/>
                                            </p:tgtEl>
                                            <p:attrNameLst>
                                              <p:attrName>style.visibility</p:attrName>
                                            </p:attrNameLst>
                                          </p:cBhvr>
                                          <p:to>
                                            <p:strVal val="hidden"/>
                                          </p:to>
                                        </p:set>
                                      </p:childTnLst>
                                    </p:cTn>
                                  </p:par>
                                  <p:par>
                                    <p:cTn id="77" presetID="47" presetClass="exit" presetSubtype="0" fill="hold" nodeType="withEffect">
                                      <p:stCondLst>
                                        <p:cond delay="0"/>
                                      </p:stCondLst>
                                      <p:childTnLst>
                                        <p:animEffect transition="out" filter="fade">
                                          <p:cBhvr>
                                            <p:cTn id="78" dur="1000"/>
                                            <p:tgtEl>
                                              <p:spTgt spid="6"/>
                                            </p:tgtEl>
                                          </p:cBhvr>
                                        </p:animEffect>
                                        <p:anim calcmode="lin" valueType="num">
                                          <p:cBhvr>
                                            <p:cTn id="79" dur="1000"/>
                                            <p:tgtEl>
                                              <p:spTgt spid="6"/>
                                            </p:tgtEl>
                                            <p:attrNameLst>
                                              <p:attrName>ppt_x</p:attrName>
                                            </p:attrNameLst>
                                          </p:cBhvr>
                                          <p:tavLst>
                                            <p:tav tm="0">
                                              <p:val>
                                                <p:strVal val="ppt_x"/>
                                              </p:val>
                                            </p:tav>
                                            <p:tav tm="100000">
                                              <p:val>
                                                <p:strVal val="ppt_x"/>
                                              </p:val>
                                            </p:tav>
                                          </p:tavLst>
                                        </p:anim>
                                        <p:anim calcmode="lin" valueType="num">
                                          <p:cBhvr>
                                            <p:cTn id="80" dur="1000"/>
                                            <p:tgtEl>
                                              <p:spTgt spid="6"/>
                                            </p:tgtEl>
                                            <p:attrNameLst>
                                              <p:attrName>ppt_y</p:attrName>
                                            </p:attrNameLst>
                                          </p:cBhvr>
                                          <p:tavLst>
                                            <p:tav tm="0">
                                              <p:val>
                                                <p:strVal val="ppt_y"/>
                                              </p:val>
                                            </p:tav>
                                            <p:tav tm="100000">
                                              <p:val>
                                                <p:strVal val="ppt_y-.1"/>
                                              </p:val>
                                            </p:tav>
                                          </p:tavLst>
                                        </p:anim>
                                        <p:set>
                                          <p:cBhvr>
                                            <p:cTn id="81" dur="1" fill="hold">
                                              <p:stCondLst>
                                                <p:cond delay="999"/>
                                              </p:stCondLst>
                                            </p:cTn>
                                            <p:tgtEl>
                                              <p:spTgt spid="6"/>
                                            </p:tgtEl>
                                            <p:attrNameLst>
                                              <p:attrName>style.visibility</p:attrName>
                                            </p:attrNameLst>
                                          </p:cBhvr>
                                          <p:to>
                                            <p:strVal val="hidden"/>
                                          </p:to>
                                        </p:set>
                                      </p:childTnLst>
                                    </p:cTn>
                                  </p:par>
                                  <p:par>
                                    <p:cTn id="82" presetID="2" presetClass="exit" presetSubtype="8" fill="hold" nodeType="withEffect">
                                      <p:stCondLst>
                                        <p:cond delay="0"/>
                                      </p:stCondLst>
                                      <p:childTnLst>
                                        <p:anim calcmode="lin" valueType="num">
                                          <p:cBhvr additive="base">
                                            <p:cTn id="83" dur="500"/>
                                            <p:tgtEl>
                                              <p:spTgt spid="1026"/>
                                            </p:tgtEl>
                                            <p:attrNameLst>
                                              <p:attrName>ppt_x</p:attrName>
                                            </p:attrNameLst>
                                          </p:cBhvr>
                                          <p:tavLst>
                                            <p:tav tm="0">
                                              <p:val>
                                                <p:strVal val="ppt_x"/>
                                              </p:val>
                                            </p:tav>
                                            <p:tav tm="100000">
                                              <p:val>
                                                <p:strVal val="0-ppt_w/2"/>
                                              </p:val>
                                            </p:tav>
                                          </p:tavLst>
                                        </p:anim>
                                        <p:anim calcmode="lin" valueType="num">
                                          <p:cBhvr additive="base">
                                            <p:cTn id="84" dur="500"/>
                                            <p:tgtEl>
                                              <p:spTgt spid="1026"/>
                                            </p:tgtEl>
                                            <p:attrNameLst>
                                              <p:attrName>ppt_y</p:attrName>
                                            </p:attrNameLst>
                                          </p:cBhvr>
                                          <p:tavLst>
                                            <p:tav tm="0">
                                              <p:val>
                                                <p:strVal val="ppt_y"/>
                                              </p:val>
                                            </p:tav>
                                            <p:tav tm="100000">
                                              <p:val>
                                                <p:strVal val="ppt_y"/>
                                              </p:val>
                                            </p:tav>
                                          </p:tavLst>
                                        </p:anim>
                                        <p:set>
                                          <p:cBhvr>
                                            <p:cTn id="85" dur="1" fill="hold">
                                              <p:stCondLst>
                                                <p:cond delay="499"/>
                                              </p:stCondLst>
                                            </p:cTn>
                                            <p:tgtEl>
                                              <p:spTgt spid="1026"/>
                                            </p:tgtEl>
                                            <p:attrNameLst>
                                              <p:attrName>style.visibility</p:attrName>
                                            </p:attrNameLst>
                                          </p:cBhvr>
                                          <p:to>
                                            <p:strVal val="hidden"/>
                                          </p:to>
                                        </p:set>
                                      </p:childTnLst>
                                    </p:cTn>
                                  </p:par>
                                  <p:par>
                                    <p:cTn id="86" presetID="2" presetClass="exit" presetSubtype="12" fill="hold" grpId="1" nodeType="withEffect">
                                      <p:stCondLst>
                                        <p:cond delay="0"/>
                                      </p:stCondLst>
                                      <p:childTnLst>
                                        <p:anim calcmode="lin" valueType="num">
                                          <p:cBhvr additive="base">
                                            <p:cTn id="87" dur="500"/>
                                            <p:tgtEl>
                                              <p:spTgt spid="3"/>
                                            </p:tgtEl>
                                            <p:attrNameLst>
                                              <p:attrName>ppt_x</p:attrName>
                                            </p:attrNameLst>
                                          </p:cBhvr>
                                          <p:tavLst>
                                            <p:tav tm="0">
                                              <p:val>
                                                <p:strVal val="ppt_x"/>
                                              </p:val>
                                            </p:tav>
                                            <p:tav tm="100000">
                                              <p:val>
                                                <p:strVal val="0-ppt_w/2"/>
                                              </p:val>
                                            </p:tav>
                                          </p:tavLst>
                                        </p:anim>
                                        <p:anim calcmode="lin" valueType="num">
                                          <p:cBhvr additive="base">
                                            <p:cTn id="88" dur="500"/>
                                            <p:tgtEl>
                                              <p:spTgt spid="3"/>
                                            </p:tgtEl>
                                            <p:attrNameLst>
                                              <p:attrName>ppt_y</p:attrName>
                                            </p:attrNameLst>
                                          </p:cBhvr>
                                          <p:tavLst>
                                            <p:tav tm="0">
                                              <p:val>
                                                <p:strVal val="ppt_y"/>
                                              </p:val>
                                            </p:tav>
                                            <p:tav tm="100000">
                                              <p:val>
                                                <p:strVal val="1+ppt_h/2"/>
                                              </p:val>
                                            </p:tav>
                                          </p:tavLst>
                                        </p:anim>
                                        <p:set>
                                          <p:cBhvr>
                                            <p:cTn id="89" dur="1" fill="hold">
                                              <p:stCondLst>
                                                <p:cond delay="499"/>
                                              </p:stCondLst>
                                            </p:cTn>
                                            <p:tgtEl>
                                              <p:spTgt spid="3"/>
                                            </p:tgtEl>
                                            <p:attrNameLst>
                                              <p:attrName>style.visibility</p:attrName>
                                            </p:attrNameLst>
                                          </p:cBhvr>
                                          <p:to>
                                            <p:strVal val="hidden"/>
                                          </p:to>
                                        </p:set>
                                      </p:childTnLst>
                                    </p:cTn>
                                  </p:par>
                                  <p:par>
                                    <p:cTn id="90" presetID="2" presetClass="exit" presetSubtype="2" fill="hold" grpId="1" nodeType="withEffect">
                                      <p:stCondLst>
                                        <p:cond delay="0"/>
                                      </p:stCondLst>
                                      <p:childTnLst>
                                        <p:anim calcmode="lin" valueType="num">
                                          <p:cBhvr additive="base">
                                            <p:cTn id="91" dur="500"/>
                                            <p:tgtEl>
                                              <p:spTgt spid="2"/>
                                            </p:tgtEl>
                                            <p:attrNameLst>
                                              <p:attrName>ppt_x</p:attrName>
                                            </p:attrNameLst>
                                          </p:cBhvr>
                                          <p:tavLst>
                                            <p:tav tm="0">
                                              <p:val>
                                                <p:strVal val="ppt_x"/>
                                              </p:val>
                                            </p:tav>
                                            <p:tav tm="100000">
                                              <p:val>
                                                <p:strVal val="1+ppt_w/2"/>
                                              </p:val>
                                            </p:tav>
                                          </p:tavLst>
                                        </p:anim>
                                        <p:anim calcmode="lin" valueType="num">
                                          <p:cBhvr additive="base">
                                            <p:cTn id="92" dur="500"/>
                                            <p:tgtEl>
                                              <p:spTgt spid="2"/>
                                            </p:tgtEl>
                                            <p:attrNameLst>
                                              <p:attrName>ppt_y</p:attrName>
                                            </p:attrNameLst>
                                          </p:cBhvr>
                                          <p:tavLst>
                                            <p:tav tm="0">
                                              <p:val>
                                                <p:strVal val="ppt_y"/>
                                              </p:val>
                                            </p:tav>
                                            <p:tav tm="100000">
                                              <p:val>
                                                <p:strVal val="ppt_y"/>
                                              </p:val>
                                            </p:tav>
                                          </p:tavLst>
                                        </p:anim>
                                        <p:set>
                                          <p:cBhvr>
                                            <p:cTn id="93" dur="1" fill="hold">
                                              <p:stCondLst>
                                                <p:cond delay="499"/>
                                              </p:stCondLst>
                                            </p:cTn>
                                            <p:tgtEl>
                                              <p:spTgt spid="2"/>
                                            </p:tgtEl>
                                            <p:attrNameLst>
                                              <p:attrName>style.visibility</p:attrName>
                                            </p:attrNameLst>
                                          </p:cBhvr>
                                          <p:to>
                                            <p:strVal val="hidden"/>
                                          </p:to>
                                        </p:set>
                                      </p:childTnLst>
                                    </p:cTn>
                                  </p:par>
                                  <p:par>
                                    <p:cTn id="94" presetID="2" presetClass="exit" presetSubtype="2" fill="hold" nodeType="withEffect">
                                      <p:stCondLst>
                                        <p:cond delay="0"/>
                                      </p:stCondLst>
                                      <p:childTnLst>
                                        <p:anim calcmode="lin" valueType="num">
                                          <p:cBhvr additive="base">
                                            <p:cTn id="95" dur="500"/>
                                            <p:tgtEl>
                                              <p:spTgt spid="1029"/>
                                            </p:tgtEl>
                                            <p:attrNameLst>
                                              <p:attrName>ppt_x</p:attrName>
                                            </p:attrNameLst>
                                          </p:cBhvr>
                                          <p:tavLst>
                                            <p:tav tm="0">
                                              <p:val>
                                                <p:strVal val="ppt_x"/>
                                              </p:val>
                                            </p:tav>
                                            <p:tav tm="100000">
                                              <p:val>
                                                <p:strVal val="1+ppt_w/2"/>
                                              </p:val>
                                            </p:tav>
                                          </p:tavLst>
                                        </p:anim>
                                        <p:anim calcmode="lin" valueType="num">
                                          <p:cBhvr additive="base">
                                            <p:cTn id="96" dur="500"/>
                                            <p:tgtEl>
                                              <p:spTgt spid="1029"/>
                                            </p:tgtEl>
                                            <p:attrNameLst>
                                              <p:attrName>ppt_y</p:attrName>
                                            </p:attrNameLst>
                                          </p:cBhvr>
                                          <p:tavLst>
                                            <p:tav tm="0">
                                              <p:val>
                                                <p:strVal val="ppt_y"/>
                                              </p:val>
                                            </p:tav>
                                            <p:tav tm="100000">
                                              <p:val>
                                                <p:strVal val="ppt_y"/>
                                              </p:val>
                                            </p:tav>
                                          </p:tavLst>
                                        </p:anim>
                                        <p:set>
                                          <p:cBhvr>
                                            <p:cTn id="97" dur="1" fill="hold">
                                              <p:stCondLst>
                                                <p:cond delay="499"/>
                                              </p:stCondLst>
                                            </p:cTn>
                                            <p:tgtEl>
                                              <p:spTgt spid="1029"/>
                                            </p:tgtEl>
                                            <p:attrNameLst>
                                              <p:attrName>style.visibility</p:attrName>
                                            </p:attrNameLst>
                                          </p:cBhvr>
                                          <p:to>
                                            <p:strVal val="hidden"/>
                                          </p:to>
                                        </p:set>
                                      </p:childTnLst>
                                    </p:cTn>
                                  </p:par>
                                  <p:par>
                                    <p:cTn id="98" presetID="2" presetClass="exit" presetSubtype="2" fill="hold" grpId="1" nodeType="withEffect">
                                      <p:stCondLst>
                                        <p:cond delay="0"/>
                                      </p:stCondLst>
                                      <p:childTnLst>
                                        <p:anim calcmode="lin" valueType="num">
                                          <p:cBhvr additive="base">
                                            <p:cTn id="99" dur="500"/>
                                            <p:tgtEl>
                                              <p:spTgt spid="4"/>
                                            </p:tgtEl>
                                            <p:attrNameLst>
                                              <p:attrName>ppt_x</p:attrName>
                                            </p:attrNameLst>
                                          </p:cBhvr>
                                          <p:tavLst>
                                            <p:tav tm="0">
                                              <p:val>
                                                <p:strVal val="ppt_x"/>
                                              </p:val>
                                            </p:tav>
                                            <p:tav tm="100000">
                                              <p:val>
                                                <p:strVal val="1+ppt_w/2"/>
                                              </p:val>
                                            </p:tav>
                                          </p:tavLst>
                                        </p:anim>
                                        <p:anim calcmode="lin" valueType="num">
                                          <p:cBhvr additive="base">
                                            <p:cTn id="100" dur="500"/>
                                            <p:tgtEl>
                                              <p:spTgt spid="4"/>
                                            </p:tgtEl>
                                            <p:attrNameLst>
                                              <p:attrName>ppt_y</p:attrName>
                                            </p:attrNameLst>
                                          </p:cBhvr>
                                          <p:tavLst>
                                            <p:tav tm="0">
                                              <p:val>
                                                <p:strVal val="ppt_y"/>
                                              </p:val>
                                            </p:tav>
                                            <p:tav tm="100000">
                                              <p:val>
                                                <p:strVal val="ppt_y"/>
                                              </p:val>
                                            </p:tav>
                                          </p:tavLst>
                                        </p:anim>
                                        <p:set>
                                          <p:cBhvr>
                                            <p:cTn id="101" dur="1" fill="hold">
                                              <p:stCondLst>
                                                <p:cond delay="499"/>
                                              </p:stCondLst>
                                            </p:cTn>
                                            <p:tgtEl>
                                              <p:spTgt spid="4"/>
                                            </p:tgtEl>
                                            <p:attrNameLst>
                                              <p:attrName>style.visibility</p:attrName>
                                            </p:attrNameLst>
                                          </p:cBhvr>
                                          <p:to>
                                            <p:strVal val="hidden"/>
                                          </p:to>
                                        </p:set>
                                      </p:childTnLst>
                                    </p:cTn>
                                  </p:par>
                                  <p:par>
                                    <p:cTn id="102" presetID="2" presetClass="exit" presetSubtype="2" fill="hold" nodeType="withEffect">
                                      <p:stCondLst>
                                        <p:cond delay="0"/>
                                      </p:stCondLst>
                                      <p:childTnLst>
                                        <p:anim calcmode="lin" valueType="num">
                                          <p:cBhvr additive="base">
                                            <p:cTn id="103" dur="500"/>
                                            <p:tgtEl>
                                              <p:spTgt spid="1038"/>
                                            </p:tgtEl>
                                            <p:attrNameLst>
                                              <p:attrName>ppt_x</p:attrName>
                                            </p:attrNameLst>
                                          </p:cBhvr>
                                          <p:tavLst>
                                            <p:tav tm="0">
                                              <p:val>
                                                <p:strVal val="ppt_x"/>
                                              </p:val>
                                            </p:tav>
                                            <p:tav tm="100000">
                                              <p:val>
                                                <p:strVal val="1+ppt_w/2"/>
                                              </p:val>
                                            </p:tav>
                                          </p:tavLst>
                                        </p:anim>
                                        <p:anim calcmode="lin" valueType="num">
                                          <p:cBhvr additive="base">
                                            <p:cTn id="104" dur="500"/>
                                            <p:tgtEl>
                                              <p:spTgt spid="1038"/>
                                            </p:tgtEl>
                                            <p:attrNameLst>
                                              <p:attrName>ppt_y</p:attrName>
                                            </p:attrNameLst>
                                          </p:cBhvr>
                                          <p:tavLst>
                                            <p:tav tm="0">
                                              <p:val>
                                                <p:strVal val="ppt_y"/>
                                              </p:val>
                                            </p:tav>
                                            <p:tav tm="100000">
                                              <p:val>
                                                <p:strVal val="ppt_y"/>
                                              </p:val>
                                            </p:tav>
                                          </p:tavLst>
                                        </p:anim>
                                        <p:set>
                                          <p:cBhvr>
                                            <p:cTn id="105" dur="1" fill="hold">
                                              <p:stCondLst>
                                                <p:cond delay="499"/>
                                              </p:stCondLst>
                                            </p:cTn>
                                            <p:tgtEl>
                                              <p:spTgt spid="103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21"/>
                                            </p:tgtEl>
                                          </p:cBhvr>
                                        </p:animEffect>
                                        <p:set>
                                          <p:cBhvr>
                                            <p:cTn id="108" dur="1" fill="hold">
                                              <p:stCondLst>
                                                <p:cond delay="499"/>
                                              </p:stCondLst>
                                            </p:cTn>
                                            <p:tgtEl>
                                              <p:spTgt spid="2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034"/>
                                            </p:tgtEl>
                                          </p:cBhvr>
                                        </p:animEffect>
                                        <p:set>
                                          <p:cBhvr>
                                            <p:cTn id="111" dur="1" fill="hold">
                                              <p:stCondLst>
                                                <p:cond delay="499"/>
                                              </p:stCondLst>
                                            </p:cTn>
                                            <p:tgtEl>
                                              <p:spTgt spid="1034"/>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1035"/>
                                            </p:tgtEl>
                                          </p:cBhvr>
                                        </p:animEffect>
                                        <p:set>
                                          <p:cBhvr>
                                            <p:cTn id="114" dur="1" fill="hold">
                                              <p:stCondLst>
                                                <p:cond delay="499"/>
                                              </p:stCondLst>
                                            </p:cTn>
                                            <p:tgtEl>
                                              <p:spTgt spid="1035"/>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1036"/>
                                            </p:tgtEl>
                                          </p:cBhvr>
                                        </p:animEffect>
                                        <p:set>
                                          <p:cBhvr>
                                            <p:cTn id="117" dur="1" fill="hold">
                                              <p:stCondLst>
                                                <p:cond delay="499"/>
                                              </p:stCondLst>
                                            </p:cTn>
                                            <p:tgtEl>
                                              <p:spTgt spid="1036"/>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1042"/>
                                            </p:tgtEl>
                                            <p:attrNameLst>
                                              <p:attrName>ppt_x</p:attrName>
                                            </p:attrNameLst>
                                          </p:cBhvr>
                                          <p:tavLst>
                                            <p:tav tm="0">
                                              <p:val>
                                                <p:strVal val="ppt_x"/>
                                              </p:val>
                                            </p:tav>
                                            <p:tav tm="100000">
                                              <p:val>
                                                <p:strVal val="ppt_x"/>
                                              </p:val>
                                            </p:tav>
                                          </p:tavLst>
                                        </p:anim>
                                        <p:anim calcmode="lin" valueType="num">
                                          <p:cBhvr additive="base">
                                            <p:cTn id="120" dur="500"/>
                                            <p:tgtEl>
                                              <p:spTgt spid="1042"/>
                                            </p:tgtEl>
                                            <p:attrNameLst>
                                              <p:attrName>ppt_y</p:attrName>
                                            </p:attrNameLst>
                                          </p:cBhvr>
                                          <p:tavLst>
                                            <p:tav tm="0">
                                              <p:val>
                                                <p:strVal val="ppt_y"/>
                                              </p:val>
                                            </p:tav>
                                            <p:tav tm="100000">
                                              <p:val>
                                                <p:strVal val="1+ppt_h/2"/>
                                              </p:val>
                                            </p:tav>
                                          </p:tavLst>
                                        </p:anim>
                                        <p:set>
                                          <p:cBhvr>
                                            <p:cTn id="121" dur="1" fill="hold">
                                              <p:stCondLst>
                                                <p:cond delay="499"/>
                                              </p:stCondLst>
                                            </p:cTn>
                                            <p:tgtEl>
                                              <p:spTgt spid="1042"/>
                                            </p:tgtEl>
                                            <p:attrNameLst>
                                              <p:attrName>style.visibility</p:attrName>
                                            </p:attrNameLst>
                                          </p:cBhvr>
                                          <p:to>
                                            <p:strVal val="hidden"/>
                                          </p:to>
                                        </p:set>
                                      </p:childTnLst>
                                    </p:cTn>
                                  </p:par>
                                  <p:par>
                                    <p:cTn id="122" presetID="35" presetClass="path" presetSubtype="0" accel="50000" decel="50000" fill="hold" nodeType="withEffect">
                                      <p:stCondLst>
                                        <p:cond delay="0"/>
                                      </p:stCondLst>
                                      <p:childTnLst>
                                        <p:animMotion origin="layout" path="M 0 0 L -0.50104 0.03773 " pathEditMode="relative" rAng="0" ptsTypes="AA">
                                          <p:cBhvr>
                                            <p:cTn id="123" dur="2000" fill="hold"/>
                                            <p:tgtEl>
                                              <p:spTgt spid="7"/>
                                            </p:tgtEl>
                                            <p:attrNameLst>
                                              <p:attrName>ppt_x</p:attrName>
                                              <p:attrName>ppt_y</p:attrName>
                                            </p:attrNameLst>
                                          </p:cBhvr>
                                          <p:rCtr x="-25052" y="1875"/>
                                        </p:animMotion>
                                      </p:childTnLst>
                                    </p:cTn>
                                  </p:par>
                                  <p:par>
                                    <p:cTn id="124" presetID="2" presetClass="entr" presetSubtype="8" fill="hold" nodeType="withEffect">
                                      <p:stCondLst>
                                        <p:cond delay="0"/>
                                      </p:stCondLst>
                                      <p:childTnLst>
                                        <p:set>
                                          <p:cBhvr>
                                            <p:cTn id="125" dur="1" fill="hold">
                                              <p:stCondLst>
                                                <p:cond delay="0"/>
                                              </p:stCondLst>
                                            </p:cTn>
                                            <p:tgtEl>
                                              <p:spTgt spid="12"/>
                                            </p:tgtEl>
                                            <p:attrNameLst>
                                              <p:attrName>style.visibility</p:attrName>
                                            </p:attrNameLst>
                                          </p:cBhvr>
                                          <p:to>
                                            <p:strVal val="visible"/>
                                          </p:to>
                                        </p:set>
                                        <p:anim calcmode="lin" valueType="num">
                                          <p:cBhvr additive="base">
                                            <p:cTn id="126" dur="1000" fill="hold"/>
                                            <p:tgtEl>
                                              <p:spTgt spid="12"/>
                                            </p:tgtEl>
                                            <p:attrNameLst>
                                              <p:attrName>ppt_x</p:attrName>
                                            </p:attrNameLst>
                                          </p:cBhvr>
                                          <p:tavLst>
                                            <p:tav tm="0">
                                              <p:val>
                                                <p:strVal val="0-#ppt_w/2"/>
                                              </p:val>
                                            </p:tav>
                                            <p:tav tm="100000">
                                              <p:val>
                                                <p:strVal val="#ppt_x"/>
                                              </p:val>
                                            </p:tav>
                                          </p:tavLst>
                                        </p:anim>
                                        <p:anim calcmode="lin" valueType="num">
                                          <p:cBhvr additive="base">
                                            <p:cTn id="127" dur="1000" fill="hold"/>
                                            <p:tgtEl>
                                              <p:spTgt spid="12"/>
                                            </p:tgtEl>
                                            <p:attrNameLst>
                                              <p:attrName>ppt_y</p:attrName>
                                            </p:attrNameLst>
                                          </p:cBhvr>
                                          <p:tavLst>
                                            <p:tav tm="0">
                                              <p:val>
                                                <p:strVal val="#ppt_y"/>
                                              </p:val>
                                            </p:tav>
                                            <p:tav tm="100000">
                                              <p:val>
                                                <p:strVal val="#ppt_y"/>
                                              </p:val>
                                            </p:tav>
                                          </p:tavLst>
                                        </p:anim>
                                      </p:childTnLst>
                                    </p:cTn>
                                  </p:par>
                                  <p:par>
                                    <p:cTn id="128" presetID="49" presetClass="path" presetSubtype="0" accel="50000" decel="50000" fill="hold" nodeType="withEffect">
                                      <p:stCondLst>
                                        <p:cond delay="1000"/>
                                      </p:stCondLst>
                                      <p:childTnLst>
                                        <p:animMotion origin="layout" path="M 2.77778E-6 -1.11111E-6 L 0.49705 0.41158 " pathEditMode="relative" rAng="0" ptsTypes="AA">
                                          <p:cBhvr>
                                            <p:cTn id="129" dur="2000" fill="hold"/>
                                            <p:tgtEl>
                                              <p:spTgt spid="22"/>
                                            </p:tgtEl>
                                            <p:attrNameLst>
                                              <p:attrName>ppt_x</p:attrName>
                                              <p:attrName>ppt_y</p:attrName>
                                            </p:attrNameLst>
                                          </p:cBhvr>
                                          <p:rCtr x="24844" y="20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P spid="3" grpId="0"/>
          <p:bldP spid="3" grpId="1"/>
          <p:bldP spid="4" grpId="0"/>
          <p:bldP spid="4"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Everyone a King!</a:t>
            </a:r>
            <a:endParaRPr lang="en-GB" sz="4500" spc="-150" dirty="0">
              <a:latin typeface="Arial" pitchFamily="34" charset="0"/>
              <a:cs typeface="Arial" pitchFamily="34" charset="0"/>
            </a:endParaRPr>
          </a:p>
          <a:p>
            <a:r>
              <a:rPr lang="en-GB" sz="4500" spc="-150" dirty="0" smtClean="0">
                <a:latin typeface="Arial" pitchFamily="34" charset="0"/>
                <a:cs typeface="Arial" pitchFamily="34" charset="0"/>
              </a:rPr>
              <a:t>Distributed Version Control</a:t>
            </a:r>
            <a:endParaRPr lang="en-GB" sz="4500" spc="-150" dirty="0">
              <a:latin typeface="Arial" pitchFamily="34" charset="0"/>
              <a:cs typeface="Arial" pitchFamily="34" charset="0"/>
            </a:endParaRPr>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pic>
        <p:nvPicPr>
          <p:cNvPr id="3079" name="Picture 7" descr="C:\Users\Craig.Dean\Pictures\logo-droplets-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292946"/>
            <a:ext cx="1274010" cy="1528812"/>
          </a:xfrm>
          <a:prstGeom prst="rect">
            <a:avLst/>
          </a:prstGeom>
          <a:noFill/>
          <a:extLst>
            <a:ext uri="{909E8E84-426E-40DD-AFC4-6F175D3DCCD1}">
              <a14:hiddenFill xmlns:a14="http://schemas.microsoft.com/office/drawing/2010/main">
                <a:solidFill>
                  <a:srgbClr val="FFFFFF"/>
                </a:solidFill>
              </a14:hiddenFill>
            </a:ext>
          </a:extLst>
        </p:spPr>
      </p:pic>
      <p:pic>
        <p:nvPicPr>
          <p:cNvPr id="481" name="Picture 2" descr="C:\Users\Craig.Dean\Pictures\subvers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2914" y="2903205"/>
            <a:ext cx="1275110" cy="1101859"/>
          </a:xfrm>
          <a:prstGeom prst="rect">
            <a:avLst/>
          </a:prstGeom>
          <a:noFill/>
          <a:extLst>
            <a:ext uri="{909E8E84-426E-40DD-AFC4-6F175D3DCCD1}">
              <a14:hiddenFill xmlns:a14="http://schemas.microsoft.com/office/drawing/2010/main">
                <a:solidFill>
                  <a:srgbClr val="FFFFFF"/>
                </a:solidFill>
              </a14:hiddenFill>
            </a:ext>
          </a:extLst>
        </p:spPr>
      </p:pic>
      <p:grpSp>
        <p:nvGrpSpPr>
          <p:cNvPr id="482" name="Group 481"/>
          <p:cNvGrpSpPr/>
          <p:nvPr/>
        </p:nvGrpSpPr>
        <p:grpSpPr>
          <a:xfrm>
            <a:off x="745415" y="2116544"/>
            <a:ext cx="1289837" cy="957072"/>
            <a:chOff x="264492" y="2163548"/>
            <a:chExt cx="2132640" cy="1582440"/>
          </a:xfrm>
        </p:grpSpPr>
        <p:grpSp>
          <p:nvGrpSpPr>
            <p:cNvPr id="483" name="Group 482"/>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485"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86"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87"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88"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89"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0"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1"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2"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3"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4"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5"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6"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7"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8"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9"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0"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1"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2"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3"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4"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5"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6"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7"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8"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9"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0"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1"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2"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3"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4"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5"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6"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7"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8"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9"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0"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1"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2"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3"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4"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5"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6"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7"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8"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9"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0"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1"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2"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3"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4"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5"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6"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7"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8"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9"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0"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1"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2"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3"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4"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5"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6"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7"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8"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9"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0"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1"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2"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3"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4"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5"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6"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7"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8"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9"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0"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1"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2"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3"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4"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5"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6"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7"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8"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9"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0"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1"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2"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3"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4"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5"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6"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7"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8"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9"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0"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1"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2"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3"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4"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5"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6"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7"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8"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9"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0"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1"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2"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3"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4"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5"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6"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7"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8"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9"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0"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1"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2"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3"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4"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5"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6"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7"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8"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9"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0"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1"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2"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3"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4"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5"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6"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7"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8"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9"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0"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1"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2"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3"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4"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5"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6"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7"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8"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9"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0"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1"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2"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3"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4"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5"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6"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7"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8"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9"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0"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1"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2"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3"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4"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5"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6"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7"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8"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9"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0"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1"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2"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3"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4"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5"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6"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7"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8"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9"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0"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1"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2"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3"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4"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5"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6"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7"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8"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9"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0"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1"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2"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3"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4"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5"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6"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7"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8"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9"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0"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1"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2"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3"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4"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5"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6"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7"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8"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9"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0"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1"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2"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3"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4"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5"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6"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7"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8"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9"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00"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484" name="Rectangle 483"/>
            <p:cNvSpPr/>
            <p:nvPr/>
          </p:nvSpPr>
          <p:spPr>
            <a:xfrm>
              <a:off x="264492" y="2163548"/>
              <a:ext cx="2086210"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smtClean="0">
                  <a:ln w="11430"/>
                  <a:solidFill>
                    <a:srgbClr val="92D050"/>
                  </a:solidFill>
                  <a:effectLst>
                    <a:outerShdw blurRad="50800" dist="39000" dir="5460000" algn="tl">
                      <a:srgbClr val="000000">
                        <a:alpha val="38000"/>
                      </a:srgbClr>
                    </a:outerShdw>
                  </a:effectLst>
                </a:rPr>
                <a:t>Team Leader</a:t>
              </a:r>
              <a:endParaRPr lang="en-US" sz="1600" b="1" cap="none" spc="0" dirty="0">
                <a:ln w="11430"/>
                <a:solidFill>
                  <a:srgbClr val="92D050"/>
                </a:solidFill>
                <a:effectLst>
                  <a:outerShdw blurRad="50800" dist="39000" dir="5460000" algn="tl">
                    <a:srgbClr val="000000">
                      <a:alpha val="38000"/>
                    </a:srgbClr>
                  </a:outerShdw>
                </a:effectLst>
              </a:endParaRPr>
            </a:p>
          </p:txBody>
        </p:sp>
      </p:grpSp>
      <p:grpSp>
        <p:nvGrpSpPr>
          <p:cNvPr id="701" name="Group 700"/>
          <p:cNvGrpSpPr/>
          <p:nvPr/>
        </p:nvGrpSpPr>
        <p:grpSpPr>
          <a:xfrm>
            <a:off x="945142" y="4378609"/>
            <a:ext cx="1104152" cy="957072"/>
            <a:chOff x="571507" y="2163548"/>
            <a:chExt cx="1825625" cy="1582440"/>
          </a:xfrm>
        </p:grpSpPr>
        <p:grpSp>
          <p:nvGrpSpPr>
            <p:cNvPr id="702" name="Group 701"/>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704"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05"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06"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07"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08"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09"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0"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1"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2"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3"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4"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5"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6"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7"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8"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9"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0"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1"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2"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3"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4"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5"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6"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7"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8"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9"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0"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1"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2"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3"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4"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5"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6"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7"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8"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9"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0"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1"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2"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3"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4"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5"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6"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7"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8"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9"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0"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1"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2"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3"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4"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5"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6"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7"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8"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9"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0"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1"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2"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3"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4"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5"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6"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7"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8"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69"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0"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1"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2"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3"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4"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5"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6"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7"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8"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9"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0"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1"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2"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3"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4"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5"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6"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7"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8"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9"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0"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1"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2"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3"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4"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5"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6"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7"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8"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99"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0"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1"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2"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3"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4"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5"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6"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7"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8"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9"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0"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1"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2"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3"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4"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5"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6"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7"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8"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19"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0"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1"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2"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3"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4"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5"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6"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7"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8"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9"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0"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1"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2"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3"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4"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5"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6"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7"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8"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39"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0"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1"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2"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3"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4"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5"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6"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7"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8"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9"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0"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1"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2"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3"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4"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5"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6"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7"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8"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59"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0"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1"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2"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3"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4"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5"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6"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7"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8"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9"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0"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1"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2"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3"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4"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5"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6"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7"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8"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79"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0"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1"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2"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3"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4"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5"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6"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7"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8"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9"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0"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1"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2"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3"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4"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5"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6"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7"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8"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99"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0"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1"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2"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3"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4"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5"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6"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7"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8"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9"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0"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1"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2"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3"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4"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5"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6"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7"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8"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19"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703" name="Rectangle 702"/>
            <p:cNvSpPr/>
            <p:nvPr/>
          </p:nvSpPr>
          <p:spPr>
            <a:xfrm>
              <a:off x="758214" y="2163548"/>
              <a:ext cx="1098764"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err="1" smtClean="0">
                  <a:ln w="11430"/>
                  <a:solidFill>
                    <a:srgbClr val="92D050"/>
                  </a:solidFill>
                  <a:effectLst>
                    <a:outerShdw blurRad="50800" dist="39000" dir="5460000" algn="tl">
                      <a:srgbClr val="000000">
                        <a:alpha val="38000"/>
                      </a:srgbClr>
                    </a:outerShdw>
                  </a:effectLst>
                </a:rPr>
                <a:t>Dev</a:t>
              </a:r>
              <a:r>
                <a:rPr lang="en-US" sz="1600" b="1" dirty="0" smtClean="0">
                  <a:ln w="11430"/>
                  <a:solidFill>
                    <a:srgbClr val="92D050"/>
                  </a:solidFill>
                  <a:effectLst>
                    <a:outerShdw blurRad="50800" dist="39000" dir="5460000" algn="tl">
                      <a:srgbClr val="000000">
                        <a:alpha val="38000"/>
                      </a:srgbClr>
                    </a:outerShdw>
                  </a:effectLst>
                </a:rPr>
                <a:t> 1</a:t>
              </a:r>
              <a:endParaRPr lang="en-US" sz="1600" b="1" cap="none" spc="0" dirty="0">
                <a:ln w="11430"/>
                <a:solidFill>
                  <a:srgbClr val="92D050"/>
                </a:solidFill>
                <a:effectLst>
                  <a:outerShdw blurRad="50800" dist="39000" dir="5460000" algn="tl">
                    <a:srgbClr val="000000">
                      <a:alpha val="38000"/>
                    </a:srgbClr>
                  </a:outerShdw>
                </a:effectLst>
              </a:endParaRPr>
            </a:p>
          </p:txBody>
        </p:sp>
      </p:grpSp>
      <p:grpSp>
        <p:nvGrpSpPr>
          <p:cNvPr id="1139" name="Group 1138"/>
          <p:cNvGrpSpPr/>
          <p:nvPr/>
        </p:nvGrpSpPr>
        <p:grpSpPr>
          <a:xfrm>
            <a:off x="6593616" y="2120516"/>
            <a:ext cx="1104152" cy="957072"/>
            <a:chOff x="571507" y="2163548"/>
            <a:chExt cx="1825625" cy="1582440"/>
          </a:xfrm>
        </p:grpSpPr>
        <p:grpSp>
          <p:nvGrpSpPr>
            <p:cNvPr id="1140" name="Group 1139"/>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1142"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3"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4"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5"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6"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7"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8"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9"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0"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1"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2"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3"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4"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5"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6"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7"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8"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9"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0"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1"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2"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3"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4"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5"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6"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7"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8"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9"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0"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1"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2"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3"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4"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5"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6"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7"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8"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9"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0"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1"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2"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3"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4"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5"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6"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7"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8"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9"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0"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1"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2"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3"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4"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5"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6"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7"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8"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9"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0"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1"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2"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3"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4"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5"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6"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7"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8"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9"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0"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1"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2"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3"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4"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5"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6"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7"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8"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9"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0"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1"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2"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3"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4"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5"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6"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7"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8"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9"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0"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1"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2"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3"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4"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5"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6"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7"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8"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9"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0"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1"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2"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3"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4"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5"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6"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7"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8"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9"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0"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1"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2"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3"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4"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5"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6"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7"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8"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9"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0"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1"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2"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3"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4"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5"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6"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7"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8"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9"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0"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1"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2"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3"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4"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5"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6"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7"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8"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9"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0"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1"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2"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3"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4"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5"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6"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7"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8"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9"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0"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1"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2"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3"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4"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5"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6"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7"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8"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9"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0"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1"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2"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3"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4"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5"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6"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7"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8"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9"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0"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1"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2"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3"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4"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5"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6"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7"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8"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9"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0"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1"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2"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3"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4"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5"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6"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7"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8"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9"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0"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1"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2"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3"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4"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5"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6"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7"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8"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9"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0"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1"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2"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3"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4"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5"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6"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7"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8"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9"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0"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1"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2"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3"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4"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5"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6"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7"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1141" name="Rectangle 1140"/>
            <p:cNvSpPr/>
            <p:nvPr/>
          </p:nvSpPr>
          <p:spPr>
            <a:xfrm>
              <a:off x="758214" y="2163548"/>
              <a:ext cx="1098764"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err="1" smtClean="0">
                  <a:ln w="11430"/>
                  <a:solidFill>
                    <a:srgbClr val="92D050"/>
                  </a:solidFill>
                  <a:effectLst>
                    <a:outerShdw blurRad="50800" dist="39000" dir="5460000" algn="tl">
                      <a:srgbClr val="000000">
                        <a:alpha val="38000"/>
                      </a:srgbClr>
                    </a:outerShdw>
                  </a:effectLst>
                </a:rPr>
                <a:t>Dev</a:t>
              </a:r>
              <a:r>
                <a:rPr lang="en-US" sz="1600" b="1" dirty="0" smtClean="0">
                  <a:ln w="11430"/>
                  <a:solidFill>
                    <a:srgbClr val="92D050"/>
                  </a:solidFill>
                  <a:effectLst>
                    <a:outerShdw blurRad="50800" dist="39000" dir="5460000" algn="tl">
                      <a:srgbClr val="000000">
                        <a:alpha val="38000"/>
                      </a:srgbClr>
                    </a:outerShdw>
                  </a:effectLst>
                </a:rPr>
                <a:t> 3</a:t>
              </a:r>
              <a:endParaRPr lang="en-US" sz="1600" b="1" cap="none" spc="0" dirty="0">
                <a:ln w="11430"/>
                <a:solidFill>
                  <a:srgbClr val="92D050"/>
                </a:solidFill>
                <a:effectLst>
                  <a:outerShdw blurRad="50800" dist="39000" dir="5460000" algn="tl">
                    <a:srgbClr val="000000">
                      <a:alpha val="38000"/>
                    </a:srgbClr>
                  </a:outerShdw>
                </a:effectLst>
              </a:endParaRPr>
            </a:p>
          </p:txBody>
        </p:sp>
      </p:grpSp>
      <p:grpSp>
        <p:nvGrpSpPr>
          <p:cNvPr id="1358" name="Group 1357"/>
          <p:cNvGrpSpPr/>
          <p:nvPr/>
        </p:nvGrpSpPr>
        <p:grpSpPr>
          <a:xfrm>
            <a:off x="7001324" y="4232721"/>
            <a:ext cx="1104152" cy="957072"/>
            <a:chOff x="571507" y="2163548"/>
            <a:chExt cx="1825625" cy="1582440"/>
          </a:xfrm>
        </p:grpSpPr>
        <p:grpSp>
          <p:nvGrpSpPr>
            <p:cNvPr id="1359" name="Group 1358"/>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1361"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2"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3"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4"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5"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6"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7"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8"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9"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0"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1"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2"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3"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4"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5"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6"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7"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8"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9"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0"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1"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2"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3"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4"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5"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6"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7"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8"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9"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0"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1"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2"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3"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4"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5"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6"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7"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8"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9"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0"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1"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2"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3"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4"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5"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6"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7"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8"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9"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0"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1"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2"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3"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4"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5"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6"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7"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8"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9"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0"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1"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2"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3"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4"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5"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6"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7"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8"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9"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0"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1"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2"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3"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4"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5"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6"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7"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8"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9"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0"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1"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2"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3"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4"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5"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6"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7"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8"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9"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0"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1"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2"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3"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4"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5"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6"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7"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8"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9"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0"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1"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2"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3"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4"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5"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6"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7"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8"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9"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0"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1"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2"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3"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4"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5"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6"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7"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8"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9"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0"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1"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2"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3"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4"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5"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6"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7"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8"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9"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0"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1"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2"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3"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4"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5"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6"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7"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8"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9"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0"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1"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2"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3"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4"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5"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6"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7"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8"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9"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0"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1"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2"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3"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4"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5"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6"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7"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8"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9"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0"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1"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2"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3"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4"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5"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6"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7"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8"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9"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0"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1"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2"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3"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4"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5"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6"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7"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8"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9"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0"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1"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2"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3"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4"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5"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6"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7"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8"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9"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0"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1"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2"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3"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4"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5"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6"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7"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8"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9"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0"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1"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2"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3"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4"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5"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6"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7"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8"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9"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0"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1"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2"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3"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4"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5"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6"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1360" name="Rectangle 1359"/>
            <p:cNvSpPr/>
            <p:nvPr/>
          </p:nvSpPr>
          <p:spPr>
            <a:xfrm>
              <a:off x="758214" y="2163548"/>
              <a:ext cx="1098764"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err="1" smtClean="0">
                  <a:ln w="11430"/>
                  <a:solidFill>
                    <a:srgbClr val="92D050"/>
                  </a:solidFill>
                  <a:effectLst>
                    <a:outerShdw blurRad="50800" dist="39000" dir="5460000" algn="tl">
                      <a:srgbClr val="000000">
                        <a:alpha val="38000"/>
                      </a:srgbClr>
                    </a:outerShdw>
                  </a:effectLst>
                </a:rPr>
                <a:t>Dev</a:t>
              </a:r>
              <a:r>
                <a:rPr lang="en-US" sz="1600" b="1" dirty="0" smtClean="0">
                  <a:ln w="11430"/>
                  <a:solidFill>
                    <a:srgbClr val="92D050"/>
                  </a:solidFill>
                  <a:effectLst>
                    <a:outerShdw blurRad="50800" dist="39000" dir="5460000" algn="tl">
                      <a:srgbClr val="000000">
                        <a:alpha val="38000"/>
                      </a:srgbClr>
                    </a:outerShdw>
                  </a:effectLst>
                </a:rPr>
                <a:t> 4</a:t>
              </a:r>
              <a:endParaRPr lang="en-US" sz="1600" b="1" cap="none" spc="0" dirty="0">
                <a:ln w="11430"/>
                <a:solidFill>
                  <a:srgbClr val="92D050"/>
                </a:solidFill>
                <a:effectLst>
                  <a:outerShdw blurRad="50800" dist="39000" dir="5460000" algn="tl">
                    <a:srgbClr val="000000">
                      <a:alpha val="38000"/>
                    </a:srgbClr>
                  </a:outerShdw>
                </a:effectLst>
              </a:endParaRPr>
            </a:p>
          </p:txBody>
        </p:sp>
      </p:grpSp>
      <p:sp>
        <p:nvSpPr>
          <p:cNvPr id="1578" name="Left-Right Arrow 1577"/>
          <p:cNvSpPr/>
          <p:nvPr/>
        </p:nvSpPr>
        <p:spPr>
          <a:xfrm rot="20035207">
            <a:off x="2078079" y="4159682"/>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580" name="Left-Right Arrow 1579"/>
          <p:cNvSpPr/>
          <p:nvPr/>
        </p:nvSpPr>
        <p:spPr>
          <a:xfrm rot="1466633">
            <a:off x="5447123" y="4024189"/>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581" name="Left-Right Arrow 1580"/>
          <p:cNvSpPr/>
          <p:nvPr/>
        </p:nvSpPr>
        <p:spPr>
          <a:xfrm rot="1793732">
            <a:off x="2096117" y="2738075"/>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582" name="Left-Right Arrow 1581"/>
          <p:cNvSpPr/>
          <p:nvPr/>
        </p:nvSpPr>
        <p:spPr>
          <a:xfrm rot="20632552">
            <a:off x="5220071" y="2810160"/>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583" name="Left-Right Arrow 1582"/>
          <p:cNvSpPr/>
          <p:nvPr/>
        </p:nvSpPr>
        <p:spPr>
          <a:xfrm rot="5400000">
            <a:off x="782258" y="3528217"/>
            <a:ext cx="1216152" cy="4846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86" name="Left-Right Arrow 1585"/>
          <p:cNvSpPr/>
          <p:nvPr/>
        </p:nvSpPr>
        <p:spPr>
          <a:xfrm rot="15451189">
            <a:off x="6579881" y="3488510"/>
            <a:ext cx="1216152" cy="4846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87" name="Left-Right Arrow 1586"/>
          <p:cNvSpPr/>
          <p:nvPr/>
        </p:nvSpPr>
        <p:spPr>
          <a:xfrm rot="10800000">
            <a:off x="2367727" y="2408501"/>
            <a:ext cx="3816423" cy="4846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88" name="Left-Right Arrow 1587"/>
          <p:cNvSpPr/>
          <p:nvPr/>
        </p:nvSpPr>
        <p:spPr>
          <a:xfrm rot="12094065">
            <a:off x="2412257" y="3615261"/>
            <a:ext cx="3816423" cy="4846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89" name="Left-Right Arrow 1588"/>
          <p:cNvSpPr/>
          <p:nvPr/>
        </p:nvSpPr>
        <p:spPr>
          <a:xfrm rot="9692641">
            <a:off x="2438064" y="3671982"/>
            <a:ext cx="3816423" cy="4846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590" name="Left-Right Arrow 1589"/>
          <p:cNvSpPr/>
          <p:nvPr/>
        </p:nvSpPr>
        <p:spPr>
          <a:xfrm rot="10800000">
            <a:off x="2520126" y="4804519"/>
            <a:ext cx="3816423" cy="4846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pic>
        <p:nvPicPr>
          <p:cNvPr id="3076" name="Picture 4" descr="C:\Users\Craig.Dean\Pictures\view_git-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6288" y="5289152"/>
            <a:ext cx="1314351" cy="131435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915816" y="2666893"/>
            <a:ext cx="2743200" cy="2743200"/>
            <a:chOff x="2915816" y="2666893"/>
            <a:chExt cx="2743200" cy="2743200"/>
          </a:xfrm>
        </p:grpSpPr>
        <p:pic>
          <p:nvPicPr>
            <p:cNvPr id="2050" name="Picture 2" descr="C:\Users\Craig.Dean\AppData\Local\Microsoft\Windows\Temporary Internet Files\Content.IE5\THYCQWOC\MC900441809[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2666893"/>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303" name="Picture 231" descr="C:\Users\Craig.Dean\AppData\Local\Microsoft\Windows\Temporary Internet Files\Content.IE5\UORNNV9S\MC90043524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44856" y="3147971"/>
              <a:ext cx="1062166" cy="21015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994008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1581"/>
                                        </p:tgtEl>
                                        <p:attrNameLst>
                                          <p:attrName>ppt_w</p:attrName>
                                        </p:attrNameLst>
                                      </p:cBhvr>
                                      <p:tavLst>
                                        <p:tav tm="0">
                                          <p:val>
                                            <p:strVal val="ppt_w"/>
                                          </p:val>
                                        </p:tav>
                                        <p:tav tm="100000">
                                          <p:val>
                                            <p:fltVal val="0"/>
                                          </p:val>
                                        </p:tav>
                                      </p:tavLst>
                                    </p:anim>
                                    <p:anim calcmode="lin" valueType="num">
                                      <p:cBhvr>
                                        <p:cTn id="7" dur="1000"/>
                                        <p:tgtEl>
                                          <p:spTgt spid="1581"/>
                                        </p:tgtEl>
                                        <p:attrNameLst>
                                          <p:attrName>ppt_h</p:attrName>
                                        </p:attrNameLst>
                                      </p:cBhvr>
                                      <p:tavLst>
                                        <p:tav tm="0">
                                          <p:val>
                                            <p:strVal val="ppt_h"/>
                                          </p:val>
                                        </p:tav>
                                        <p:tav tm="100000">
                                          <p:val>
                                            <p:fltVal val="0"/>
                                          </p:val>
                                        </p:tav>
                                      </p:tavLst>
                                    </p:anim>
                                    <p:animEffect transition="out" filter="fade">
                                      <p:cBhvr>
                                        <p:cTn id="8" dur="1000"/>
                                        <p:tgtEl>
                                          <p:spTgt spid="1581"/>
                                        </p:tgtEl>
                                      </p:cBhvr>
                                    </p:animEffect>
                                    <p:set>
                                      <p:cBhvr>
                                        <p:cTn id="9" dur="1" fill="hold">
                                          <p:stCondLst>
                                            <p:cond delay="999"/>
                                          </p:stCondLst>
                                        </p:cTn>
                                        <p:tgtEl>
                                          <p:spTgt spid="1581"/>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1000"/>
                                        <p:tgtEl>
                                          <p:spTgt spid="1578"/>
                                        </p:tgtEl>
                                        <p:attrNameLst>
                                          <p:attrName>ppt_w</p:attrName>
                                        </p:attrNameLst>
                                      </p:cBhvr>
                                      <p:tavLst>
                                        <p:tav tm="0">
                                          <p:val>
                                            <p:strVal val="ppt_w"/>
                                          </p:val>
                                        </p:tav>
                                        <p:tav tm="100000">
                                          <p:val>
                                            <p:fltVal val="0"/>
                                          </p:val>
                                        </p:tav>
                                      </p:tavLst>
                                    </p:anim>
                                    <p:anim calcmode="lin" valueType="num">
                                      <p:cBhvr>
                                        <p:cTn id="12" dur="1000"/>
                                        <p:tgtEl>
                                          <p:spTgt spid="1578"/>
                                        </p:tgtEl>
                                        <p:attrNameLst>
                                          <p:attrName>ppt_h</p:attrName>
                                        </p:attrNameLst>
                                      </p:cBhvr>
                                      <p:tavLst>
                                        <p:tav tm="0">
                                          <p:val>
                                            <p:strVal val="ppt_h"/>
                                          </p:val>
                                        </p:tav>
                                        <p:tav tm="100000">
                                          <p:val>
                                            <p:fltVal val="0"/>
                                          </p:val>
                                        </p:tav>
                                      </p:tavLst>
                                    </p:anim>
                                    <p:animEffect transition="out" filter="fade">
                                      <p:cBhvr>
                                        <p:cTn id="13" dur="1000"/>
                                        <p:tgtEl>
                                          <p:spTgt spid="1578"/>
                                        </p:tgtEl>
                                      </p:cBhvr>
                                    </p:animEffect>
                                    <p:set>
                                      <p:cBhvr>
                                        <p:cTn id="14" dur="1" fill="hold">
                                          <p:stCondLst>
                                            <p:cond delay="999"/>
                                          </p:stCondLst>
                                        </p:cTn>
                                        <p:tgtEl>
                                          <p:spTgt spid="1578"/>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1000"/>
                                        <p:tgtEl>
                                          <p:spTgt spid="481"/>
                                        </p:tgtEl>
                                        <p:attrNameLst>
                                          <p:attrName>ppt_w</p:attrName>
                                        </p:attrNameLst>
                                      </p:cBhvr>
                                      <p:tavLst>
                                        <p:tav tm="0">
                                          <p:val>
                                            <p:strVal val="ppt_w"/>
                                          </p:val>
                                        </p:tav>
                                        <p:tav tm="100000">
                                          <p:val>
                                            <p:fltVal val="0"/>
                                          </p:val>
                                        </p:tav>
                                      </p:tavLst>
                                    </p:anim>
                                    <p:anim calcmode="lin" valueType="num">
                                      <p:cBhvr>
                                        <p:cTn id="17" dur="1000"/>
                                        <p:tgtEl>
                                          <p:spTgt spid="481"/>
                                        </p:tgtEl>
                                        <p:attrNameLst>
                                          <p:attrName>ppt_h</p:attrName>
                                        </p:attrNameLst>
                                      </p:cBhvr>
                                      <p:tavLst>
                                        <p:tav tm="0">
                                          <p:val>
                                            <p:strVal val="ppt_h"/>
                                          </p:val>
                                        </p:tav>
                                        <p:tav tm="100000">
                                          <p:val>
                                            <p:fltVal val="0"/>
                                          </p:val>
                                        </p:tav>
                                      </p:tavLst>
                                    </p:anim>
                                    <p:animEffect transition="out" filter="fade">
                                      <p:cBhvr>
                                        <p:cTn id="18" dur="1000"/>
                                        <p:tgtEl>
                                          <p:spTgt spid="481"/>
                                        </p:tgtEl>
                                      </p:cBhvr>
                                    </p:animEffect>
                                    <p:set>
                                      <p:cBhvr>
                                        <p:cTn id="19" dur="1" fill="hold">
                                          <p:stCondLst>
                                            <p:cond delay="999"/>
                                          </p:stCondLst>
                                        </p:cTn>
                                        <p:tgtEl>
                                          <p:spTgt spid="481"/>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1000"/>
                                        <p:tgtEl>
                                          <p:spTgt spid="1580"/>
                                        </p:tgtEl>
                                        <p:attrNameLst>
                                          <p:attrName>ppt_w</p:attrName>
                                        </p:attrNameLst>
                                      </p:cBhvr>
                                      <p:tavLst>
                                        <p:tav tm="0">
                                          <p:val>
                                            <p:strVal val="ppt_w"/>
                                          </p:val>
                                        </p:tav>
                                        <p:tav tm="100000">
                                          <p:val>
                                            <p:fltVal val="0"/>
                                          </p:val>
                                        </p:tav>
                                      </p:tavLst>
                                    </p:anim>
                                    <p:anim calcmode="lin" valueType="num">
                                      <p:cBhvr>
                                        <p:cTn id="22" dur="1000"/>
                                        <p:tgtEl>
                                          <p:spTgt spid="1580"/>
                                        </p:tgtEl>
                                        <p:attrNameLst>
                                          <p:attrName>ppt_h</p:attrName>
                                        </p:attrNameLst>
                                      </p:cBhvr>
                                      <p:tavLst>
                                        <p:tav tm="0">
                                          <p:val>
                                            <p:strVal val="ppt_h"/>
                                          </p:val>
                                        </p:tav>
                                        <p:tav tm="100000">
                                          <p:val>
                                            <p:fltVal val="0"/>
                                          </p:val>
                                        </p:tav>
                                      </p:tavLst>
                                    </p:anim>
                                    <p:animEffect transition="out" filter="fade">
                                      <p:cBhvr>
                                        <p:cTn id="23" dur="1000"/>
                                        <p:tgtEl>
                                          <p:spTgt spid="1580"/>
                                        </p:tgtEl>
                                      </p:cBhvr>
                                    </p:animEffect>
                                    <p:set>
                                      <p:cBhvr>
                                        <p:cTn id="24" dur="1" fill="hold">
                                          <p:stCondLst>
                                            <p:cond delay="999"/>
                                          </p:stCondLst>
                                        </p:cTn>
                                        <p:tgtEl>
                                          <p:spTgt spid="1580"/>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1000"/>
                                        <p:tgtEl>
                                          <p:spTgt spid="1582"/>
                                        </p:tgtEl>
                                        <p:attrNameLst>
                                          <p:attrName>ppt_w</p:attrName>
                                        </p:attrNameLst>
                                      </p:cBhvr>
                                      <p:tavLst>
                                        <p:tav tm="0">
                                          <p:val>
                                            <p:strVal val="ppt_w"/>
                                          </p:val>
                                        </p:tav>
                                        <p:tav tm="100000">
                                          <p:val>
                                            <p:fltVal val="0"/>
                                          </p:val>
                                        </p:tav>
                                      </p:tavLst>
                                    </p:anim>
                                    <p:anim calcmode="lin" valueType="num">
                                      <p:cBhvr>
                                        <p:cTn id="27" dur="1000"/>
                                        <p:tgtEl>
                                          <p:spTgt spid="1582"/>
                                        </p:tgtEl>
                                        <p:attrNameLst>
                                          <p:attrName>ppt_h</p:attrName>
                                        </p:attrNameLst>
                                      </p:cBhvr>
                                      <p:tavLst>
                                        <p:tav tm="0">
                                          <p:val>
                                            <p:strVal val="ppt_h"/>
                                          </p:val>
                                        </p:tav>
                                        <p:tav tm="100000">
                                          <p:val>
                                            <p:fltVal val="0"/>
                                          </p:val>
                                        </p:tav>
                                      </p:tavLst>
                                    </p:anim>
                                    <p:animEffect transition="out" filter="fade">
                                      <p:cBhvr>
                                        <p:cTn id="28" dur="1000"/>
                                        <p:tgtEl>
                                          <p:spTgt spid="1582"/>
                                        </p:tgtEl>
                                      </p:cBhvr>
                                    </p:animEffect>
                                    <p:set>
                                      <p:cBhvr>
                                        <p:cTn id="29" dur="1" fill="hold">
                                          <p:stCondLst>
                                            <p:cond delay="999"/>
                                          </p:stCondLst>
                                        </p:cTn>
                                        <p:tgtEl>
                                          <p:spTgt spid="1582"/>
                                        </p:tgtEl>
                                        <p:attrNameLst>
                                          <p:attrName>style.visibility</p:attrName>
                                        </p:attrNameLst>
                                      </p:cBhvr>
                                      <p:to>
                                        <p:strVal val="hidden"/>
                                      </p:to>
                                    </p:se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583"/>
                                        </p:tgtEl>
                                        <p:attrNameLst>
                                          <p:attrName>style.visibility</p:attrName>
                                        </p:attrNameLst>
                                      </p:cBhvr>
                                      <p:to>
                                        <p:strVal val="visible"/>
                                      </p:to>
                                    </p:set>
                                    <p:anim calcmode="lin" valueType="num">
                                      <p:cBhvr>
                                        <p:cTn id="33" dur="1000" fill="hold"/>
                                        <p:tgtEl>
                                          <p:spTgt spid="1583"/>
                                        </p:tgtEl>
                                        <p:attrNameLst>
                                          <p:attrName>ppt_w</p:attrName>
                                        </p:attrNameLst>
                                      </p:cBhvr>
                                      <p:tavLst>
                                        <p:tav tm="0">
                                          <p:val>
                                            <p:fltVal val="0"/>
                                          </p:val>
                                        </p:tav>
                                        <p:tav tm="100000">
                                          <p:val>
                                            <p:strVal val="#ppt_w"/>
                                          </p:val>
                                        </p:tav>
                                      </p:tavLst>
                                    </p:anim>
                                    <p:anim calcmode="lin" valueType="num">
                                      <p:cBhvr>
                                        <p:cTn id="34" dur="1000" fill="hold"/>
                                        <p:tgtEl>
                                          <p:spTgt spid="1583"/>
                                        </p:tgtEl>
                                        <p:attrNameLst>
                                          <p:attrName>ppt_h</p:attrName>
                                        </p:attrNameLst>
                                      </p:cBhvr>
                                      <p:tavLst>
                                        <p:tav tm="0">
                                          <p:val>
                                            <p:fltVal val="0"/>
                                          </p:val>
                                        </p:tav>
                                        <p:tav tm="100000">
                                          <p:val>
                                            <p:strVal val="#ppt_h"/>
                                          </p:val>
                                        </p:tav>
                                      </p:tavLst>
                                    </p:anim>
                                    <p:animEffect transition="in" filter="fade">
                                      <p:cBhvr>
                                        <p:cTn id="35" dur="1000"/>
                                        <p:tgtEl>
                                          <p:spTgt spid="158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86"/>
                                        </p:tgtEl>
                                        <p:attrNameLst>
                                          <p:attrName>style.visibility</p:attrName>
                                        </p:attrNameLst>
                                      </p:cBhvr>
                                      <p:to>
                                        <p:strVal val="visible"/>
                                      </p:to>
                                    </p:set>
                                    <p:anim calcmode="lin" valueType="num">
                                      <p:cBhvr>
                                        <p:cTn id="38" dur="1000" fill="hold"/>
                                        <p:tgtEl>
                                          <p:spTgt spid="1586"/>
                                        </p:tgtEl>
                                        <p:attrNameLst>
                                          <p:attrName>ppt_w</p:attrName>
                                        </p:attrNameLst>
                                      </p:cBhvr>
                                      <p:tavLst>
                                        <p:tav tm="0">
                                          <p:val>
                                            <p:fltVal val="0"/>
                                          </p:val>
                                        </p:tav>
                                        <p:tav tm="100000">
                                          <p:val>
                                            <p:strVal val="#ppt_w"/>
                                          </p:val>
                                        </p:tav>
                                      </p:tavLst>
                                    </p:anim>
                                    <p:anim calcmode="lin" valueType="num">
                                      <p:cBhvr>
                                        <p:cTn id="39" dur="1000" fill="hold"/>
                                        <p:tgtEl>
                                          <p:spTgt spid="1586"/>
                                        </p:tgtEl>
                                        <p:attrNameLst>
                                          <p:attrName>ppt_h</p:attrName>
                                        </p:attrNameLst>
                                      </p:cBhvr>
                                      <p:tavLst>
                                        <p:tav tm="0">
                                          <p:val>
                                            <p:fltVal val="0"/>
                                          </p:val>
                                        </p:tav>
                                        <p:tav tm="100000">
                                          <p:val>
                                            <p:strVal val="#ppt_h"/>
                                          </p:val>
                                        </p:tav>
                                      </p:tavLst>
                                    </p:anim>
                                    <p:animEffect transition="in" filter="fade">
                                      <p:cBhvr>
                                        <p:cTn id="40" dur="1000"/>
                                        <p:tgtEl>
                                          <p:spTgt spid="158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87"/>
                                        </p:tgtEl>
                                        <p:attrNameLst>
                                          <p:attrName>style.visibility</p:attrName>
                                        </p:attrNameLst>
                                      </p:cBhvr>
                                      <p:to>
                                        <p:strVal val="visible"/>
                                      </p:to>
                                    </p:set>
                                    <p:anim calcmode="lin" valueType="num">
                                      <p:cBhvr>
                                        <p:cTn id="43" dur="1000" fill="hold"/>
                                        <p:tgtEl>
                                          <p:spTgt spid="1587"/>
                                        </p:tgtEl>
                                        <p:attrNameLst>
                                          <p:attrName>ppt_w</p:attrName>
                                        </p:attrNameLst>
                                      </p:cBhvr>
                                      <p:tavLst>
                                        <p:tav tm="0">
                                          <p:val>
                                            <p:fltVal val="0"/>
                                          </p:val>
                                        </p:tav>
                                        <p:tav tm="100000">
                                          <p:val>
                                            <p:strVal val="#ppt_w"/>
                                          </p:val>
                                        </p:tav>
                                      </p:tavLst>
                                    </p:anim>
                                    <p:anim calcmode="lin" valueType="num">
                                      <p:cBhvr>
                                        <p:cTn id="44" dur="1000" fill="hold"/>
                                        <p:tgtEl>
                                          <p:spTgt spid="1587"/>
                                        </p:tgtEl>
                                        <p:attrNameLst>
                                          <p:attrName>ppt_h</p:attrName>
                                        </p:attrNameLst>
                                      </p:cBhvr>
                                      <p:tavLst>
                                        <p:tav tm="0">
                                          <p:val>
                                            <p:fltVal val="0"/>
                                          </p:val>
                                        </p:tav>
                                        <p:tav tm="100000">
                                          <p:val>
                                            <p:strVal val="#ppt_h"/>
                                          </p:val>
                                        </p:tav>
                                      </p:tavLst>
                                    </p:anim>
                                    <p:animEffect transition="in" filter="fade">
                                      <p:cBhvr>
                                        <p:cTn id="45" dur="1000"/>
                                        <p:tgtEl>
                                          <p:spTgt spid="158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88"/>
                                        </p:tgtEl>
                                        <p:attrNameLst>
                                          <p:attrName>style.visibility</p:attrName>
                                        </p:attrNameLst>
                                      </p:cBhvr>
                                      <p:to>
                                        <p:strVal val="visible"/>
                                      </p:to>
                                    </p:set>
                                    <p:anim calcmode="lin" valueType="num">
                                      <p:cBhvr>
                                        <p:cTn id="48" dur="1000" fill="hold"/>
                                        <p:tgtEl>
                                          <p:spTgt spid="1588"/>
                                        </p:tgtEl>
                                        <p:attrNameLst>
                                          <p:attrName>ppt_w</p:attrName>
                                        </p:attrNameLst>
                                      </p:cBhvr>
                                      <p:tavLst>
                                        <p:tav tm="0">
                                          <p:val>
                                            <p:fltVal val="0"/>
                                          </p:val>
                                        </p:tav>
                                        <p:tav tm="100000">
                                          <p:val>
                                            <p:strVal val="#ppt_w"/>
                                          </p:val>
                                        </p:tav>
                                      </p:tavLst>
                                    </p:anim>
                                    <p:anim calcmode="lin" valueType="num">
                                      <p:cBhvr>
                                        <p:cTn id="49" dur="1000" fill="hold"/>
                                        <p:tgtEl>
                                          <p:spTgt spid="1588"/>
                                        </p:tgtEl>
                                        <p:attrNameLst>
                                          <p:attrName>ppt_h</p:attrName>
                                        </p:attrNameLst>
                                      </p:cBhvr>
                                      <p:tavLst>
                                        <p:tav tm="0">
                                          <p:val>
                                            <p:fltVal val="0"/>
                                          </p:val>
                                        </p:tav>
                                        <p:tav tm="100000">
                                          <p:val>
                                            <p:strVal val="#ppt_h"/>
                                          </p:val>
                                        </p:tav>
                                      </p:tavLst>
                                    </p:anim>
                                    <p:animEffect transition="in" filter="fade">
                                      <p:cBhvr>
                                        <p:cTn id="50" dur="1000"/>
                                        <p:tgtEl>
                                          <p:spTgt spid="158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89"/>
                                        </p:tgtEl>
                                        <p:attrNameLst>
                                          <p:attrName>style.visibility</p:attrName>
                                        </p:attrNameLst>
                                      </p:cBhvr>
                                      <p:to>
                                        <p:strVal val="visible"/>
                                      </p:to>
                                    </p:set>
                                    <p:anim calcmode="lin" valueType="num">
                                      <p:cBhvr>
                                        <p:cTn id="53" dur="1000" fill="hold"/>
                                        <p:tgtEl>
                                          <p:spTgt spid="1589"/>
                                        </p:tgtEl>
                                        <p:attrNameLst>
                                          <p:attrName>ppt_w</p:attrName>
                                        </p:attrNameLst>
                                      </p:cBhvr>
                                      <p:tavLst>
                                        <p:tav tm="0">
                                          <p:val>
                                            <p:fltVal val="0"/>
                                          </p:val>
                                        </p:tav>
                                        <p:tav tm="100000">
                                          <p:val>
                                            <p:strVal val="#ppt_w"/>
                                          </p:val>
                                        </p:tav>
                                      </p:tavLst>
                                    </p:anim>
                                    <p:anim calcmode="lin" valueType="num">
                                      <p:cBhvr>
                                        <p:cTn id="54" dur="1000" fill="hold"/>
                                        <p:tgtEl>
                                          <p:spTgt spid="1589"/>
                                        </p:tgtEl>
                                        <p:attrNameLst>
                                          <p:attrName>ppt_h</p:attrName>
                                        </p:attrNameLst>
                                      </p:cBhvr>
                                      <p:tavLst>
                                        <p:tav tm="0">
                                          <p:val>
                                            <p:fltVal val="0"/>
                                          </p:val>
                                        </p:tav>
                                        <p:tav tm="100000">
                                          <p:val>
                                            <p:strVal val="#ppt_h"/>
                                          </p:val>
                                        </p:tav>
                                      </p:tavLst>
                                    </p:anim>
                                    <p:animEffect transition="in" filter="fade">
                                      <p:cBhvr>
                                        <p:cTn id="55" dur="1000"/>
                                        <p:tgtEl>
                                          <p:spTgt spid="158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90"/>
                                        </p:tgtEl>
                                        <p:attrNameLst>
                                          <p:attrName>style.visibility</p:attrName>
                                        </p:attrNameLst>
                                      </p:cBhvr>
                                      <p:to>
                                        <p:strVal val="visible"/>
                                      </p:to>
                                    </p:set>
                                    <p:anim calcmode="lin" valueType="num">
                                      <p:cBhvr>
                                        <p:cTn id="58" dur="1000" fill="hold"/>
                                        <p:tgtEl>
                                          <p:spTgt spid="1590"/>
                                        </p:tgtEl>
                                        <p:attrNameLst>
                                          <p:attrName>ppt_w</p:attrName>
                                        </p:attrNameLst>
                                      </p:cBhvr>
                                      <p:tavLst>
                                        <p:tav tm="0">
                                          <p:val>
                                            <p:fltVal val="0"/>
                                          </p:val>
                                        </p:tav>
                                        <p:tav tm="100000">
                                          <p:val>
                                            <p:strVal val="#ppt_w"/>
                                          </p:val>
                                        </p:tav>
                                      </p:tavLst>
                                    </p:anim>
                                    <p:anim calcmode="lin" valueType="num">
                                      <p:cBhvr>
                                        <p:cTn id="59" dur="1000" fill="hold"/>
                                        <p:tgtEl>
                                          <p:spTgt spid="1590"/>
                                        </p:tgtEl>
                                        <p:attrNameLst>
                                          <p:attrName>ppt_h</p:attrName>
                                        </p:attrNameLst>
                                      </p:cBhvr>
                                      <p:tavLst>
                                        <p:tav tm="0">
                                          <p:val>
                                            <p:fltVal val="0"/>
                                          </p:val>
                                        </p:tav>
                                        <p:tav tm="100000">
                                          <p:val>
                                            <p:strVal val="#ppt_h"/>
                                          </p:val>
                                        </p:tav>
                                      </p:tavLst>
                                    </p:anim>
                                    <p:animEffect transition="in" filter="fade">
                                      <p:cBhvr>
                                        <p:cTn id="60" dur="1000"/>
                                        <p:tgtEl>
                                          <p:spTgt spid="1590"/>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076"/>
                                        </p:tgtEl>
                                        <p:attrNameLst>
                                          <p:attrName>style.visibility</p:attrName>
                                        </p:attrNameLst>
                                      </p:cBhvr>
                                      <p:to>
                                        <p:strVal val="visible"/>
                                      </p:to>
                                    </p:set>
                                    <p:anim calcmode="lin" valueType="num">
                                      <p:cBhvr additive="base">
                                        <p:cTn id="65" dur="500" fill="hold"/>
                                        <p:tgtEl>
                                          <p:spTgt spid="3076"/>
                                        </p:tgtEl>
                                        <p:attrNameLst>
                                          <p:attrName>ppt_x</p:attrName>
                                        </p:attrNameLst>
                                      </p:cBhvr>
                                      <p:tavLst>
                                        <p:tav tm="0">
                                          <p:val>
                                            <p:strVal val="#ppt_x"/>
                                          </p:val>
                                        </p:tav>
                                        <p:tav tm="100000">
                                          <p:val>
                                            <p:strVal val="#ppt_x"/>
                                          </p:val>
                                        </p:tav>
                                      </p:tavLst>
                                    </p:anim>
                                    <p:anim calcmode="lin" valueType="num">
                                      <p:cBhvr additive="base">
                                        <p:cTn id="6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079"/>
                                        </p:tgtEl>
                                        <p:attrNameLst>
                                          <p:attrName>style.visibility</p:attrName>
                                        </p:attrNameLst>
                                      </p:cBhvr>
                                      <p:to>
                                        <p:strVal val="visible"/>
                                      </p:to>
                                    </p:set>
                                    <p:anim calcmode="lin" valueType="num">
                                      <p:cBhvr additive="base">
                                        <p:cTn id="71" dur="500" fill="hold"/>
                                        <p:tgtEl>
                                          <p:spTgt spid="3079"/>
                                        </p:tgtEl>
                                        <p:attrNameLst>
                                          <p:attrName>ppt_x</p:attrName>
                                        </p:attrNameLst>
                                      </p:cBhvr>
                                      <p:tavLst>
                                        <p:tav tm="0">
                                          <p:val>
                                            <p:strVal val="#ppt_x"/>
                                          </p:val>
                                        </p:tav>
                                        <p:tav tm="100000">
                                          <p:val>
                                            <p:strVal val="#ppt_x"/>
                                          </p:val>
                                        </p:tav>
                                      </p:tavLst>
                                    </p:anim>
                                    <p:anim calcmode="lin" valueType="num">
                                      <p:cBhvr additive="base">
                                        <p:cTn id="7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8" grpId="0" animBg="1"/>
      <p:bldP spid="1580" grpId="0" animBg="1"/>
      <p:bldP spid="1581" grpId="0" animBg="1"/>
      <p:bldP spid="1582" grpId="0" animBg="1"/>
      <p:bldP spid="1583" grpId="0" animBg="1"/>
      <p:bldP spid="1586" grpId="0" animBg="1"/>
      <p:bldP spid="1587" grpId="0" animBg="1"/>
      <p:bldP spid="1588" grpId="0" animBg="1"/>
      <p:bldP spid="1589" grpId="0" animBg="1"/>
      <p:bldP spid="15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sp>
        <p:nvSpPr>
          <p:cNvPr id="2" name="AutoShape 6" descr="data:image/jpeg;base64,/9j/4AAQSkZJRgABAQAAAQABAAD/2wCEAAkGBhQQEBUUEhQUFRQVFRcWFxUUEBQUFRUUFBQVFBUXFBQXGyYeFxkjGRUVHy8gIycpLCwsFx4xNTAqNSYrLSkBCQoKDgwOGg8PGiwkHyQsLC0sKjIsLC4pLy4sLCwsLCwsLCw0LCwsLCksLCwsLC0sLCwsLCwsLCksKSksKiwsLP/AABEIAPcAzAMBIgACEQEDEQH/xAAbAAABBQEBAAAAAAAAAAAAAAAAAwQFBgcCAf/EAEEQAAECAgYHBQUGBgMAAwAAAAEAAgMRBAUGEiExQVFhcYGRoSIyUrHRE0JyksEHM2KCwuEUI0NTorLS8PEWY4P/xAAaAQACAwEBAAAAAAAAAAAAAAAABAIDBQEG/8QAMhEAAQMCAwUHBAIDAQAAAAAAAQACAwQREiExBTJBUWETInGRobHwFBWB0ULBI+HxUv/aAAwDAQACEQMRAD8A3FCEIQhCEIQhCEIQhC8c8ATJkBmTgAqvXFqpzZAwGl+n8urf/wCqiadkIu5XQwvlNmqUra0DIGHef4QcviOjzVYpdoY0T3y0amdnrn1TKDAc84cSfqVIQqI1uiZ1n0XnaivkkOthyC2Y6eKEaXKjHOc7Mk7yShrnNyJG4kKWMRJueku0Oqv7TouaJaOPD9+8NT+11z6qaolsWHCIwt2t7Q5Zjqq/EhtOjkm7oOopyKtlZofPNVPp4ZNRZaFRawhxe49rtgOPEZhOFmUiFI0S0UaH794an9rrn1WlHtQHfHkk5NnH+B81fEKu0S2LDhEaWnW3tDlmOqmqLT4cUdh7XbjjxGYWjHURybpSEkEke8E4QhCvVKEIQhCEIQhCEIQhCEIQhCEIQhCE2p9YMgNvPMtQ0k6gExri0LYHZbJ0TVob8R+nkqdSKS+M+84lzj/2QGgLOqq5sXdbmfQJ+no3Sd52QTytq8fSDLus0NB6uOkpvR6FPF2A6n0SkCihuJxPQJdz15yWZ0jrk3K1RZgwsGS6BAEhgFw564c9JueqgFwNXbnpNz0m564c9SAVgau3PSbnrguXilZTAXpcvEIXVJCGukZjA6xmhC6hSlEtJGh+9fGp+P8Almpuh2vhuwiNLDr7zemPRVBCbirJo9DfxS0lJE/UW8FpNHpbIgmxzXDYQeepKrM4cQtM2kg6wSDzClaJauNDwdJ4/FgfmH1mtKLabTk8WWfJs5w3DdXdChKHa2C/B04Z/FiPmH1kpmHFDhNpBB0ggjmFoxyskF2G6QfE+PeFl0hCFaq0IQm9Np7ILbzzIaNZOoDSVwuDRcroBJsEu5wAmTIDMnABVaubUzmyCZDS/Sfh1b1G1vXr6QZd1mho07XHSU0g0aeJy81hVe0C7ux5DmtinogzvSa8lxChFx8ynsOGGjDmvJywC4c9YxJKdJLko56Tc9JuelaNQIkXuMcRrlIfMcFJrC42AuuZNFyknREm56nqPZB5772t2NF488B5qSgWUgtzDn/E76Nkn49nzO4W8VQ6shbxv4Klueu4dHc7utcdzSfJaDBq2Ezuw2Dc0T5pym27KP8AJ3oqHbRH8W+qz1lTRjlCfxbLzSzbN0g/0+bmeqviFcNlx8SfRVHaMnABUX/4xSPAPnZ6rw2ZpH9v/Nnqr2hS+2Rcz6fpR+4y8h6/tUB9Qxx/SdwkfIpvFoERvehvG9jvRaOhQOy2cHFTG0X8WhZihaTGorH95rXb2g+aj6RZiA/JpadbXEdDh0S79lvG64H0V7dosO8CFRkKx0uxxGMN4Ox4l/kMOirsRkiRhgZYEEcCM0hLBJFviydjmZLuFclqVoVYRKO69DdLWPdPxD6pNcxMiqmuLTcK0gOFjotHq6miNCbEGAcMtRyI4EFOVA2Lizo0vC9w5yd+pTy9bA8vja48QvMzswSOaOBUXXNfMo4l3nkYN1bXHQFTKXTXxn3nkk6NQGoDQEjGjmI9znZuJJ4+mScsaG+q85VVbpj04BbcNO2AdeaIUCWJzSjnpNz0rQqC+O66wbycgNpSTWl5sMyrXGwu5JOepGg2eixcT2G63DE7m585KwVZUMODIntP8RGXwjR5qTW1T7MGsvks2Wu4R+ajKFZ6FDxu33a348hkFJgJvTKeyC2cRwGrWdwzKrdPte44Qm3R4nYu4DIdU++WCmFtOg1+eKVbFNUG+vU6K1RIgaJuIA1kyHMqLpNqIDMnF5/AJ9TIKmxY74zu0XPcchiTwHopKiWWjPxcAwfiOPyj6ySRrpZTaFnz2Tf0cUYvK5PI9sz7kMDa50+gl5pjFtRHdk4N+Fg+s1M0ex8Md9znHZ2R0x6qRg1JAZlDbxF483TUuwq5N59vnRc7alZutv8AOqpTq3jO/qv4OI6BczjO/un5ytDZCDcgBuEl0u/bnHekPz8rn17RusHz8LOvYRvDF+V689pFbpiN4vC0ZC59s5PPku/cObFnkOuIzcor+LifNPINqo7cy13xMH6ZK4xaIx/eY129oPmmFIszAf7l062kjpl0XDRVDNyT3H7XRVwO32eyjaNbP+5D4sdPofVSbbSwC0uv5e6QQ7cBpVUrigQ4L7rIl86RLu73DAnYmCW+uniJa6x+dFf9HDIA5tx86qVre0D48wOzD8IOJ+I6d2SikISEkjpHYnG5TrGNYMLQheOGC9QoKxWOwEWcOK3U5p+Zsv0q1qkWAiyixm62g/K4j9Su69PQm8Dfz7rA2g207vx7LNadCuUiI3U90t05joVyIhT21cK5TCfGGu6XfNqYLzs7cMjm9StuM4mNdzAXRehsQgzBIOsGR5rma9mP/FVop2UnRbSx4fvXxqeJ9c1IRbZEsk2GA/Xem0bZa9irtzUfouS2WaZbVzNFg4pd1NE43LUpHpDojrzyXOOk/wDeimarsq6JJ0WbG6vfP/HioJP6JX0aHk8kandodcRwK5A6MPvKCfnFdmbJhtFYK7UOrocESY0DbpO85lOVWaLbIf1GS2sM/wDE+qYVnaeJFmGTYzYe0d7tG4LbNdAxnd8lkCjme7veatNMreFB77wD4Ri7kFD0i2bR3IZO1xDegmqqpaoKk/iCS4kMbnLMnUNSR+unmdgjFk59HDE3FJmlItroxyuN3NJ8ykHWjpH9wj8jPRXKi1bDhDsMaNsseJOKcSTX0k7t6U/PyEt9VCN2MfPNUNto6R/cPys9EvCtXHGZa7ez/jJWSsaghRgeyGu0OaJGe0DMKiObIy1YJGoFRTEXeTfqU7AYJwbNHkrNRrZ/3IfFjvofVNa3tQ6JNsKbGaT7zv8AiFBLsQ8JnAdTuCpdWzObhLlYKSFrsQC4Amvctvl+69c/QMB/3NcpNNIQhCEIQhCEJ5Y2LdpxHiY8f6u+i0JZlUUW5WMLaZfMxzfNaavRbNN4rdVj7UbaVp5tH9ql2+hSfCfrDm/KQR/sVBzVrt7AnRg7wRBycC3zIVPgvm0blmV7cMx6rQojip29LhTlU1F/EQ3Oa+TmulIjAiQIxGI0ptTqoiwe+0y8QxbzGXGSlbExu3EbrDXciQf9grYQmoKKOeEOGRSc1W+GUtOYWZL1ryPTRyVyrOy0OJMw/wCW7YOyd7dHBVOnUB8F12I2Wo5g7jpSE9LJDvDLmnIalk2mvJJ3gcxy9CvfZTyIOw4FJTRNKpiy6cwjMSXi7ZGIyPDMLq+05iW1vohcSSlairv+HJDhNjsTLMHWNe5MP4efdIOzIpN8MjMSVkcjo3BzdVF7WyNwuV7g2ggO/qNGx3Z811Er2A3OKzgb3lNUBC0fukltAkft0d9SrNWlrQQWwQccL5wl8I17Sq01pJkEoyjnN2A2+iHxsJNwHUpCad8xu4puKJkQswIIDdp6D1SbnEmZTiiVZEi9xjiNcpN+Y4KThWPinNzG8ST0C6ynlfm1pQ6aNm84KDQrA6xsTQ9nJwTGlWdjw8bl4a2G90z6KTqWZouWlcbUxOyDgo1CEJdXoQhC4hNRFuUuA7U9nSIJ9CtYWP1vhcdqJ+h+i16G+80EaQDzxW7ss91w8FnbVHdjd4hRtqIF+hxhqYXfJJ/0WcUN827ifVavHhB7XNOTgQdxElkVBwLmnMHqMD5Kvaje813z5mp7LN43t5EHz/4pmq6zdR4l9oBwIIM8QZHRuVsoFrYUTB84Z/Fi35vWSo8NsyBrIGO0yTmm1ZFg/eMIGvNvzDBJwVMsQ7uY9FfPTRSnvarSmuBExiNiTpNFbFaWvAcDoPmNRWfVZXcSjnsGbdLHYt4ajtCulU17DpA7PZeM2E47xrC2YKyOfunI8ljz0kkHeGY5qs13Z10CbmzdD16W/Fs2qGmtQInmqhaKzfs5xIQ7Gbm+HaPw+W7JCrocHfj04hO0tbj7kmvNV+aJria9mslall3NKspLhp54pvNezQuEJyKTra3klaTFLTISGGpMZp1SzMNOz0XLKBGa7odCiUh0mgk6SchvOhWqrbLw4ci/+Y7aOyNzdPFRti43biN1taeRI+oVsW7QU0ZYJCLlZNbUSB5jGQXgC9XESKGibiANZIA5lNHV5AH9VnB0/JajntbvEBZoY52gunyE3gVhDidx7HbA4E8k4Ug4OzC4QRkVG1rUUOOJyuv0OA/2GkKlU2hOgvLHiRHIjWDpC0dR9dVUKRDlk8YtO3UdhWfWUYlGJm97p6lqzGcLtPZUFC9ewgkESIMiNRGa8XnVupjW7ZsHxeYK02oo1+iwXa4TOd0TWbVk2cI7JHqFfLFxb1BhbA5vyvcPKS1tmHvkdEntIXgaeTvcKcWT1rB9nTo7fxuI3O7Y6Faws2tzAuU8O8bGHiJsPQBN7RbeIHkUtsl3+VzeY9kwvLUoEQRIbTKYc0GWiThP6rKpq72dtHC9kyG9117Rd7WDTLASdllLOSS2dI1ji1x1TG0onOaHNGi6rayDHzdBkx3h9w/8eGGxVKNBiQIknAse0zGg7wRmNoWnAppWlVMpDLrxjocO807D9E7UUDX96PI+iSp65zO7JmPVRdn7TCNKHFkImg5B/o7Z/wCKwLNK0qt9GiXXb2uGTgNI1HZoVqsxaL2w9nEP8wDA+MD9XnzUaSrN+yl1+fOqlVUgw9rFp8+dFGWms/7ImLDHYJ7QHuE6vwnoq9Nam9gcCCJgiRByIOc1n9oKmNGiYfduxadWtp2jyStdSYD2jNOPRM0NVjHZv14dVGzRNczRNZS07LuadPM4Y2fuEzmnEMzhnZ+xQVBwUlZimNhR5uIDSxwJOWh30T6s7YEzbBEh43DE7m6OKrE09q6qYkc/y24aXHBo4/QJuKolDOyj9NUvJBEXdpJ/pIxqS55m9xcdbjPzXE1a6LYpo+8eSdTQGjmZk9E6NkIEvf331aNnzuzPuqTXQtyHsqXNTNVWmfCIDyXs2ntDcTnuPROafY1wE4Tr34XSB4OGB6KuxGFpIcCCMCCJEHaFSWzUrr6eytBiqW2191pdHpDYjQ5hm05FKKkWZrf2US449h5l8LsgfoeGpXdegpqgTsxceKw6iAwvtw4Kn2toFyIIgyfgfiHqPIqBV8tDRfaUd+tovDe3E9JjiqFNYlfFgluNDmtiikxxWPDJJUts4bvhPkrV9nlJH8IQT3YrhzDXfqVZcJiSZVPXZgMLZ5uvf4tH0UaOURPxFNTQmeEsHMFa6qN9plH+4ifG0/4uHk5XlVr7QaNeoZd4HsdzJZ+pbtW3FC4fMlh7PfgqWHrbzyVHDkTSMB/ZG5LwYZe4NaJuJkAMySvL24L1BFlK1PaOJRyADeZpYT/qfdPRXyrazZSGXoZnrBzadRCpjrER7s5wyfDeM905S6qOolLi0ONORa4YOa7AOGo6xqK04Z5aawkBw/PllkzwQ1VzERi9/nNaLWVXMjwyx4w0HS06CNqzqnUN9Gi3Tg5pBa4aRoc1aLVlYtpEMPZkcxpadIO1NLQ1MKTCkPvG4sO3S07D6J2rpxOztGa8OqQpKgwP7N+nHoiz1dCkw8cIjcHDycNh9U7rOr2x4TmO05HwuGRCzqrKxdRowcAcDJzcpifaadv1C0ujxxEaHNM2uAIOwrtJOJ4yx+o16rlZAaeQPZodOiy+lUd0J7mOEnNMj+2zSk5q4W0qm80RmjFuD9rdB4Hodipk1iVEJhkLfJbdPMJow7zXc05opwcNnqmk0vRH9rgl1a4ZLmG4AieUxMbJ4rUoUMNaA0AAZACQA2BZU/MhaTR6yY2jw4kRwaCxpmTmS0TAGk7lr7McBiv0WVtJpIbbqn6FXI9t4QPZY923Bo649ErQ7YwXmTr0M63SLeYy4rTFXCTbEFmmkmAvhKnlC2kqQRmF7B/MaNHvAe6dupTLXTExiCvVbJG2Vpa7RVRyOjcHNWWTWh1DTvbQGuPeHZdvbhPiJHiqfaag+ypDpd1/bHHvDnPmpWw9J+8ZucP9T+lYlETDUGM+C2awCWASDxVqc2YkcjgsxjQ7ri3wkjkZK91vX8OjiR7T9DAerjoCodJpBiPc8yBc4uMspkzwVm03scWgHMKvZzHgEkZFcvfIE6hPkmFV1E+kMLmgkB13jIH6rqsaRJt3SfJaPZWqjRqKxhEnntv+J2MuAkOCWooO2cb6LRqKg00WIak5KYUbaOje0okZv/1uI3tF4dQFJLxzZgg5HBeic3ECF5hjsDg4cCsYoruzxU9ZF4FMhz/EBvLHSUD7Iw4j4Zza4t4tJaUvApBY4OaZOaQQdoMwvKsdgkDjwK9nOztGuaOI91sKirQVG2kwzkIjR2HbfCdh/dL1PWzaTCD255Obpa7SD9NifL1BDJmW1BXjgXwv5ELNrO1yaLG7UwxxuvGqRlelrB6TWkAzWZWohBtMigZXgeLmtcepKtliq09rAuOPahSG9h7vKRHALMoZSx5gd1stWvhD421DRwF/z8soq2tU3HiM0YPwdsfoPEDmNqcWHrbOA463M/U3681ZazoIjwnwz7wlPUcweBkVmNHjugRg7J8N2I2tMiPMKFQPpqgSjQ6/3+1KmP1VOYjqNP6/S1aJDDgQRMEEEawcCFl9a0EwIzoZ0HA62nFp5fVadRo4iMa9uTgHDcRMKsW7q+bGxhm03XfCe6eBw/Mma+ISRYxw9kts+Uxy4Dx91TppSA7tBITXTXSIXnl6EjJKx+8UPjF0pkm6JCZyGoagvaV3uC5gQi9zWtE3OIAG04LovoFEWtcr2FDc4yaC46gCTyC9iw3MMnAtOpwIPIrSKnqhlGhhrR2vedpcfTUFHW0oYdR78u0wjHTJxDSOoPBaT9nlkReTmM7LMZtBr5QwDI5XUXZCuy14gvPZd3J+67VuPnvV0WSw4haQRmCCN4MwtKj13DhwWxXmQc0OAGLjMAyA05pnZ9R3C1509kttCns8OYNfdRFuYHYhv1OLeDhP9Kq9BrF8EuMMyLmls5TkCQcNuCc11aF9JMj2WAzDB5uOkqLvLOqpg+YvjWjTQlkIZIlHPJJJJJOJJMyTtKQpFMDNp1eupcMe+M8Q4LS5x1DH9htKutnLDMgyiR5RImYGbGHj3jtP7rkFK+Y5ac1dNNHTi8mvAcf9KLshZZ0SIKRHEmjFjSJFx0OI0NGjXuzv6EL0UELYW4WrzdTUuqH4nfgckIQhXJZZzb6pjCjCO0diJ3tkQCWPxAcwVXWvmtiplDZGhuhxBea4SI/7kdqzCv7LRaG4uAL4Wh4GQ1PAyO3I9Fh1tKWuMjdCvTbOrGyMETz3hp1H7SFXVpEo770N0jpGYcNThpVkH2iPu/ctva75uz+GU+qpbYwSgKSjnkiFmmydlpIpTd7c0vSKS6I9z3GbnEknaVL2Pp3s6W0aIk2Hji3/ACA5qCmu4Ecsc1zc2kOG9pmPJQjeWvD+qlLEHxlnMWWyLOraUL2dKLhlEAdx7rvIHipKg/aFojQ/zQz+l3qkLYVpBpMKG+E8FzXEFuIcA4T7pxlNo5rXqpYp4ThOYzWHRwTU84xNyOV+ClrDU6/Ryw5w3S/K7tDreHBTdY0MRoT4Z95pG46DwMiqPYOl3aSWaHsPNvaHS8tBTFG7tIAD4fPwlq5nZVBI8fn5WPOBBIOBGB3jNE1J2povs6XEGhxvj84mes1FTXnnswOLTwXpY3B7A4cQndJODSpixMAPpUz7jHOG8yb5OKhX4wxs/cKUsbT2wqSLxkHtLJnIEkEdRLirKWwlbfmlqgEwODeRWjKAtrSQ2jXdL3NHAG8fIc1ORozWNLnENaMSSZALN7SV3/ExZt7jcGbdbiNvkAtyumDIi3iclh0EBklDuAzUbNdPjF0pkmQAEzOQGQGoJKaSiUmWDcXHDXj9TsXnBdemDbpaJGDRinNTVBGpzsOxCBxeRhuaPed0CmbPWELyIlKmBmIWk/GdA/COMsle4cINAa0AACQAEgBqAGS1aagLu9JpyWZVbRbF3Ys3c+A8OaY1PUUKisuw24nvOOLnHafpkpBCFtNaGiwXnnvc84nG5QhCFJRQhCEIQghCEIUNWFkaNGmTDDXH3ofYPTA8Qq3T/s2cMYEUH8MQSPzNw6BX1CXkpYn6hORV08W67Lkc1kFOqSk0f7yE6XiAvN+ZswOKZNjhbYoqsLMUePi+E294m9h3NufGaQk2b/4PmtSLbAOUrfyP0f2srDl7NW6sPs20wIv5Yg/W30Vbp9QUmj/eQnXfE3tt5ty4yWfJSyx6hakVVDNuOHhoVzQac6DEbEYZOblMTGIIMxuJVtoH2hDKND/NDP6XeqorYwXYcoxTyQ7pRPSRzb4/KslsKwhR3w4kJwd2C1wkQRIzEwfiPJV+a4mvZqEjzI4uPFSiiETAwcE8hGcJ2z9im004oOIcNnqE1mql1ozIS76U5wAc5xAyBcSBuBySZcknRJKWqCysWmEOdNkHxSxdsYNO/LfkrWRukdYZoe5kTcTzYJhQqJFpL/ZwWknScgBrcfdC0KzlkIdFAc6T4vjIwbsYNG/PdkpWrarh0ZgZCaGjTrcdbjpKdrdpqNsWbsyvOVe0XTdxmTfU+P6QhCE+stCEIQhCEIQhCEIQhCELh0ZozI5rl7Isu0JE0tuvoVyac3byXMbealhdyThCamsG6j09Vyax/Ceaj2jea72buSeITE1ifD1/ZcmsHah1XO1au9k5J1jZmj0jvwm3j7zey7m3PiqxWH2bEYwIv5Yg/W0fRWk05+zkuTS36+gS0jYZNWp2Geoi3XZctQs0p9R0ij/eQnS8QF5vzNwHFMBGC1cx3eI81HUmpIMQzfCYSdMpHmJLOkpB/A+a1o9pZf5G+X6P7WfwKZcMxjguYV6I67DaXOOQaCTyCvjbMUYf0hxc89CVIUWAIQlDAYNTQG85ZqDaQ37xUnbRjGbGm/VQtnbBYiJSsTmIU5j/APQjP4Rhr1K7taAJDADAAaAoxtLeNPMBKtrA6QPJa0PZRCzQsOofNO7E8/jgn6E0bWA0g+aVbTGnTzCZD2nilCxw4JZC5bEByIPFdKaihCEIQhCEIQhcRYl0TXZKZRn3js0KDnWCk0XKRiRC7M+i4upa6i6liLpm9kjdRdS11F1cwoxJG6i6lrqLqMKMSRuoupa6i6jCjEkbqLqWuouowoxJG6i6lrqLqMKMSRuoupa6i6jCjEkbqLqWuouowoxJG6i6lrqLqMKMSRurpriMieaUuouosi6G0lw08wlG006QPJJ3UXVMFw4qJDTwThtNGkEdUu1wOSYXUvBo8xirGucVW5rQu4zp4JK6nJhheeyUi26iHWTe6i6l/Zo9muYVLEkLqLqXuIuIwoxJC6i6l7iLiMKMSQuoupe4i4jCjEkLqLqXuIuIwoxJC6i6l7iLiMKMSQuoupe4i4jCjEkLqLqXuIuIwoxJC6i6l7iLiMKMSQuoupe4i4jCjEkLqLqXuIuIwoxJFsOZTpcsbJdKbRZQcboQhCkooQhCEIQhCEIQhCEIQhCEIQhCEIQhCEIQhCEIQhCEIQhCEIQhCEIQhCEIQhCEL//Z"/>
          <p:cNvSpPr>
            <a:spLocks noChangeAspect="1" noChangeArrowheads="1"/>
          </p:cNvSpPr>
          <p:nvPr/>
        </p:nvSpPr>
        <p:spPr bwMode="auto">
          <a:xfrm>
            <a:off x="63500" y="-1136650"/>
            <a:ext cx="1943100" cy="2352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1891589" y="2967335"/>
            <a:ext cx="5360827"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DEMONSTRATION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098814877"/>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10"/>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1"/>
                                        </p:tgtEl>
                                        <p:attrNameLst>
                                          <p:attrName>ppt_x</p:attrName>
                                          <p:attrName>ppt_y</p:attrName>
                                        </p:attrNameLst>
                                      </p:cBhvr>
                                    </p:animMotion>
                                  </p:childTnLst>
                                </p:cTn>
                              </p:par>
                              <p:par>
                                <p:cTn id="9" presetID="2" presetClass="exit" presetSubtype="3" fill="hold" nodeType="withEffect">
                                  <p:stCondLst>
                                    <p:cond delay="0"/>
                                  </p:stCondLst>
                                  <p:childTnLst>
                                    <p:anim calcmode="lin" valueType="num">
                                      <p:cBhvr additive="base">
                                        <p:cTn id="10" dur="2000"/>
                                        <p:tgtEl>
                                          <p:spTgt spid="16"/>
                                        </p:tgtEl>
                                        <p:attrNameLst>
                                          <p:attrName>ppt_x</p:attrName>
                                        </p:attrNameLst>
                                      </p:cBhvr>
                                      <p:tavLst>
                                        <p:tav tm="0">
                                          <p:val>
                                            <p:strVal val="ppt_x"/>
                                          </p:val>
                                        </p:tav>
                                        <p:tav tm="100000">
                                          <p:val>
                                            <p:strVal val="1+ppt_w/2"/>
                                          </p:val>
                                        </p:tav>
                                      </p:tavLst>
                                    </p:anim>
                                    <p:anim calcmode="lin" valueType="num">
                                      <p:cBhvr additive="base">
                                        <p:cTn id="11" dur="2000"/>
                                        <p:tgtEl>
                                          <p:spTgt spid="16"/>
                                        </p:tgtEl>
                                        <p:attrNameLst>
                                          <p:attrName>ppt_y</p:attrName>
                                        </p:attrNameLst>
                                      </p:cBhvr>
                                      <p:tavLst>
                                        <p:tav tm="0">
                                          <p:val>
                                            <p:strVal val="ppt_y"/>
                                          </p:val>
                                        </p:tav>
                                        <p:tav tm="100000">
                                          <p:val>
                                            <p:strVal val="0-ppt_h/2"/>
                                          </p:val>
                                        </p:tav>
                                      </p:tavLst>
                                    </p:anim>
                                    <p:set>
                                      <p:cBhvr>
                                        <p:cTn id="12" dur="1" fill="hold">
                                          <p:stCondLst>
                                            <p:cond delay="1999"/>
                                          </p:stCondLst>
                                        </p:cTn>
                                        <p:tgtEl>
                                          <p:spTgt spid="16"/>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 0 L -0.25 0 E" pathEditMode="relative" ptsTypes="">
                                      <p:cBhvr>
                                        <p:cTn id="21" dur="2000" spd="-100000" fill="hold"/>
                                        <p:tgtEl>
                                          <p:spTgt spid="10"/>
                                        </p:tgtEl>
                                        <p:attrNameLst>
                                          <p:attrName>ppt_x</p:attrName>
                                          <p:attrName>ppt_y</p:attrName>
                                        </p:attrNameLst>
                                      </p:cBhvr>
                                    </p:animMotion>
                                  </p:childTnLst>
                                </p:cTn>
                              </p:par>
                              <p:par>
                                <p:cTn id="22" presetID="35" presetClass="path" presetSubtype="0" accel="50000" decel="50000" fill="hold" nodeType="withEffect">
                                  <p:stCondLst>
                                    <p:cond delay="0"/>
                                  </p:stCondLst>
                                  <p:childTnLst>
                                    <p:animMotion origin="layout" path="M 0 0 L -0.25 0 E" pathEditMode="relative" ptsTypes="">
                                      <p:cBhvr>
                                        <p:cTn id="23" dur="2000" spd="-100000" fill="hold"/>
                                        <p:tgtEl>
                                          <p:spTgt spid="11"/>
                                        </p:tgtEl>
                                        <p:attrNameLst>
                                          <p:attrName>ppt_x</p:attrName>
                                          <p:attrName>ppt_y</p:attrName>
                                        </p:attrNameLst>
                                      </p:cBhvr>
                                    </p:animMotion>
                                  </p:childTnLst>
                                </p:cTn>
                              </p:par>
                              <p:par>
                                <p:cTn id="24" presetID="2" presetClass="entr" presetSubtype="3"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000" fill="hold"/>
                                        <p:tgtEl>
                                          <p:spTgt spid="16"/>
                                        </p:tgtEl>
                                        <p:attrNameLst>
                                          <p:attrName>ppt_x</p:attrName>
                                        </p:attrNameLst>
                                      </p:cBhvr>
                                      <p:tavLst>
                                        <p:tav tm="0">
                                          <p:val>
                                            <p:strVal val="1+#ppt_w/2"/>
                                          </p:val>
                                        </p:tav>
                                        <p:tav tm="100000">
                                          <p:val>
                                            <p:strVal val="#ppt_x"/>
                                          </p:val>
                                        </p:tav>
                                      </p:tavLst>
                                    </p:anim>
                                    <p:anim calcmode="lin" valueType="num">
                                      <p:cBhvr additive="base">
                                        <p:cTn id="27" dur="2000" fill="hold"/>
                                        <p:tgtEl>
                                          <p:spTgt spid="16"/>
                                        </p:tgtEl>
                                        <p:attrNameLst>
                                          <p:attrName>ppt_y</p:attrName>
                                        </p:attrNameLst>
                                      </p:cBhvr>
                                      <p:tavLst>
                                        <p:tav tm="0">
                                          <p:val>
                                            <p:strVal val="0-#ppt_h/2"/>
                                          </p:val>
                                        </p:tav>
                                        <p:tav tm="100000">
                                          <p:val>
                                            <p:strVal val="#ppt_y"/>
                                          </p:val>
                                        </p:tav>
                                      </p:tavLst>
                                    </p:anim>
                                  </p:childTnLst>
                                </p:cTn>
                              </p:par>
                              <p:par>
                                <p:cTn id="28" presetID="42" presetClass="exit" presetSubtype="0" fill="hold" grpId="1" nodeType="withEffect">
                                  <p:stCondLst>
                                    <p:cond delay="0"/>
                                  </p:stCondLst>
                                  <p:childTnLst>
                                    <p:animEffect transition="out" filter="fade">
                                      <p:cBhvr>
                                        <p:cTn id="29" dur="1000"/>
                                        <p:tgtEl>
                                          <p:spTgt spid="4"/>
                                        </p:tgtEl>
                                      </p:cBhvr>
                                    </p:animEffect>
                                    <p:anim calcmode="lin" valueType="num">
                                      <p:cBhvr>
                                        <p:cTn id="30" dur="1000"/>
                                        <p:tgtEl>
                                          <p:spTgt spid="4"/>
                                        </p:tgtEl>
                                        <p:attrNameLst>
                                          <p:attrName>ppt_x</p:attrName>
                                        </p:attrNameLst>
                                      </p:cBhvr>
                                      <p:tavLst>
                                        <p:tav tm="0">
                                          <p:val>
                                            <p:strVal val="ppt_x"/>
                                          </p:val>
                                        </p:tav>
                                        <p:tav tm="100000">
                                          <p:val>
                                            <p:strVal val="ppt_x"/>
                                          </p:val>
                                        </p:tav>
                                      </p:tavLst>
                                    </p:anim>
                                    <p:anim calcmode="lin" valueType="num">
                                      <p:cBhvr>
                                        <p:cTn id="31" dur="1000"/>
                                        <p:tgtEl>
                                          <p:spTgt spid="4"/>
                                        </p:tgtEl>
                                        <p:attrNameLst>
                                          <p:attrName>ppt_y</p:attrName>
                                        </p:attrNameLst>
                                      </p:cBhvr>
                                      <p:tavLst>
                                        <p:tav tm="0">
                                          <p:val>
                                            <p:strVal val="ppt_y"/>
                                          </p:val>
                                        </p:tav>
                                        <p:tav tm="100000">
                                          <p:val>
                                            <p:strVal val="ppt_y+.1"/>
                                          </p:val>
                                        </p:tav>
                                      </p:tavLst>
                                    </p:anim>
                                    <p:set>
                                      <p:cBhvr>
                                        <p:cTn id="3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What next?</a:t>
            </a:r>
          </a:p>
          <a:p>
            <a:r>
              <a:rPr lang="en-GB" sz="4500" spc="-150" dirty="0" smtClean="0">
                <a:latin typeface="Arial" pitchFamily="34" charset="0"/>
                <a:cs typeface="Arial" pitchFamily="34" charset="0"/>
              </a:rPr>
              <a:t>Preparing for the real world</a:t>
            </a:r>
            <a:endParaRPr lang="en-GB" sz="4500" spc="-150" dirty="0">
              <a:latin typeface="Arial" pitchFamily="34" charset="0"/>
              <a:cs typeface="Arial" pitchFamily="34" charset="0"/>
            </a:endParaRPr>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sp>
        <p:nvSpPr>
          <p:cNvPr id="2" name="AutoShape 6" descr="data:image/jpeg;base64,/9j/4AAQSkZJRgABAQAAAQABAAD/2wCEAAkGBhQQEBUUEhQUFRQVFRcWFxUUEBQUFRUUFBQVFBUXFBQXGyYeFxkjGRUVHy8gIycpLCwsFx4xNTAqNSYrLSkBCQoKDgwOGg8PGiwkHyQsLC0sKjIsLC4pLy4sLCwsLCwsLCw0LCwsLCksLCwsLC0sLCwsLCwsLCksKSksKiwsLP/AABEIAPcAzAMBIgACEQEDEQH/xAAbAAABBQEBAAAAAAAAAAAAAAAAAwQFBgcCAf/EAEEQAAECAgYHBQUGBgMAAwAAAAEAAgMRBAUGEiExQVFhcYGRoSIyUrHRE0JyksEHM2KCwuEUI0NTorLS8PEWY4P/xAAaAQACAwEBAAAAAAAAAAAAAAAABAIDBQEG/8QAMhEAAQMCAwUHBAIDAQAAAAAAAQACAwQREiExBTJBUWETInGRobHwFBWB0ULBI+HxUv/aAAwDAQACEQMRAD8A3FCEIQhCEIQhCEIQhC8c8ATJkBmTgAqvXFqpzZAwGl+n8urf/wCqiadkIu5XQwvlNmqUra0DIGHef4QcviOjzVYpdoY0T3y0amdnrn1TKDAc84cSfqVIQqI1uiZ1n0XnaivkkOthyC2Y6eKEaXKjHOc7Mk7yShrnNyJG4kKWMRJueku0Oqv7TouaJaOPD9+8NT+11z6qaolsWHCIwt2t7Q5Zjqq/EhtOjkm7oOopyKtlZofPNVPp4ZNRZaFRawhxe49rtgOPEZhOFmUiFI0S0UaH794an9rrn1WlHtQHfHkk5NnH+B81fEKu0S2LDhEaWnW3tDlmOqmqLT4cUdh7XbjjxGYWjHURybpSEkEke8E4QhCvVKEIQhCEIQhCEIQhCEIQhCEIQhCE2p9YMgNvPMtQ0k6gExri0LYHZbJ0TVob8R+nkqdSKS+M+84lzj/2QGgLOqq5sXdbmfQJ+no3Sd52QTytq8fSDLus0NB6uOkpvR6FPF2A6n0SkCihuJxPQJdz15yWZ0jrk3K1RZgwsGS6BAEhgFw564c9JueqgFwNXbnpNz0m564c9SAVgau3PSbnrguXilZTAXpcvEIXVJCGukZjA6xmhC6hSlEtJGh+9fGp+P8Almpuh2vhuwiNLDr7zemPRVBCbirJo9DfxS0lJE/UW8FpNHpbIgmxzXDYQeepKrM4cQtM2kg6wSDzClaJauNDwdJ4/FgfmH1mtKLabTk8WWfJs5w3DdXdChKHa2C/B04Z/FiPmH1kpmHFDhNpBB0ggjmFoxyskF2G6QfE+PeFl0hCFaq0IQm9Np7ILbzzIaNZOoDSVwuDRcroBJsEu5wAmTIDMnABVaubUzmyCZDS/Sfh1b1G1vXr6QZd1mho07XHSU0g0aeJy81hVe0C7ux5DmtinogzvSa8lxChFx8ynsOGGjDmvJywC4c9YxJKdJLko56Tc9JuelaNQIkXuMcRrlIfMcFJrC42AuuZNFyknREm56nqPZB5772t2NF488B5qSgWUgtzDn/E76Nkn49nzO4W8VQ6shbxv4Klueu4dHc7utcdzSfJaDBq2Ezuw2Dc0T5pym27KP8AJ3oqHbRH8W+qz1lTRjlCfxbLzSzbN0g/0+bmeqviFcNlx8SfRVHaMnABUX/4xSPAPnZ6rw2ZpH9v/Nnqr2hS+2Rcz6fpR+4y8h6/tUB9Qxx/SdwkfIpvFoERvehvG9jvRaOhQOy2cHFTG0X8WhZihaTGorH95rXb2g+aj6RZiA/JpadbXEdDh0S79lvG64H0V7dosO8CFRkKx0uxxGMN4Ox4l/kMOirsRkiRhgZYEEcCM0hLBJFviydjmZLuFclqVoVYRKO69DdLWPdPxD6pNcxMiqmuLTcK0gOFjotHq6miNCbEGAcMtRyI4EFOVA2Lizo0vC9w5yd+pTy9bA8vja48QvMzswSOaOBUXXNfMo4l3nkYN1bXHQFTKXTXxn3nkk6NQGoDQEjGjmI9znZuJJ4+mScsaG+q85VVbpj04BbcNO2AdeaIUCWJzSjnpNz0rQqC+O66wbycgNpSTWl5sMyrXGwu5JOepGg2eixcT2G63DE7m585KwVZUMODIntP8RGXwjR5qTW1T7MGsvks2Wu4R+ajKFZ6FDxu33a348hkFJgJvTKeyC2cRwGrWdwzKrdPte44Qm3R4nYu4DIdU++WCmFtOg1+eKVbFNUG+vU6K1RIgaJuIA1kyHMqLpNqIDMnF5/AJ9TIKmxY74zu0XPcchiTwHopKiWWjPxcAwfiOPyj6ySRrpZTaFnz2Tf0cUYvK5PI9sz7kMDa50+gl5pjFtRHdk4N+Fg+s1M0ex8Md9znHZ2R0x6qRg1JAZlDbxF483TUuwq5N59vnRc7alZutv8AOqpTq3jO/qv4OI6BczjO/un5ytDZCDcgBuEl0u/bnHekPz8rn17RusHz8LOvYRvDF+V689pFbpiN4vC0ZC59s5PPku/cObFnkOuIzcor+LifNPINqo7cy13xMH6ZK4xaIx/eY129oPmmFIszAf7l062kjpl0XDRVDNyT3H7XRVwO32eyjaNbP+5D4sdPofVSbbSwC0uv5e6QQ7cBpVUrigQ4L7rIl86RLu73DAnYmCW+uniJa6x+dFf9HDIA5tx86qVre0D48wOzD8IOJ+I6d2SikISEkjpHYnG5TrGNYMLQheOGC9QoKxWOwEWcOK3U5p+Zsv0q1qkWAiyixm62g/K4j9Su69PQm8Dfz7rA2g207vx7LNadCuUiI3U90t05joVyIhT21cK5TCfGGu6XfNqYLzs7cMjm9StuM4mNdzAXRehsQgzBIOsGR5rma9mP/FVop2UnRbSx4fvXxqeJ9c1IRbZEsk2GA/Xem0bZa9irtzUfouS2WaZbVzNFg4pd1NE43LUpHpDojrzyXOOk/wDeimarsq6JJ0WbG6vfP/HioJP6JX0aHk8kandodcRwK5A6MPvKCfnFdmbJhtFYK7UOrocESY0DbpO85lOVWaLbIf1GS2sM/wDE+qYVnaeJFmGTYzYe0d7tG4LbNdAxnd8lkCjme7veatNMreFB77wD4Ri7kFD0i2bR3IZO1xDegmqqpaoKk/iCS4kMbnLMnUNSR+unmdgjFk59HDE3FJmlItroxyuN3NJ8ykHWjpH9wj8jPRXKi1bDhDsMaNsseJOKcSTX0k7t6U/PyEt9VCN2MfPNUNto6R/cPys9EvCtXHGZa7ez/jJWSsaghRgeyGu0OaJGe0DMKiObIy1YJGoFRTEXeTfqU7AYJwbNHkrNRrZ/3IfFjvofVNa3tQ6JNsKbGaT7zv8AiFBLsQ8JnAdTuCpdWzObhLlYKSFrsQC4Amvctvl+69c/QMB/3NcpNNIQhCEIQhCEJ5Y2LdpxHiY8f6u+i0JZlUUW5WMLaZfMxzfNaavRbNN4rdVj7UbaVp5tH9ql2+hSfCfrDm/KQR/sVBzVrt7AnRg7wRBycC3zIVPgvm0blmV7cMx6rQojip29LhTlU1F/EQ3Oa+TmulIjAiQIxGI0ptTqoiwe+0y8QxbzGXGSlbExu3EbrDXciQf9grYQmoKKOeEOGRSc1W+GUtOYWZL1ryPTRyVyrOy0OJMw/wCW7YOyd7dHBVOnUB8F12I2Wo5g7jpSE9LJDvDLmnIalk2mvJJ3gcxy9CvfZTyIOw4FJTRNKpiy6cwjMSXi7ZGIyPDMLq+05iW1vohcSSlairv+HJDhNjsTLMHWNe5MP4efdIOzIpN8MjMSVkcjo3BzdVF7WyNwuV7g2ggO/qNGx3Z811Er2A3OKzgb3lNUBC0fukltAkft0d9SrNWlrQQWwQccL5wl8I17Sq01pJkEoyjnN2A2+iHxsJNwHUpCad8xu4puKJkQswIIDdp6D1SbnEmZTiiVZEi9xjiNcpN+Y4KThWPinNzG8ST0C6ynlfm1pQ6aNm84KDQrA6xsTQ9nJwTGlWdjw8bl4a2G90z6KTqWZouWlcbUxOyDgo1CEJdXoQhC4hNRFuUuA7U9nSIJ9CtYWP1vhcdqJ+h+i16G+80EaQDzxW7ss91w8FnbVHdjd4hRtqIF+hxhqYXfJJ/0WcUN827ifVavHhB7XNOTgQdxElkVBwLmnMHqMD5Kvaje813z5mp7LN43t5EHz/4pmq6zdR4l9oBwIIM8QZHRuVsoFrYUTB84Z/Fi35vWSo8NsyBrIGO0yTmm1ZFg/eMIGvNvzDBJwVMsQ7uY9FfPTRSnvarSmuBExiNiTpNFbFaWvAcDoPmNRWfVZXcSjnsGbdLHYt4ajtCulU17DpA7PZeM2E47xrC2YKyOfunI8ljz0kkHeGY5qs13Z10CbmzdD16W/Fs2qGmtQInmqhaKzfs5xIQ7Gbm+HaPw+W7JCrocHfj04hO0tbj7kmvNV+aJria9mslall3NKspLhp54pvNezQuEJyKTra3klaTFLTISGGpMZp1SzMNOz0XLKBGa7odCiUh0mgk6SchvOhWqrbLw4ci/+Y7aOyNzdPFRti43biN1taeRI+oVsW7QU0ZYJCLlZNbUSB5jGQXgC9XESKGibiANZIA5lNHV5AH9VnB0/JajntbvEBZoY52gunyE3gVhDidx7HbA4E8k4Ug4OzC4QRkVG1rUUOOJyuv0OA/2GkKlU2hOgvLHiRHIjWDpC0dR9dVUKRDlk8YtO3UdhWfWUYlGJm97p6lqzGcLtPZUFC9ewgkESIMiNRGa8XnVupjW7ZsHxeYK02oo1+iwXa4TOd0TWbVk2cI7JHqFfLFxb1BhbA5vyvcPKS1tmHvkdEntIXgaeTvcKcWT1rB9nTo7fxuI3O7Y6Faws2tzAuU8O8bGHiJsPQBN7RbeIHkUtsl3+VzeY9kwvLUoEQRIbTKYc0GWiThP6rKpq72dtHC9kyG9117Rd7WDTLASdllLOSS2dI1ji1x1TG0onOaHNGi6rayDHzdBkx3h9w/8eGGxVKNBiQIknAse0zGg7wRmNoWnAppWlVMpDLrxjocO807D9E7UUDX96PI+iSp65zO7JmPVRdn7TCNKHFkImg5B/o7Z/wCKwLNK0qt9GiXXb2uGTgNI1HZoVqsxaL2w9nEP8wDA+MD9XnzUaSrN+yl1+fOqlVUgw9rFp8+dFGWms/7ImLDHYJ7QHuE6vwnoq9Nam9gcCCJgiRByIOc1n9oKmNGiYfduxadWtp2jyStdSYD2jNOPRM0NVjHZv14dVGzRNczRNZS07LuadPM4Y2fuEzmnEMzhnZ+xQVBwUlZimNhR5uIDSxwJOWh30T6s7YEzbBEh43DE7m6OKrE09q6qYkc/y24aXHBo4/QJuKolDOyj9NUvJBEXdpJ/pIxqS55m9xcdbjPzXE1a6LYpo+8eSdTQGjmZk9E6NkIEvf331aNnzuzPuqTXQtyHsqXNTNVWmfCIDyXs2ntDcTnuPROafY1wE4Tr34XSB4OGB6KuxGFpIcCCMCCJEHaFSWzUrr6eytBiqW2191pdHpDYjQ5hm05FKKkWZrf2US449h5l8LsgfoeGpXdegpqgTsxceKw6iAwvtw4Kn2toFyIIgyfgfiHqPIqBV8tDRfaUd+tovDe3E9JjiqFNYlfFgluNDmtiikxxWPDJJUts4bvhPkrV9nlJH8IQT3YrhzDXfqVZcJiSZVPXZgMLZ5uvf4tH0UaOURPxFNTQmeEsHMFa6qN9plH+4ifG0/4uHk5XlVr7QaNeoZd4HsdzJZ+pbtW3FC4fMlh7PfgqWHrbzyVHDkTSMB/ZG5LwYZe4NaJuJkAMySvL24L1BFlK1PaOJRyADeZpYT/qfdPRXyrazZSGXoZnrBzadRCpjrER7s5wyfDeM905S6qOolLi0ONORa4YOa7AOGo6xqK04Z5aawkBw/PllkzwQ1VzERi9/nNaLWVXMjwyx4w0HS06CNqzqnUN9Gi3Tg5pBa4aRoc1aLVlYtpEMPZkcxpadIO1NLQ1MKTCkPvG4sO3S07D6J2rpxOztGa8OqQpKgwP7N+nHoiz1dCkw8cIjcHDycNh9U7rOr2x4TmO05HwuGRCzqrKxdRowcAcDJzcpifaadv1C0ujxxEaHNM2uAIOwrtJOJ4yx+o16rlZAaeQPZodOiy+lUd0J7mOEnNMj+2zSk5q4W0qm80RmjFuD9rdB4Hodipk1iVEJhkLfJbdPMJow7zXc05opwcNnqmk0vRH9rgl1a4ZLmG4AieUxMbJ4rUoUMNaA0AAZACQA2BZU/MhaTR6yY2jw4kRwaCxpmTmS0TAGk7lr7McBiv0WVtJpIbbqn6FXI9t4QPZY923Bo649ErQ7YwXmTr0M63SLeYy4rTFXCTbEFmmkmAvhKnlC2kqQRmF7B/MaNHvAe6dupTLXTExiCvVbJG2Vpa7RVRyOjcHNWWTWh1DTvbQGuPeHZdvbhPiJHiqfaag+ypDpd1/bHHvDnPmpWw9J+8ZucP9T+lYlETDUGM+C2awCWASDxVqc2YkcjgsxjQ7ri3wkjkZK91vX8OjiR7T9DAerjoCodJpBiPc8yBc4uMspkzwVm03scWgHMKvZzHgEkZFcvfIE6hPkmFV1E+kMLmgkB13jIH6rqsaRJt3SfJaPZWqjRqKxhEnntv+J2MuAkOCWooO2cb6LRqKg00WIak5KYUbaOje0okZv/1uI3tF4dQFJLxzZgg5HBeic3ECF5hjsDg4cCsYoruzxU9ZF4FMhz/EBvLHSUD7Iw4j4Zza4t4tJaUvApBY4OaZOaQQdoMwvKsdgkDjwK9nOztGuaOI91sKirQVG2kwzkIjR2HbfCdh/dL1PWzaTCD255Obpa7SD9NifL1BDJmW1BXjgXwv5ELNrO1yaLG7UwxxuvGqRlelrB6TWkAzWZWohBtMigZXgeLmtcepKtliq09rAuOPahSG9h7vKRHALMoZSx5gd1stWvhD421DRwF/z8soq2tU3HiM0YPwdsfoPEDmNqcWHrbOA463M/U3681ZazoIjwnwz7wlPUcweBkVmNHjugRg7J8N2I2tMiPMKFQPpqgSjQ6/3+1KmP1VOYjqNP6/S1aJDDgQRMEEEawcCFl9a0EwIzoZ0HA62nFp5fVadRo4iMa9uTgHDcRMKsW7q+bGxhm03XfCe6eBw/Mma+ISRYxw9kts+Uxy4Dx91TppSA7tBITXTXSIXnl6EjJKx+8UPjF0pkm6JCZyGoagvaV3uC5gQi9zWtE3OIAG04LovoFEWtcr2FDc4yaC46gCTyC9iw3MMnAtOpwIPIrSKnqhlGhhrR2vedpcfTUFHW0oYdR78u0wjHTJxDSOoPBaT9nlkReTmM7LMZtBr5QwDI5XUXZCuy14gvPZd3J+67VuPnvV0WSw4haQRmCCN4MwtKj13DhwWxXmQc0OAGLjMAyA05pnZ9R3C1509kttCns8OYNfdRFuYHYhv1OLeDhP9Kq9BrF8EuMMyLmls5TkCQcNuCc11aF9JMj2WAzDB5uOkqLvLOqpg+YvjWjTQlkIZIlHPJJJJJOJJMyTtKQpFMDNp1eupcMe+M8Q4LS5x1DH9htKutnLDMgyiR5RImYGbGHj3jtP7rkFK+Y5ac1dNNHTi8mvAcf9KLshZZ0SIKRHEmjFjSJFx0OI0NGjXuzv6EL0UELYW4WrzdTUuqH4nfgckIQhXJZZzb6pjCjCO0diJ3tkQCWPxAcwVXWvmtiplDZGhuhxBea4SI/7kdqzCv7LRaG4uAL4Wh4GQ1PAyO3I9Fh1tKWuMjdCvTbOrGyMETz3hp1H7SFXVpEo770N0jpGYcNThpVkH2iPu/ctva75uz+GU+qpbYwSgKSjnkiFmmydlpIpTd7c0vSKS6I9z3GbnEknaVL2Pp3s6W0aIk2Hji3/ACA5qCmu4Ecsc1zc2kOG9pmPJQjeWvD+qlLEHxlnMWWyLOraUL2dKLhlEAdx7rvIHipKg/aFojQ/zQz+l3qkLYVpBpMKG+E8FzXEFuIcA4T7pxlNo5rXqpYp4ThOYzWHRwTU84xNyOV+ClrDU6/Ryw5w3S/K7tDreHBTdY0MRoT4Z95pG46DwMiqPYOl3aSWaHsPNvaHS8tBTFG7tIAD4fPwlq5nZVBI8fn5WPOBBIOBGB3jNE1J2povs6XEGhxvj84mes1FTXnnswOLTwXpY3B7A4cQndJODSpixMAPpUz7jHOG8yb5OKhX4wxs/cKUsbT2wqSLxkHtLJnIEkEdRLirKWwlbfmlqgEwODeRWjKAtrSQ2jXdL3NHAG8fIc1ORozWNLnENaMSSZALN7SV3/ExZt7jcGbdbiNvkAtyumDIi3iclh0EBklDuAzUbNdPjF0pkmQAEzOQGQGoJKaSiUmWDcXHDXj9TsXnBdemDbpaJGDRinNTVBGpzsOxCBxeRhuaPed0CmbPWELyIlKmBmIWk/GdA/COMsle4cINAa0AACQAEgBqAGS1aagLu9JpyWZVbRbF3Ys3c+A8OaY1PUUKisuw24nvOOLnHafpkpBCFtNaGiwXnnvc84nG5QhCFJRQhCEIQghCEIUNWFkaNGmTDDXH3ofYPTA8Qq3T/s2cMYEUH8MQSPzNw6BX1CXkpYn6hORV08W67Lkc1kFOqSk0f7yE6XiAvN+ZswOKZNjhbYoqsLMUePi+E294m9h3NufGaQk2b/4PmtSLbAOUrfyP0f2srDl7NW6sPs20wIv5Yg/W30Vbp9QUmj/eQnXfE3tt5ty4yWfJSyx6hakVVDNuOHhoVzQac6DEbEYZOblMTGIIMxuJVtoH2hDKND/NDP6XeqorYwXYcoxTyQ7pRPSRzb4/KslsKwhR3w4kJwd2C1wkQRIzEwfiPJV+a4mvZqEjzI4uPFSiiETAwcE8hGcJ2z9im004oOIcNnqE1mql1ozIS76U5wAc5xAyBcSBuBySZcknRJKWqCysWmEOdNkHxSxdsYNO/LfkrWRukdYZoe5kTcTzYJhQqJFpL/ZwWknScgBrcfdC0KzlkIdFAc6T4vjIwbsYNG/PdkpWrarh0ZgZCaGjTrcdbjpKdrdpqNsWbsyvOVe0XTdxmTfU+P6QhCE+stCEIQhCEIQhCEIQhCELh0ZozI5rl7Isu0JE0tuvoVyac3byXMbealhdyThCamsG6j09Vyax/Ceaj2jea72buSeITE1ifD1/ZcmsHah1XO1au9k5J1jZmj0jvwm3j7zey7m3PiqxWH2bEYwIv5Yg/W0fRWk05+zkuTS36+gS0jYZNWp2Geoi3XZctQs0p9R0ij/eQnS8QF5vzNwHFMBGC1cx3eI81HUmpIMQzfCYSdMpHmJLOkpB/A+a1o9pZf5G+X6P7WfwKZcMxjguYV6I67DaXOOQaCTyCvjbMUYf0hxc89CVIUWAIQlDAYNTQG85ZqDaQ37xUnbRjGbGm/VQtnbBYiJSsTmIU5j/APQjP4Rhr1K7taAJDADAAaAoxtLeNPMBKtrA6QPJa0PZRCzQsOofNO7E8/jgn6E0bWA0g+aVbTGnTzCZD2nilCxw4JZC5bEByIPFdKaihCEIQhCEIQhcRYl0TXZKZRn3js0KDnWCk0XKRiRC7M+i4upa6i6liLpm9kjdRdS11F1cwoxJG6i6lrqLqMKMSRuoupa6i6jCjEkbqLqWuouowoxJG6i6lrqLqMKMSRuoupa6i6jCjEkbqLqWuouowoxJG6i6lrqLqMKMSRurpriMieaUuouosi6G0lw08wlG006QPJJ3UXVMFw4qJDTwThtNGkEdUu1wOSYXUvBo8xirGucVW5rQu4zp4JK6nJhheeyUi26iHWTe6i6l/Zo9muYVLEkLqLqXuIuIwoxJC6i6l7iLiMKMSQuoupe4i4jCjEkLqLqXuIuIwoxJC6i6l7iLiMKMSQuoupe4i4jCjEkLqLqXuIuIwoxJC6i6l7iLiMKMSQuoupe4i4jCjEkLqLqXuIuIwoxJFsOZTpcsbJdKbRZQcboQhCkooQhCEIQhCEIQhCEIQhCEIQhCEIQhCEIQhCEIQhCEIQhCEIQhCEIQhCEIQhCEL//Z"/>
          <p:cNvSpPr>
            <a:spLocks noChangeAspect="1" noChangeArrowheads="1"/>
          </p:cNvSpPr>
          <p:nvPr/>
        </p:nvSpPr>
        <p:spPr bwMode="auto">
          <a:xfrm>
            <a:off x="63500" y="-1136650"/>
            <a:ext cx="1943100" cy="2352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80" name="Picture 12" descr="C:\Users\Craig.Dean\Pictures\rss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6247" y="2127499"/>
            <a:ext cx="909637" cy="881062"/>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Users\Craig.Dean\Pictures\rss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462" y="2137024"/>
            <a:ext cx="842962" cy="86201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Users\Craig.Dean\Pictures\rss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6247" y="5082826"/>
            <a:ext cx="919162" cy="942974"/>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C:\Users\Craig.Dean\Pictures\rss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462" y="5082826"/>
            <a:ext cx="766762" cy="9429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40175" y="1844824"/>
            <a:ext cx="43522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Work in teams</a:t>
            </a:r>
            <a:endParaRPr lang="en-US" sz="5400" b="1" cap="none" spc="0" dirty="0">
              <a:ln/>
              <a:solidFill>
                <a:schemeClr val="accent3"/>
              </a:solidFill>
              <a:effectLst/>
            </a:endParaRPr>
          </a:p>
        </p:txBody>
      </p:sp>
      <p:sp>
        <p:nvSpPr>
          <p:cNvPr id="920" name="Rectangle 919"/>
          <p:cNvSpPr/>
          <p:nvPr/>
        </p:nvSpPr>
        <p:spPr>
          <a:xfrm>
            <a:off x="888949" y="2737495"/>
            <a:ext cx="745466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Contribute to OS projects</a:t>
            </a:r>
            <a:endParaRPr lang="en-US" sz="5400" b="1" cap="none" spc="0" dirty="0">
              <a:ln/>
              <a:solidFill>
                <a:schemeClr val="accent3"/>
              </a:solidFill>
              <a:effectLst/>
            </a:endParaRPr>
          </a:p>
        </p:txBody>
      </p:sp>
      <p:sp>
        <p:nvSpPr>
          <p:cNvPr id="921" name="Rectangle 920"/>
          <p:cNvSpPr/>
          <p:nvPr/>
        </p:nvSpPr>
        <p:spPr>
          <a:xfrm>
            <a:off x="2958072" y="3933056"/>
            <a:ext cx="331642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Read Blogs</a:t>
            </a:r>
            <a:endParaRPr lang="en-US" sz="5400" b="1" cap="none" spc="0" dirty="0">
              <a:ln/>
              <a:solidFill>
                <a:schemeClr val="accent3"/>
              </a:solidFill>
              <a:effectLst/>
            </a:endParaRPr>
          </a:p>
        </p:txBody>
      </p:sp>
      <p:sp>
        <p:nvSpPr>
          <p:cNvPr id="922" name="Rectangle 921"/>
          <p:cNvSpPr/>
          <p:nvPr/>
        </p:nvSpPr>
        <p:spPr>
          <a:xfrm>
            <a:off x="1663712" y="3633277"/>
            <a:ext cx="5905143"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err="1" smtClean="0">
                <a:ln/>
                <a:solidFill>
                  <a:srgbClr val="00B0F0"/>
                </a:solidFill>
              </a:rPr>
              <a:t>CodePlex</a:t>
            </a:r>
            <a:r>
              <a:rPr lang="en-US" sz="2400" b="1" dirty="0" smtClean="0">
                <a:ln/>
                <a:solidFill>
                  <a:srgbClr val="00B0F0"/>
                </a:solidFill>
              </a:rPr>
              <a:t>, </a:t>
            </a:r>
            <a:r>
              <a:rPr lang="en-US" sz="2400" b="1" dirty="0" err="1" smtClean="0">
                <a:ln/>
                <a:solidFill>
                  <a:srgbClr val="00B0F0"/>
                </a:solidFill>
              </a:rPr>
              <a:t>GitHub</a:t>
            </a:r>
            <a:r>
              <a:rPr lang="en-US" sz="2400" b="1" dirty="0" smtClean="0">
                <a:ln/>
                <a:solidFill>
                  <a:srgbClr val="00B0F0"/>
                </a:solidFill>
              </a:rPr>
              <a:t>, </a:t>
            </a:r>
            <a:r>
              <a:rPr lang="en-US" sz="2400" b="1" dirty="0" err="1" smtClean="0">
                <a:ln/>
                <a:solidFill>
                  <a:srgbClr val="00B0F0"/>
                </a:solidFill>
              </a:rPr>
              <a:t>SourceForge</a:t>
            </a:r>
            <a:r>
              <a:rPr lang="en-US" sz="2400" b="1" dirty="0" smtClean="0">
                <a:ln/>
                <a:solidFill>
                  <a:srgbClr val="00B0F0"/>
                </a:solidFill>
              </a:rPr>
              <a:t>, Google Code</a:t>
            </a:r>
            <a:endParaRPr lang="en-US" sz="2400" b="1" cap="none" spc="0" dirty="0">
              <a:ln/>
              <a:solidFill>
                <a:srgbClr val="00B0F0"/>
              </a:solidFill>
              <a:effectLst/>
            </a:endParaRPr>
          </a:p>
        </p:txBody>
      </p:sp>
      <p:sp>
        <p:nvSpPr>
          <p:cNvPr id="923" name="Rectangle 922"/>
          <p:cNvSpPr/>
          <p:nvPr/>
        </p:nvSpPr>
        <p:spPr>
          <a:xfrm>
            <a:off x="1002224" y="4676600"/>
            <a:ext cx="6918176"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err="1" smtClean="0">
                <a:ln/>
                <a:solidFill>
                  <a:srgbClr val="00B0F0"/>
                </a:solidFill>
              </a:rPr>
              <a:t>Engadget</a:t>
            </a:r>
            <a:r>
              <a:rPr lang="en-US" sz="2400" b="1" dirty="0" smtClean="0">
                <a:ln/>
                <a:solidFill>
                  <a:srgbClr val="00B0F0"/>
                </a:solidFill>
              </a:rPr>
              <a:t>, </a:t>
            </a:r>
            <a:r>
              <a:rPr lang="en-US" sz="2400" b="1" dirty="0" err="1" smtClean="0">
                <a:ln/>
                <a:solidFill>
                  <a:srgbClr val="00B0F0"/>
                </a:solidFill>
              </a:rPr>
              <a:t>TechCrunch</a:t>
            </a:r>
            <a:r>
              <a:rPr lang="en-US" sz="2400" b="1" dirty="0" smtClean="0">
                <a:ln/>
                <a:solidFill>
                  <a:srgbClr val="00B0F0"/>
                </a:solidFill>
              </a:rPr>
              <a:t>, Scott </a:t>
            </a:r>
            <a:r>
              <a:rPr lang="en-US" sz="2400" b="1" dirty="0" err="1" smtClean="0">
                <a:ln/>
                <a:solidFill>
                  <a:srgbClr val="00B0F0"/>
                </a:solidFill>
              </a:rPr>
              <a:t>Hanselman</a:t>
            </a:r>
            <a:r>
              <a:rPr lang="en-US" sz="2400" b="1" dirty="0" smtClean="0">
                <a:ln/>
                <a:solidFill>
                  <a:srgbClr val="00B0F0"/>
                </a:solidFill>
              </a:rPr>
              <a:t>, Phil </a:t>
            </a:r>
            <a:r>
              <a:rPr lang="en-US" sz="2400" b="1" dirty="0" err="1" smtClean="0">
                <a:ln/>
                <a:solidFill>
                  <a:srgbClr val="00B0F0"/>
                </a:solidFill>
              </a:rPr>
              <a:t>Haack</a:t>
            </a:r>
            <a:endParaRPr lang="en-US" sz="2400" b="1" cap="none" spc="0" dirty="0">
              <a:ln/>
              <a:solidFill>
                <a:srgbClr val="00B0F0"/>
              </a:solidFill>
              <a:effectLst/>
            </a:endParaRPr>
          </a:p>
        </p:txBody>
      </p:sp>
      <p:pic>
        <p:nvPicPr>
          <p:cNvPr id="1026" name="Picture 2" descr="Hack Manches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8237" y="5301208"/>
            <a:ext cx="4505325" cy="9620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557597" y="6366519"/>
            <a:ext cx="6112251"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rgbClr val="00B0F0"/>
                </a:solidFill>
              </a:rPr>
              <a:t>27-28 October @ MOSI – hackmanchester.com</a:t>
            </a:r>
            <a:endParaRPr lang="en-US" sz="2400" b="1" cap="none" spc="0" dirty="0">
              <a:ln/>
              <a:solidFill>
                <a:srgbClr val="00B0F0"/>
              </a:solidFill>
              <a:effectLst/>
            </a:endParaRPr>
          </a:p>
        </p:txBody>
      </p:sp>
    </p:spTree>
    <p:extLst>
      <p:ext uri="{BB962C8B-B14F-4D97-AF65-F5344CB8AC3E}">
        <p14:creationId xmlns:p14="http://schemas.microsoft.com/office/powerpoint/2010/main" val="3927983586"/>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0"/>
                                        </p:tgtEl>
                                        <p:attrNameLst>
                                          <p:attrName>style.visibility</p:attrName>
                                        </p:attrNameLst>
                                      </p:cBhvr>
                                      <p:to>
                                        <p:strVal val="visible"/>
                                      </p:to>
                                    </p:set>
                                    <p:anim calcmode="lin" valueType="num">
                                      <p:cBhvr additive="base">
                                        <p:cTn id="13" dur="500" fill="hold"/>
                                        <p:tgtEl>
                                          <p:spTgt spid="920"/>
                                        </p:tgtEl>
                                        <p:attrNameLst>
                                          <p:attrName>ppt_x</p:attrName>
                                        </p:attrNameLst>
                                      </p:cBhvr>
                                      <p:tavLst>
                                        <p:tav tm="0">
                                          <p:val>
                                            <p:strVal val="#ppt_x"/>
                                          </p:val>
                                        </p:tav>
                                        <p:tav tm="100000">
                                          <p:val>
                                            <p:strVal val="#ppt_x"/>
                                          </p:val>
                                        </p:tav>
                                      </p:tavLst>
                                    </p:anim>
                                    <p:anim calcmode="lin" valueType="num">
                                      <p:cBhvr additive="base">
                                        <p:cTn id="14" dur="500" fill="hold"/>
                                        <p:tgtEl>
                                          <p:spTgt spid="9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22"/>
                                        </p:tgtEl>
                                        <p:attrNameLst>
                                          <p:attrName>style.visibility</p:attrName>
                                        </p:attrNameLst>
                                      </p:cBhvr>
                                      <p:to>
                                        <p:strVal val="visible"/>
                                      </p:to>
                                    </p:set>
                                    <p:anim calcmode="lin" valueType="num">
                                      <p:cBhvr>
                                        <p:cTn id="19" dur="500" fill="hold"/>
                                        <p:tgtEl>
                                          <p:spTgt spid="922"/>
                                        </p:tgtEl>
                                        <p:attrNameLst>
                                          <p:attrName>ppt_w</p:attrName>
                                        </p:attrNameLst>
                                      </p:cBhvr>
                                      <p:tavLst>
                                        <p:tav tm="0">
                                          <p:val>
                                            <p:fltVal val="0"/>
                                          </p:val>
                                        </p:tav>
                                        <p:tav tm="100000">
                                          <p:val>
                                            <p:strVal val="#ppt_w"/>
                                          </p:val>
                                        </p:tav>
                                      </p:tavLst>
                                    </p:anim>
                                    <p:anim calcmode="lin" valueType="num">
                                      <p:cBhvr>
                                        <p:cTn id="20" dur="500" fill="hold"/>
                                        <p:tgtEl>
                                          <p:spTgt spid="922"/>
                                        </p:tgtEl>
                                        <p:attrNameLst>
                                          <p:attrName>ppt_h</p:attrName>
                                        </p:attrNameLst>
                                      </p:cBhvr>
                                      <p:tavLst>
                                        <p:tav tm="0">
                                          <p:val>
                                            <p:fltVal val="0"/>
                                          </p:val>
                                        </p:tav>
                                        <p:tav tm="100000">
                                          <p:val>
                                            <p:strVal val="#ppt_h"/>
                                          </p:val>
                                        </p:tav>
                                      </p:tavLst>
                                    </p:anim>
                                    <p:animEffect transition="in" filter="fade">
                                      <p:cBhvr>
                                        <p:cTn id="21" dur="500"/>
                                        <p:tgtEl>
                                          <p:spTgt spid="92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21"/>
                                        </p:tgtEl>
                                        <p:attrNameLst>
                                          <p:attrName>style.visibility</p:attrName>
                                        </p:attrNameLst>
                                      </p:cBhvr>
                                      <p:to>
                                        <p:strVal val="visible"/>
                                      </p:to>
                                    </p:set>
                                    <p:anim calcmode="lin" valueType="num">
                                      <p:cBhvr additive="base">
                                        <p:cTn id="26" dur="500" fill="hold"/>
                                        <p:tgtEl>
                                          <p:spTgt spid="921"/>
                                        </p:tgtEl>
                                        <p:attrNameLst>
                                          <p:attrName>ppt_x</p:attrName>
                                        </p:attrNameLst>
                                      </p:cBhvr>
                                      <p:tavLst>
                                        <p:tav tm="0">
                                          <p:val>
                                            <p:strVal val="#ppt_x"/>
                                          </p:val>
                                        </p:tav>
                                        <p:tav tm="100000">
                                          <p:val>
                                            <p:strVal val="#ppt_x"/>
                                          </p:val>
                                        </p:tav>
                                      </p:tavLst>
                                    </p:anim>
                                    <p:anim calcmode="lin" valueType="num">
                                      <p:cBhvr additive="base">
                                        <p:cTn id="27" dur="500" fill="hold"/>
                                        <p:tgtEl>
                                          <p:spTgt spid="921"/>
                                        </p:tgtEl>
                                        <p:attrNameLst>
                                          <p:attrName>ppt_y</p:attrName>
                                        </p:attrNameLst>
                                      </p:cBhvr>
                                      <p:tavLst>
                                        <p:tav tm="0">
                                          <p:val>
                                            <p:strVal val="1+#ppt_h/2"/>
                                          </p:val>
                                        </p:tav>
                                        <p:tav tm="100000">
                                          <p:val>
                                            <p:strVal val="#ppt_y"/>
                                          </p:val>
                                        </p:tav>
                                      </p:tavLst>
                                    </p:anim>
                                  </p:childTnLst>
                                </p:cTn>
                              </p:par>
                              <p:par>
                                <p:cTn id="28" presetID="2" presetClass="entr" presetSubtype="9" fill="hold" nodeType="withEffect">
                                  <p:stCondLst>
                                    <p:cond delay="250"/>
                                  </p:stCondLst>
                                  <p:childTnLst>
                                    <p:set>
                                      <p:cBhvr>
                                        <p:cTn id="29" dur="1" fill="hold">
                                          <p:stCondLst>
                                            <p:cond delay="0"/>
                                          </p:stCondLst>
                                        </p:cTn>
                                        <p:tgtEl>
                                          <p:spTgt spid="7181"/>
                                        </p:tgtEl>
                                        <p:attrNameLst>
                                          <p:attrName>style.visibility</p:attrName>
                                        </p:attrNameLst>
                                      </p:cBhvr>
                                      <p:to>
                                        <p:strVal val="visible"/>
                                      </p:to>
                                    </p:set>
                                    <p:anim calcmode="lin" valueType="num">
                                      <p:cBhvr additive="base">
                                        <p:cTn id="30" dur="500" fill="hold"/>
                                        <p:tgtEl>
                                          <p:spTgt spid="7181"/>
                                        </p:tgtEl>
                                        <p:attrNameLst>
                                          <p:attrName>ppt_x</p:attrName>
                                        </p:attrNameLst>
                                      </p:cBhvr>
                                      <p:tavLst>
                                        <p:tav tm="0">
                                          <p:val>
                                            <p:strVal val="0-#ppt_w/2"/>
                                          </p:val>
                                        </p:tav>
                                        <p:tav tm="100000">
                                          <p:val>
                                            <p:strVal val="#ppt_x"/>
                                          </p:val>
                                        </p:tav>
                                      </p:tavLst>
                                    </p:anim>
                                    <p:anim calcmode="lin" valueType="num">
                                      <p:cBhvr additive="base">
                                        <p:cTn id="31" dur="500" fill="hold"/>
                                        <p:tgtEl>
                                          <p:spTgt spid="7181"/>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500"/>
                                  </p:stCondLst>
                                  <p:childTnLst>
                                    <p:set>
                                      <p:cBhvr>
                                        <p:cTn id="33" dur="1" fill="hold">
                                          <p:stCondLst>
                                            <p:cond delay="0"/>
                                          </p:stCondLst>
                                        </p:cTn>
                                        <p:tgtEl>
                                          <p:spTgt spid="7183"/>
                                        </p:tgtEl>
                                        <p:attrNameLst>
                                          <p:attrName>style.visibility</p:attrName>
                                        </p:attrNameLst>
                                      </p:cBhvr>
                                      <p:to>
                                        <p:strVal val="visible"/>
                                      </p:to>
                                    </p:set>
                                    <p:anim calcmode="lin" valueType="num">
                                      <p:cBhvr additive="base">
                                        <p:cTn id="34" dur="500" fill="hold"/>
                                        <p:tgtEl>
                                          <p:spTgt spid="7183"/>
                                        </p:tgtEl>
                                        <p:attrNameLst>
                                          <p:attrName>ppt_x</p:attrName>
                                        </p:attrNameLst>
                                      </p:cBhvr>
                                      <p:tavLst>
                                        <p:tav tm="0">
                                          <p:val>
                                            <p:strVal val="0-#ppt_w/2"/>
                                          </p:val>
                                        </p:tav>
                                        <p:tav tm="100000">
                                          <p:val>
                                            <p:strVal val="#ppt_x"/>
                                          </p:val>
                                        </p:tav>
                                      </p:tavLst>
                                    </p:anim>
                                    <p:anim calcmode="lin" valueType="num">
                                      <p:cBhvr additive="base">
                                        <p:cTn id="35" dur="500" fill="hold"/>
                                        <p:tgtEl>
                                          <p:spTgt spid="7183"/>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750"/>
                                  </p:stCondLst>
                                  <p:childTnLst>
                                    <p:set>
                                      <p:cBhvr>
                                        <p:cTn id="37" dur="1" fill="hold">
                                          <p:stCondLst>
                                            <p:cond delay="0"/>
                                          </p:stCondLst>
                                        </p:cTn>
                                        <p:tgtEl>
                                          <p:spTgt spid="7182"/>
                                        </p:tgtEl>
                                        <p:attrNameLst>
                                          <p:attrName>style.visibility</p:attrName>
                                        </p:attrNameLst>
                                      </p:cBhvr>
                                      <p:to>
                                        <p:strVal val="visible"/>
                                      </p:to>
                                    </p:set>
                                    <p:anim calcmode="lin" valueType="num">
                                      <p:cBhvr additive="base">
                                        <p:cTn id="38" dur="500" fill="hold"/>
                                        <p:tgtEl>
                                          <p:spTgt spid="7182"/>
                                        </p:tgtEl>
                                        <p:attrNameLst>
                                          <p:attrName>ppt_x</p:attrName>
                                        </p:attrNameLst>
                                      </p:cBhvr>
                                      <p:tavLst>
                                        <p:tav tm="0">
                                          <p:val>
                                            <p:strVal val="1+#ppt_w/2"/>
                                          </p:val>
                                        </p:tav>
                                        <p:tav tm="100000">
                                          <p:val>
                                            <p:strVal val="#ppt_x"/>
                                          </p:val>
                                        </p:tav>
                                      </p:tavLst>
                                    </p:anim>
                                    <p:anim calcmode="lin" valueType="num">
                                      <p:cBhvr additive="base">
                                        <p:cTn id="39" dur="500" fill="hold"/>
                                        <p:tgtEl>
                                          <p:spTgt spid="7182"/>
                                        </p:tgtEl>
                                        <p:attrNameLst>
                                          <p:attrName>ppt_y</p:attrName>
                                        </p:attrNameLst>
                                      </p:cBhvr>
                                      <p:tavLst>
                                        <p:tav tm="0">
                                          <p:val>
                                            <p:strVal val="1+#ppt_h/2"/>
                                          </p:val>
                                        </p:tav>
                                        <p:tav tm="100000">
                                          <p:val>
                                            <p:strVal val="#ppt_y"/>
                                          </p:val>
                                        </p:tav>
                                      </p:tavLst>
                                    </p:anim>
                                  </p:childTnLst>
                                </p:cTn>
                              </p:par>
                              <p:par>
                                <p:cTn id="40" presetID="2" presetClass="entr" presetSubtype="3" fill="hold" nodeType="withEffect">
                                  <p:stCondLst>
                                    <p:cond delay="1000"/>
                                  </p:stCondLst>
                                  <p:childTnLst>
                                    <p:set>
                                      <p:cBhvr>
                                        <p:cTn id="41" dur="1" fill="hold">
                                          <p:stCondLst>
                                            <p:cond delay="0"/>
                                          </p:stCondLst>
                                        </p:cTn>
                                        <p:tgtEl>
                                          <p:spTgt spid="7180"/>
                                        </p:tgtEl>
                                        <p:attrNameLst>
                                          <p:attrName>style.visibility</p:attrName>
                                        </p:attrNameLst>
                                      </p:cBhvr>
                                      <p:to>
                                        <p:strVal val="visible"/>
                                      </p:to>
                                    </p:set>
                                    <p:anim calcmode="lin" valueType="num">
                                      <p:cBhvr additive="base">
                                        <p:cTn id="42" dur="500" fill="hold"/>
                                        <p:tgtEl>
                                          <p:spTgt spid="7180"/>
                                        </p:tgtEl>
                                        <p:attrNameLst>
                                          <p:attrName>ppt_x</p:attrName>
                                        </p:attrNameLst>
                                      </p:cBhvr>
                                      <p:tavLst>
                                        <p:tav tm="0">
                                          <p:val>
                                            <p:strVal val="1+#ppt_w/2"/>
                                          </p:val>
                                        </p:tav>
                                        <p:tav tm="100000">
                                          <p:val>
                                            <p:strVal val="#ppt_x"/>
                                          </p:val>
                                        </p:tav>
                                      </p:tavLst>
                                    </p:anim>
                                    <p:anim calcmode="lin" valueType="num">
                                      <p:cBhvr additive="base">
                                        <p:cTn id="43" dur="500" fill="hold"/>
                                        <p:tgtEl>
                                          <p:spTgt spid="7180"/>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23"/>
                                        </p:tgtEl>
                                        <p:attrNameLst>
                                          <p:attrName>style.visibility</p:attrName>
                                        </p:attrNameLst>
                                      </p:cBhvr>
                                      <p:to>
                                        <p:strVal val="visible"/>
                                      </p:to>
                                    </p:set>
                                    <p:anim calcmode="lin" valueType="num">
                                      <p:cBhvr>
                                        <p:cTn id="48" dur="500" fill="hold"/>
                                        <p:tgtEl>
                                          <p:spTgt spid="923"/>
                                        </p:tgtEl>
                                        <p:attrNameLst>
                                          <p:attrName>ppt_w</p:attrName>
                                        </p:attrNameLst>
                                      </p:cBhvr>
                                      <p:tavLst>
                                        <p:tav tm="0">
                                          <p:val>
                                            <p:fltVal val="0"/>
                                          </p:val>
                                        </p:tav>
                                        <p:tav tm="100000">
                                          <p:val>
                                            <p:strVal val="#ppt_w"/>
                                          </p:val>
                                        </p:tav>
                                      </p:tavLst>
                                    </p:anim>
                                    <p:anim calcmode="lin" valueType="num">
                                      <p:cBhvr>
                                        <p:cTn id="49" dur="500" fill="hold"/>
                                        <p:tgtEl>
                                          <p:spTgt spid="923"/>
                                        </p:tgtEl>
                                        <p:attrNameLst>
                                          <p:attrName>ppt_h</p:attrName>
                                        </p:attrNameLst>
                                      </p:cBhvr>
                                      <p:tavLst>
                                        <p:tav tm="0">
                                          <p:val>
                                            <p:fltVal val="0"/>
                                          </p:val>
                                        </p:tav>
                                        <p:tav tm="100000">
                                          <p:val>
                                            <p:strVal val="#ppt_h"/>
                                          </p:val>
                                        </p:tav>
                                      </p:tavLst>
                                    </p:anim>
                                    <p:animEffect transition="in" filter="fade">
                                      <p:cBhvr>
                                        <p:cTn id="50" dur="500"/>
                                        <p:tgtEl>
                                          <p:spTgt spid="92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nodeType="withEffect">
                                  <p:stCondLst>
                                    <p:cond delay="0"/>
                                  </p:stCondLst>
                                  <p:childTnLst>
                                    <p:set>
                                      <p:cBhvr>
                                        <p:cTn id="59" dur="1" fill="hold">
                                          <p:stCondLst>
                                            <p:cond delay="0"/>
                                          </p:stCondLst>
                                        </p:cTn>
                                        <p:tgtEl>
                                          <p:spTgt spid="1026"/>
                                        </p:tgtEl>
                                        <p:attrNameLst>
                                          <p:attrName>style.visibility</p:attrName>
                                        </p:attrNameLst>
                                      </p:cBhvr>
                                      <p:to>
                                        <p:strVal val="visible"/>
                                      </p:to>
                                    </p:set>
                                    <p:anim calcmode="lin" valueType="num">
                                      <p:cBhvr>
                                        <p:cTn id="60" dur="500" fill="hold"/>
                                        <p:tgtEl>
                                          <p:spTgt spid="1026"/>
                                        </p:tgtEl>
                                        <p:attrNameLst>
                                          <p:attrName>ppt_w</p:attrName>
                                        </p:attrNameLst>
                                      </p:cBhvr>
                                      <p:tavLst>
                                        <p:tav tm="0">
                                          <p:val>
                                            <p:fltVal val="0"/>
                                          </p:val>
                                        </p:tav>
                                        <p:tav tm="100000">
                                          <p:val>
                                            <p:strVal val="#ppt_w"/>
                                          </p:val>
                                        </p:tav>
                                      </p:tavLst>
                                    </p:anim>
                                    <p:anim calcmode="lin" valueType="num">
                                      <p:cBhvr>
                                        <p:cTn id="61" dur="500" fill="hold"/>
                                        <p:tgtEl>
                                          <p:spTgt spid="1026"/>
                                        </p:tgtEl>
                                        <p:attrNameLst>
                                          <p:attrName>ppt_h</p:attrName>
                                        </p:attrNameLst>
                                      </p:cBhvr>
                                      <p:tavLst>
                                        <p:tav tm="0">
                                          <p:val>
                                            <p:fltVal val="0"/>
                                          </p:val>
                                        </p:tav>
                                        <p:tav tm="100000">
                                          <p:val>
                                            <p:strVal val="#ppt_h"/>
                                          </p:val>
                                        </p:tav>
                                      </p:tavLst>
                                    </p:anim>
                                    <p:animEffect transition="in" filter="fade">
                                      <p:cBhvr>
                                        <p:cTn id="6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20" grpId="0"/>
      <p:bldP spid="921" grpId="0"/>
      <p:bldP spid="922" grpId="0"/>
      <p:bldP spid="923"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Keep in touch</a:t>
            </a:r>
          </a:p>
          <a:p>
            <a:r>
              <a:rPr lang="en-GB" sz="4500" spc="-150" dirty="0" smtClean="0">
                <a:latin typeface="Arial" pitchFamily="34" charset="0"/>
                <a:cs typeface="Arial" pitchFamily="34" charset="0"/>
              </a:rPr>
              <a:t>Contacting us</a:t>
            </a:r>
            <a:endParaRPr lang="en-GB" sz="4500" spc="-150" dirty="0">
              <a:latin typeface="Arial" pitchFamily="34" charset="0"/>
              <a:cs typeface="Arial" pitchFamily="34" charset="0"/>
            </a:endParaRPr>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sp>
        <p:nvSpPr>
          <p:cNvPr id="2" name="AutoShape 6" descr="data:image/jpeg;base64,/9j/4AAQSkZJRgABAQAAAQABAAD/2wCEAAkGBhQQEBUUEhQUFRQVFRcWFxUUEBQUFRUUFBQVFBUXFBQXGyYeFxkjGRUVHy8gIycpLCwsFx4xNTAqNSYrLSkBCQoKDgwOGg8PGiwkHyQsLC0sKjIsLC4pLy4sLCwsLCwsLCw0LCwsLCksLCwsLC0sLCwsLCwsLCksKSksKiwsLP/AABEIAPcAzAMBIgACEQEDEQH/xAAbAAABBQEBAAAAAAAAAAAAAAAAAwQFBgcCAf/EAEEQAAECAgYHBQUGBgMAAwAAAAEAAgMRBAUGEiExQVFhcYGRoSIyUrHRE0JyksEHM2KCwuEUI0NTorLS8PEWY4P/xAAaAQACAwEBAAAAAAAAAAAAAAAABAIDBQEG/8QAMhEAAQMCAwUHBAIDAQAAAAAAAQACAwQREiExBTJBUWETInGRobHwFBWB0ULBI+HxUv/aAAwDAQACEQMRAD8A3FCEIQhCEIQhCEIQhC8c8ATJkBmTgAqvXFqpzZAwGl+n8urf/wCqiadkIu5XQwvlNmqUra0DIGHef4QcviOjzVYpdoY0T3y0amdnrn1TKDAc84cSfqVIQqI1uiZ1n0XnaivkkOthyC2Y6eKEaXKjHOc7Mk7yShrnNyJG4kKWMRJueku0Oqv7TouaJaOPD9+8NT+11z6qaolsWHCIwt2t7Q5Zjqq/EhtOjkm7oOopyKtlZofPNVPp4ZNRZaFRawhxe49rtgOPEZhOFmUiFI0S0UaH794an9rrn1WlHtQHfHkk5NnH+B81fEKu0S2LDhEaWnW3tDlmOqmqLT4cUdh7XbjjxGYWjHURybpSEkEke8E4QhCvVKEIQhCEIQhCEIQhCEIQhCEIQhCE2p9YMgNvPMtQ0k6gExri0LYHZbJ0TVob8R+nkqdSKS+M+84lzj/2QGgLOqq5sXdbmfQJ+no3Sd52QTytq8fSDLus0NB6uOkpvR6FPF2A6n0SkCihuJxPQJdz15yWZ0jrk3K1RZgwsGS6BAEhgFw564c9JueqgFwNXbnpNz0m564c9SAVgau3PSbnrguXilZTAXpcvEIXVJCGukZjA6xmhC6hSlEtJGh+9fGp+P8Almpuh2vhuwiNLDr7zemPRVBCbirJo9DfxS0lJE/UW8FpNHpbIgmxzXDYQeepKrM4cQtM2kg6wSDzClaJauNDwdJ4/FgfmH1mtKLabTk8WWfJs5w3DdXdChKHa2C/B04Z/FiPmH1kpmHFDhNpBB0ggjmFoxyskF2G6QfE+PeFl0hCFaq0IQm9Np7ILbzzIaNZOoDSVwuDRcroBJsEu5wAmTIDMnABVaubUzmyCZDS/Sfh1b1G1vXr6QZd1mho07XHSU0g0aeJy81hVe0C7ux5DmtinogzvSa8lxChFx8ynsOGGjDmvJywC4c9YxJKdJLko56Tc9JuelaNQIkXuMcRrlIfMcFJrC42AuuZNFyknREm56nqPZB5772t2NF488B5qSgWUgtzDn/E76Nkn49nzO4W8VQ6shbxv4Klueu4dHc7utcdzSfJaDBq2Ezuw2Dc0T5pym27KP8AJ3oqHbRH8W+qz1lTRjlCfxbLzSzbN0g/0+bmeqviFcNlx8SfRVHaMnABUX/4xSPAPnZ6rw2ZpH9v/Nnqr2hS+2Rcz6fpR+4y8h6/tUB9Qxx/SdwkfIpvFoERvehvG9jvRaOhQOy2cHFTG0X8WhZihaTGorH95rXb2g+aj6RZiA/JpadbXEdDh0S79lvG64H0V7dosO8CFRkKx0uxxGMN4Ox4l/kMOirsRkiRhgZYEEcCM0hLBJFviydjmZLuFclqVoVYRKO69DdLWPdPxD6pNcxMiqmuLTcK0gOFjotHq6miNCbEGAcMtRyI4EFOVA2Lizo0vC9w5yd+pTy9bA8vja48QvMzswSOaOBUXXNfMo4l3nkYN1bXHQFTKXTXxn3nkk6NQGoDQEjGjmI9znZuJJ4+mScsaG+q85VVbpj04BbcNO2AdeaIUCWJzSjnpNz0rQqC+O66wbycgNpSTWl5sMyrXGwu5JOepGg2eixcT2G63DE7m585KwVZUMODIntP8RGXwjR5qTW1T7MGsvks2Wu4R+ajKFZ6FDxu33a348hkFJgJvTKeyC2cRwGrWdwzKrdPte44Qm3R4nYu4DIdU++WCmFtOg1+eKVbFNUG+vU6K1RIgaJuIA1kyHMqLpNqIDMnF5/AJ9TIKmxY74zu0XPcchiTwHopKiWWjPxcAwfiOPyj6ySRrpZTaFnz2Tf0cUYvK5PI9sz7kMDa50+gl5pjFtRHdk4N+Fg+s1M0ex8Md9znHZ2R0x6qRg1JAZlDbxF483TUuwq5N59vnRc7alZutv8AOqpTq3jO/qv4OI6BczjO/un5ytDZCDcgBuEl0u/bnHekPz8rn17RusHz8LOvYRvDF+V689pFbpiN4vC0ZC59s5PPku/cObFnkOuIzcor+LifNPINqo7cy13xMH6ZK4xaIx/eY129oPmmFIszAf7l062kjpl0XDRVDNyT3H7XRVwO32eyjaNbP+5D4sdPofVSbbSwC0uv5e6QQ7cBpVUrigQ4L7rIl86RLu73DAnYmCW+uniJa6x+dFf9HDIA5tx86qVre0D48wOzD8IOJ+I6d2SikISEkjpHYnG5TrGNYMLQheOGC9QoKxWOwEWcOK3U5p+Zsv0q1qkWAiyixm62g/K4j9Su69PQm8Dfz7rA2g207vx7LNadCuUiI3U90t05joVyIhT21cK5TCfGGu6XfNqYLzs7cMjm9StuM4mNdzAXRehsQgzBIOsGR5rma9mP/FVop2UnRbSx4fvXxqeJ9c1IRbZEsk2GA/Xem0bZa9irtzUfouS2WaZbVzNFg4pd1NE43LUpHpDojrzyXOOk/wDeimarsq6JJ0WbG6vfP/HioJP6JX0aHk8kandodcRwK5A6MPvKCfnFdmbJhtFYK7UOrocESY0DbpO85lOVWaLbIf1GS2sM/wDE+qYVnaeJFmGTYzYe0d7tG4LbNdAxnd8lkCjme7veatNMreFB77wD4Ri7kFD0i2bR3IZO1xDegmqqpaoKk/iCS4kMbnLMnUNSR+unmdgjFk59HDE3FJmlItroxyuN3NJ8ykHWjpH9wj8jPRXKi1bDhDsMaNsseJOKcSTX0k7t6U/PyEt9VCN2MfPNUNto6R/cPys9EvCtXHGZa7ez/jJWSsaghRgeyGu0OaJGe0DMKiObIy1YJGoFRTEXeTfqU7AYJwbNHkrNRrZ/3IfFjvofVNa3tQ6JNsKbGaT7zv8AiFBLsQ8JnAdTuCpdWzObhLlYKSFrsQC4Amvctvl+69c/QMB/3NcpNNIQhCEIQhCEJ5Y2LdpxHiY8f6u+i0JZlUUW5WMLaZfMxzfNaavRbNN4rdVj7UbaVp5tH9ql2+hSfCfrDm/KQR/sVBzVrt7AnRg7wRBycC3zIVPgvm0blmV7cMx6rQojip29LhTlU1F/EQ3Oa+TmulIjAiQIxGI0ptTqoiwe+0y8QxbzGXGSlbExu3EbrDXciQf9grYQmoKKOeEOGRSc1W+GUtOYWZL1ryPTRyVyrOy0OJMw/wCW7YOyd7dHBVOnUB8F12I2Wo5g7jpSE9LJDvDLmnIalk2mvJJ3gcxy9CvfZTyIOw4FJTRNKpiy6cwjMSXi7ZGIyPDMLq+05iW1vohcSSlairv+HJDhNjsTLMHWNe5MP4efdIOzIpN8MjMSVkcjo3BzdVF7WyNwuV7g2ggO/qNGx3Z811Er2A3OKzgb3lNUBC0fukltAkft0d9SrNWlrQQWwQccL5wl8I17Sq01pJkEoyjnN2A2+iHxsJNwHUpCad8xu4puKJkQswIIDdp6D1SbnEmZTiiVZEi9xjiNcpN+Y4KThWPinNzG8ST0C6ynlfm1pQ6aNm84KDQrA6xsTQ9nJwTGlWdjw8bl4a2G90z6KTqWZouWlcbUxOyDgo1CEJdXoQhC4hNRFuUuA7U9nSIJ9CtYWP1vhcdqJ+h+i16G+80EaQDzxW7ss91w8FnbVHdjd4hRtqIF+hxhqYXfJJ/0WcUN827ifVavHhB7XNOTgQdxElkVBwLmnMHqMD5Kvaje813z5mp7LN43t5EHz/4pmq6zdR4l9oBwIIM8QZHRuVsoFrYUTB84Z/Fi35vWSo8NsyBrIGO0yTmm1ZFg/eMIGvNvzDBJwVMsQ7uY9FfPTRSnvarSmuBExiNiTpNFbFaWvAcDoPmNRWfVZXcSjnsGbdLHYt4ajtCulU17DpA7PZeM2E47xrC2YKyOfunI8ljz0kkHeGY5qs13Z10CbmzdD16W/Fs2qGmtQInmqhaKzfs5xIQ7Gbm+HaPw+W7JCrocHfj04hO0tbj7kmvNV+aJria9mslall3NKspLhp54pvNezQuEJyKTra3klaTFLTISGGpMZp1SzMNOz0XLKBGa7odCiUh0mgk6SchvOhWqrbLw4ci/+Y7aOyNzdPFRti43biN1taeRI+oVsW7QU0ZYJCLlZNbUSB5jGQXgC9XESKGibiANZIA5lNHV5AH9VnB0/JajntbvEBZoY52gunyE3gVhDidx7HbA4E8k4Ug4OzC4QRkVG1rUUOOJyuv0OA/2GkKlU2hOgvLHiRHIjWDpC0dR9dVUKRDlk8YtO3UdhWfWUYlGJm97p6lqzGcLtPZUFC9ewgkESIMiNRGa8XnVupjW7ZsHxeYK02oo1+iwXa4TOd0TWbVk2cI7JHqFfLFxb1BhbA5vyvcPKS1tmHvkdEntIXgaeTvcKcWT1rB9nTo7fxuI3O7Y6Faws2tzAuU8O8bGHiJsPQBN7RbeIHkUtsl3+VzeY9kwvLUoEQRIbTKYc0GWiThP6rKpq72dtHC9kyG9117Rd7WDTLASdllLOSS2dI1ji1x1TG0onOaHNGi6rayDHzdBkx3h9w/8eGGxVKNBiQIknAse0zGg7wRmNoWnAppWlVMpDLrxjocO807D9E7UUDX96PI+iSp65zO7JmPVRdn7TCNKHFkImg5B/o7Z/wCKwLNK0qt9GiXXb2uGTgNI1HZoVqsxaL2w9nEP8wDA+MD9XnzUaSrN+yl1+fOqlVUgw9rFp8+dFGWms/7ImLDHYJ7QHuE6vwnoq9Nam9gcCCJgiRByIOc1n9oKmNGiYfduxadWtp2jyStdSYD2jNOPRM0NVjHZv14dVGzRNczRNZS07LuadPM4Y2fuEzmnEMzhnZ+xQVBwUlZimNhR5uIDSxwJOWh30T6s7YEzbBEh43DE7m6OKrE09q6qYkc/y24aXHBo4/QJuKolDOyj9NUvJBEXdpJ/pIxqS55m9xcdbjPzXE1a6LYpo+8eSdTQGjmZk9E6NkIEvf331aNnzuzPuqTXQtyHsqXNTNVWmfCIDyXs2ntDcTnuPROafY1wE4Tr34XSB4OGB6KuxGFpIcCCMCCJEHaFSWzUrr6eytBiqW2191pdHpDYjQ5hm05FKKkWZrf2US449h5l8LsgfoeGpXdegpqgTsxceKw6iAwvtw4Kn2toFyIIgyfgfiHqPIqBV8tDRfaUd+tovDe3E9JjiqFNYlfFgluNDmtiikxxWPDJJUts4bvhPkrV9nlJH8IQT3YrhzDXfqVZcJiSZVPXZgMLZ5uvf4tH0UaOURPxFNTQmeEsHMFa6qN9plH+4ifG0/4uHk5XlVr7QaNeoZd4HsdzJZ+pbtW3FC4fMlh7PfgqWHrbzyVHDkTSMB/ZG5LwYZe4NaJuJkAMySvL24L1BFlK1PaOJRyADeZpYT/qfdPRXyrazZSGXoZnrBzadRCpjrER7s5wyfDeM905S6qOolLi0ONORa4YOa7AOGo6xqK04Z5aawkBw/PllkzwQ1VzERi9/nNaLWVXMjwyx4w0HS06CNqzqnUN9Gi3Tg5pBa4aRoc1aLVlYtpEMPZkcxpadIO1NLQ1MKTCkPvG4sO3S07D6J2rpxOztGa8OqQpKgwP7N+nHoiz1dCkw8cIjcHDycNh9U7rOr2x4TmO05HwuGRCzqrKxdRowcAcDJzcpifaadv1C0ujxxEaHNM2uAIOwrtJOJ4yx+o16rlZAaeQPZodOiy+lUd0J7mOEnNMj+2zSk5q4W0qm80RmjFuD9rdB4Hodipk1iVEJhkLfJbdPMJow7zXc05opwcNnqmk0vRH9rgl1a4ZLmG4AieUxMbJ4rUoUMNaA0AAZACQA2BZU/MhaTR6yY2jw4kRwaCxpmTmS0TAGk7lr7McBiv0WVtJpIbbqn6FXI9t4QPZY923Bo649ErQ7YwXmTr0M63SLeYy4rTFXCTbEFmmkmAvhKnlC2kqQRmF7B/MaNHvAe6dupTLXTExiCvVbJG2Vpa7RVRyOjcHNWWTWh1DTvbQGuPeHZdvbhPiJHiqfaag+ypDpd1/bHHvDnPmpWw9J+8ZucP9T+lYlETDUGM+C2awCWASDxVqc2YkcjgsxjQ7ri3wkjkZK91vX8OjiR7T9DAerjoCodJpBiPc8yBc4uMspkzwVm03scWgHMKvZzHgEkZFcvfIE6hPkmFV1E+kMLmgkB13jIH6rqsaRJt3SfJaPZWqjRqKxhEnntv+J2MuAkOCWooO2cb6LRqKg00WIak5KYUbaOje0okZv/1uI3tF4dQFJLxzZgg5HBeic3ECF5hjsDg4cCsYoruzxU9ZF4FMhz/EBvLHSUD7Iw4j4Zza4t4tJaUvApBY4OaZOaQQdoMwvKsdgkDjwK9nOztGuaOI91sKirQVG2kwzkIjR2HbfCdh/dL1PWzaTCD255Obpa7SD9NifL1BDJmW1BXjgXwv5ELNrO1yaLG7UwxxuvGqRlelrB6TWkAzWZWohBtMigZXgeLmtcepKtliq09rAuOPahSG9h7vKRHALMoZSx5gd1stWvhD421DRwF/z8soq2tU3HiM0YPwdsfoPEDmNqcWHrbOA463M/U3681ZazoIjwnwz7wlPUcweBkVmNHjugRg7J8N2I2tMiPMKFQPpqgSjQ6/3+1KmP1VOYjqNP6/S1aJDDgQRMEEEawcCFl9a0EwIzoZ0HA62nFp5fVadRo4iMa9uTgHDcRMKsW7q+bGxhm03XfCe6eBw/Mma+ISRYxw9kts+Uxy4Dx91TppSA7tBITXTXSIXnl6EjJKx+8UPjF0pkm6JCZyGoagvaV3uC5gQi9zWtE3OIAG04LovoFEWtcr2FDc4yaC46gCTyC9iw3MMnAtOpwIPIrSKnqhlGhhrR2vedpcfTUFHW0oYdR78u0wjHTJxDSOoPBaT9nlkReTmM7LMZtBr5QwDI5XUXZCuy14gvPZd3J+67VuPnvV0WSw4haQRmCCN4MwtKj13DhwWxXmQc0OAGLjMAyA05pnZ9R3C1509kttCns8OYNfdRFuYHYhv1OLeDhP9Kq9BrF8EuMMyLmls5TkCQcNuCc11aF9JMj2WAzDB5uOkqLvLOqpg+YvjWjTQlkIZIlHPJJJJJOJJMyTtKQpFMDNp1eupcMe+M8Q4LS5x1DH9htKutnLDMgyiR5RImYGbGHj3jtP7rkFK+Y5ac1dNNHTi8mvAcf9KLshZZ0SIKRHEmjFjSJFx0OI0NGjXuzv6EL0UELYW4WrzdTUuqH4nfgckIQhXJZZzb6pjCjCO0diJ3tkQCWPxAcwVXWvmtiplDZGhuhxBea4SI/7kdqzCv7LRaG4uAL4Wh4GQ1PAyO3I9Fh1tKWuMjdCvTbOrGyMETz3hp1H7SFXVpEo770N0jpGYcNThpVkH2iPu/ctva75uz+GU+qpbYwSgKSjnkiFmmydlpIpTd7c0vSKS6I9z3GbnEknaVL2Pp3s6W0aIk2Hji3/ACA5qCmu4Ecsc1zc2kOG9pmPJQjeWvD+qlLEHxlnMWWyLOraUL2dKLhlEAdx7rvIHipKg/aFojQ/zQz+l3qkLYVpBpMKG+E8FzXEFuIcA4T7pxlNo5rXqpYp4ThOYzWHRwTU84xNyOV+ClrDU6/Ryw5w3S/K7tDreHBTdY0MRoT4Z95pG46DwMiqPYOl3aSWaHsPNvaHS8tBTFG7tIAD4fPwlq5nZVBI8fn5WPOBBIOBGB3jNE1J2povs6XEGhxvj84mes1FTXnnswOLTwXpY3B7A4cQndJODSpixMAPpUz7jHOG8yb5OKhX4wxs/cKUsbT2wqSLxkHtLJnIEkEdRLirKWwlbfmlqgEwODeRWjKAtrSQ2jXdL3NHAG8fIc1ORozWNLnENaMSSZALN7SV3/ExZt7jcGbdbiNvkAtyumDIi3iclh0EBklDuAzUbNdPjF0pkmQAEzOQGQGoJKaSiUmWDcXHDXj9TsXnBdemDbpaJGDRinNTVBGpzsOxCBxeRhuaPed0CmbPWELyIlKmBmIWk/GdA/COMsle4cINAa0AACQAEgBqAGS1aagLu9JpyWZVbRbF3Ys3c+A8OaY1PUUKisuw24nvOOLnHafpkpBCFtNaGiwXnnvc84nG5QhCFJRQhCEIQghCEIUNWFkaNGmTDDXH3ofYPTA8Qq3T/s2cMYEUH8MQSPzNw6BX1CXkpYn6hORV08W67Lkc1kFOqSk0f7yE6XiAvN+ZswOKZNjhbYoqsLMUePi+E294m9h3NufGaQk2b/4PmtSLbAOUrfyP0f2srDl7NW6sPs20wIv5Yg/W30Vbp9QUmj/eQnXfE3tt5ty4yWfJSyx6hakVVDNuOHhoVzQac6DEbEYZOblMTGIIMxuJVtoH2hDKND/NDP6XeqorYwXYcoxTyQ7pRPSRzb4/KslsKwhR3w4kJwd2C1wkQRIzEwfiPJV+a4mvZqEjzI4uPFSiiETAwcE8hGcJ2z9im004oOIcNnqE1mql1ozIS76U5wAc5xAyBcSBuBySZcknRJKWqCysWmEOdNkHxSxdsYNO/LfkrWRukdYZoe5kTcTzYJhQqJFpL/ZwWknScgBrcfdC0KzlkIdFAc6T4vjIwbsYNG/PdkpWrarh0ZgZCaGjTrcdbjpKdrdpqNsWbsyvOVe0XTdxmTfU+P6QhCE+stCEIQhCEIQhCEIQhCELh0ZozI5rl7Isu0JE0tuvoVyac3byXMbealhdyThCamsG6j09Vyax/Ceaj2jea72buSeITE1ifD1/ZcmsHah1XO1au9k5J1jZmj0jvwm3j7zey7m3PiqxWH2bEYwIv5Yg/W0fRWk05+zkuTS36+gS0jYZNWp2Geoi3XZctQs0p9R0ij/eQnS8QF5vzNwHFMBGC1cx3eI81HUmpIMQzfCYSdMpHmJLOkpB/A+a1o9pZf5G+X6P7WfwKZcMxjguYV6I67DaXOOQaCTyCvjbMUYf0hxc89CVIUWAIQlDAYNTQG85ZqDaQ37xUnbRjGbGm/VQtnbBYiJSsTmIU5j/APQjP4Rhr1K7taAJDADAAaAoxtLeNPMBKtrA6QPJa0PZRCzQsOofNO7E8/jgn6E0bWA0g+aVbTGnTzCZD2nilCxw4JZC5bEByIPFdKaihCEIQhCEIQhcRYl0TXZKZRn3js0KDnWCk0XKRiRC7M+i4upa6i6liLpm9kjdRdS11F1cwoxJG6i6lrqLqMKMSRuoupa6i6jCjEkbqLqWuouowoxJG6i6lrqLqMKMSRuoupa6i6jCjEkbqLqWuouowoxJG6i6lrqLqMKMSRurpriMieaUuouosi6G0lw08wlG006QPJJ3UXVMFw4qJDTwThtNGkEdUu1wOSYXUvBo8xirGucVW5rQu4zp4JK6nJhheeyUi26iHWTe6i6l/Zo9muYVLEkLqLqXuIuIwoxJC6i6l7iLiMKMSQuoupe4i4jCjEkLqLqXuIuIwoxJC6i6l7iLiMKMSQuoupe4i4jCjEkLqLqXuIuIwoxJC6i6l7iLiMKMSQuoupe4i4jCjEkLqLqXuIuIwoxJFsOZTpcsbJdKbRZQcboQhCkooQhCEIQhCEIQhCEIQhCEIQhCEIQhCEIQhCEIQhCEIQhCEIQhCEIQhCEIQhCEL//Z"/>
          <p:cNvSpPr>
            <a:spLocks noChangeAspect="1" noChangeArrowheads="1"/>
          </p:cNvSpPr>
          <p:nvPr/>
        </p:nvSpPr>
        <p:spPr bwMode="auto">
          <a:xfrm>
            <a:off x="63500" y="-1136650"/>
            <a:ext cx="1943100" cy="2352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descr="C:\Users\Craig.Dean\Pictures\Thargy.com\Website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275354"/>
            <a:ext cx="2514600" cy="3524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51520" y="3797188"/>
            <a:ext cx="3104696" cy="70788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000" b="1" cap="none" spc="0" dirty="0" smtClean="0">
                <a:ln/>
                <a:solidFill>
                  <a:schemeClr val="accent5">
                    <a:tint val="50000"/>
                    <a:satMod val="180000"/>
                  </a:schemeClr>
                </a:solidFill>
                <a:effectLst/>
              </a:rPr>
              <a:t>@</a:t>
            </a:r>
            <a:r>
              <a:rPr lang="en-US" sz="4000" b="1" cap="none" spc="0" dirty="0" err="1" smtClean="0">
                <a:ln/>
                <a:solidFill>
                  <a:schemeClr val="accent5">
                    <a:tint val="50000"/>
                    <a:satMod val="180000"/>
                  </a:schemeClr>
                </a:solidFill>
                <a:effectLst/>
              </a:rPr>
              <a:t>WebAppUK</a:t>
            </a:r>
            <a:endParaRPr lang="en-US" sz="4000" b="1" cap="none" spc="0" dirty="0">
              <a:ln/>
              <a:solidFill>
                <a:schemeClr val="accent5">
                  <a:tint val="50000"/>
                  <a:satMod val="180000"/>
                </a:schemeClr>
              </a:solidFill>
              <a:effectLst/>
            </a:endParaRPr>
          </a:p>
        </p:txBody>
      </p:sp>
      <p:sp>
        <p:nvSpPr>
          <p:cNvPr id="22" name="Rectangle 21"/>
          <p:cNvSpPr/>
          <p:nvPr/>
        </p:nvSpPr>
        <p:spPr>
          <a:xfrm>
            <a:off x="251520" y="2627779"/>
            <a:ext cx="3302892" cy="70788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000" b="1" cap="none" spc="0" dirty="0" smtClean="0">
                <a:ln/>
                <a:solidFill>
                  <a:schemeClr val="accent5">
                    <a:tint val="50000"/>
                    <a:satMod val="180000"/>
                  </a:schemeClr>
                </a:solidFill>
                <a:effectLst/>
              </a:rPr>
              <a:t>@</a:t>
            </a:r>
            <a:r>
              <a:rPr lang="en-US" sz="4000" b="1" cap="none" spc="0" dirty="0" err="1" smtClean="0">
                <a:ln/>
                <a:solidFill>
                  <a:schemeClr val="accent5">
                    <a:tint val="50000"/>
                    <a:satMod val="180000"/>
                  </a:schemeClr>
                </a:solidFill>
                <a:effectLst/>
              </a:rPr>
              <a:t>UncleThargy</a:t>
            </a:r>
            <a:endParaRPr lang="en-US" sz="4000" b="1" cap="none" spc="0" dirty="0">
              <a:ln/>
              <a:solidFill>
                <a:schemeClr val="accent5">
                  <a:tint val="50000"/>
                  <a:satMod val="180000"/>
                </a:schemeClr>
              </a:solidFill>
              <a:effectLst/>
            </a:endParaRPr>
          </a:p>
        </p:txBody>
      </p:sp>
      <p:sp>
        <p:nvSpPr>
          <p:cNvPr id="5" name="TextBox 4"/>
          <p:cNvSpPr txBox="1"/>
          <p:nvPr/>
        </p:nvSpPr>
        <p:spPr>
          <a:xfrm>
            <a:off x="251520" y="3429000"/>
            <a:ext cx="3915111" cy="461665"/>
          </a:xfrm>
          <a:prstGeom prst="rect">
            <a:avLst/>
          </a:prstGeom>
          <a:noFill/>
        </p:spPr>
        <p:txBody>
          <a:bodyPr wrap="none" rtlCol="0">
            <a:spAutoFit/>
          </a:bodyPr>
          <a:lstStyle/>
          <a:p>
            <a:r>
              <a:rPr lang="en-GB" sz="2400" b="1" dirty="0" smtClean="0"/>
              <a:t>www.web</a:t>
            </a:r>
            <a:r>
              <a:rPr lang="en-GB" sz="2400" dirty="0" smtClean="0"/>
              <a:t>applications</a:t>
            </a:r>
            <a:r>
              <a:rPr lang="en-GB" sz="2400" b="1" dirty="0" smtClean="0"/>
              <a:t>uk.com</a:t>
            </a:r>
            <a:endParaRPr lang="en-GB" sz="2400" b="1" dirty="0"/>
          </a:p>
        </p:txBody>
      </p:sp>
      <p:sp>
        <p:nvSpPr>
          <p:cNvPr id="23" name="Rectangle 22"/>
          <p:cNvSpPr/>
          <p:nvPr/>
        </p:nvSpPr>
        <p:spPr>
          <a:xfrm>
            <a:off x="251520" y="4508940"/>
            <a:ext cx="2507098" cy="70788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000" b="1" cap="none" spc="0" dirty="0" smtClean="0">
                <a:ln/>
                <a:solidFill>
                  <a:schemeClr val="accent5">
                    <a:tint val="50000"/>
                    <a:satMod val="180000"/>
                  </a:schemeClr>
                </a:solidFill>
                <a:effectLst/>
              </a:rPr>
              <a:t>@WAUKCE</a:t>
            </a:r>
            <a:endParaRPr lang="en-US" sz="4000" b="1" cap="none" spc="0" dirty="0">
              <a:ln/>
              <a:solidFill>
                <a:schemeClr val="accent5">
                  <a:tint val="50000"/>
                  <a:satMod val="180000"/>
                </a:schemeClr>
              </a:solidFill>
              <a:effectLst/>
            </a:endParaRPr>
          </a:p>
        </p:txBody>
      </p:sp>
      <p:sp>
        <p:nvSpPr>
          <p:cNvPr id="6" name="Rectangle 5"/>
          <p:cNvSpPr/>
          <p:nvPr/>
        </p:nvSpPr>
        <p:spPr>
          <a:xfrm>
            <a:off x="251520" y="5157192"/>
            <a:ext cx="865442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recruitment@webappuk.com</a:t>
            </a:r>
            <a:endParaRPr lang="en-US" sz="5400" b="1" cap="none" spc="0" dirty="0">
              <a:ln/>
              <a:solidFill>
                <a:schemeClr val="accent3"/>
              </a:solidFill>
              <a:effectLst/>
            </a:endParaRPr>
          </a:p>
        </p:txBody>
      </p:sp>
      <p:pic>
        <p:nvPicPr>
          <p:cNvPr id="8195" name="Picture 3" descr="C:\Users\Craig.Dean\Pictures\Partner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4230" y="1809984"/>
            <a:ext cx="3558318" cy="306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91749"/>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8195"/>
                                        </p:tgtEl>
                                        <p:attrNameLst>
                                          <p:attrName>style.visibility</p:attrName>
                                        </p:attrNameLst>
                                      </p:cBhvr>
                                      <p:to>
                                        <p:strVal val="visible"/>
                                      </p:to>
                                    </p:set>
                                    <p:animEffect transition="in" filter="fade">
                                      <p:cBhvr>
                                        <p:cTn id="24" dur="500"/>
                                        <p:tgtEl>
                                          <p:spTgt spid="819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5" grpId="0"/>
      <p:bldP spid="2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Webapp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What are you doing after University?</a:t>
            </a:r>
          </a:p>
        </p:txBody>
      </p:sp>
      <p:pic>
        <p:nvPicPr>
          <p:cNvPr id="11" name="Bottom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10" name="Top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30" name="Stats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476672"/>
            <a:ext cx="1180228" cy="1180228"/>
          </a:xfrm>
          <a:prstGeom prst="rect">
            <a:avLst/>
          </a:prstGeom>
        </p:spPr>
      </p:pic>
      <p:sp>
        <p:nvSpPr>
          <p:cNvPr id="7" name="Freeform 6"/>
          <p:cNvSpPr/>
          <p:nvPr/>
        </p:nvSpPr>
        <p:spPr>
          <a:xfrm>
            <a:off x="3147154" y="1994203"/>
            <a:ext cx="5341377" cy="1294358"/>
          </a:xfrm>
          <a:custGeom>
            <a:avLst/>
            <a:gdLst>
              <a:gd name="connsiteX0" fmla="*/ 0 w 5341377"/>
              <a:gd name="connsiteY0" fmla="*/ 1294356 h 1294356"/>
              <a:gd name="connsiteX1" fmla="*/ 0 w 5341377"/>
              <a:gd name="connsiteY1" fmla="*/ 0 h 1294356"/>
              <a:gd name="connsiteX2" fmla="*/ 4424170 w 5341377"/>
              <a:gd name="connsiteY2" fmla="*/ 0 h 1294356"/>
              <a:gd name="connsiteX3" fmla="*/ 5341377 w 5341377"/>
              <a:gd name="connsiteY3" fmla="*/ 1294356 h 1294356"/>
              <a:gd name="connsiteX4" fmla="*/ 0 w 5341377"/>
              <a:gd name="connsiteY4" fmla="*/ 1294356 h 129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377" h="1294356">
                <a:moveTo>
                  <a:pt x="5341377" y="1"/>
                </a:moveTo>
                <a:lnTo>
                  <a:pt x="5341377" y="1294355"/>
                </a:lnTo>
                <a:lnTo>
                  <a:pt x="917207" y="1294355"/>
                </a:lnTo>
                <a:lnTo>
                  <a:pt x="0" y="1"/>
                </a:lnTo>
                <a:lnTo>
                  <a:pt x="5341377"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6266" tIns="99061" rIns="99060" bIns="99061"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t>Working for a company dedicated to software development.</a:t>
            </a:r>
            <a:endParaRPr lang="en-GB" sz="2600" kern="1200" dirty="0"/>
          </a:p>
        </p:txBody>
      </p:sp>
      <p:sp>
        <p:nvSpPr>
          <p:cNvPr id="8" name="Freeform 7"/>
          <p:cNvSpPr/>
          <p:nvPr/>
        </p:nvSpPr>
        <p:spPr>
          <a:xfrm>
            <a:off x="2229948" y="1994204"/>
            <a:ext cx="1834412" cy="1294356"/>
          </a:xfrm>
          <a:custGeom>
            <a:avLst/>
            <a:gdLst>
              <a:gd name="connsiteX0" fmla="*/ 0 w 1834412"/>
              <a:gd name="connsiteY0" fmla="*/ 1294356 h 1294356"/>
              <a:gd name="connsiteX1" fmla="*/ 917206 w 1834412"/>
              <a:gd name="connsiteY1" fmla="*/ 0 h 1294356"/>
              <a:gd name="connsiteX2" fmla="*/ 917206 w 1834412"/>
              <a:gd name="connsiteY2" fmla="*/ 0 h 1294356"/>
              <a:gd name="connsiteX3" fmla="*/ 1834412 w 1834412"/>
              <a:gd name="connsiteY3" fmla="*/ 1294356 h 1294356"/>
              <a:gd name="connsiteX4" fmla="*/ 0 w 1834412"/>
              <a:gd name="connsiteY4" fmla="*/ 1294356 h 129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412" h="1294356">
                <a:moveTo>
                  <a:pt x="0" y="1294356"/>
                </a:moveTo>
                <a:lnTo>
                  <a:pt x="917206" y="0"/>
                </a:lnTo>
                <a:lnTo>
                  <a:pt x="917206" y="0"/>
                </a:lnTo>
                <a:lnTo>
                  <a:pt x="1834412" y="1294356"/>
                </a:lnTo>
                <a:lnTo>
                  <a:pt x="0" y="129435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dirty="0" smtClean="0"/>
          </a:p>
          <a:p>
            <a:pPr lvl="0" algn="ctr" defTabSz="1066800">
              <a:lnSpc>
                <a:spcPct val="90000"/>
              </a:lnSpc>
              <a:spcBef>
                <a:spcPct val="0"/>
              </a:spcBef>
              <a:spcAft>
                <a:spcPct val="35000"/>
              </a:spcAft>
            </a:pPr>
            <a:r>
              <a:rPr lang="en-GB" sz="2400" kern="1200" dirty="0" err="1" smtClean="0"/>
              <a:t>Dev</a:t>
            </a:r>
            <a:r>
              <a:rPr lang="en-GB" sz="2400" kern="1200" dirty="0" smtClean="0"/>
              <a:t>/</a:t>
            </a:r>
          </a:p>
          <a:p>
            <a:pPr lvl="0" algn="ctr" defTabSz="1066800">
              <a:lnSpc>
                <a:spcPct val="90000"/>
              </a:lnSpc>
              <a:spcBef>
                <a:spcPct val="0"/>
              </a:spcBef>
              <a:spcAft>
                <a:spcPct val="35000"/>
              </a:spcAft>
            </a:pPr>
            <a:r>
              <a:rPr lang="en-GB" sz="2400" dirty="0" smtClean="0"/>
              <a:t>Engineer</a:t>
            </a:r>
            <a:endParaRPr lang="en-GB" sz="2400" kern="1200" dirty="0"/>
          </a:p>
        </p:txBody>
      </p:sp>
      <p:sp>
        <p:nvSpPr>
          <p:cNvPr id="12" name="Freeform 11"/>
          <p:cNvSpPr/>
          <p:nvPr/>
        </p:nvSpPr>
        <p:spPr>
          <a:xfrm>
            <a:off x="4064360" y="3288560"/>
            <a:ext cx="4424171" cy="1294357"/>
          </a:xfrm>
          <a:custGeom>
            <a:avLst/>
            <a:gdLst>
              <a:gd name="connsiteX0" fmla="*/ 0 w 4424171"/>
              <a:gd name="connsiteY0" fmla="*/ 1294356 h 1294356"/>
              <a:gd name="connsiteX1" fmla="*/ 0 w 4424171"/>
              <a:gd name="connsiteY1" fmla="*/ 0 h 1294356"/>
              <a:gd name="connsiteX2" fmla="*/ 3506964 w 4424171"/>
              <a:gd name="connsiteY2" fmla="*/ 0 h 1294356"/>
              <a:gd name="connsiteX3" fmla="*/ 4424171 w 4424171"/>
              <a:gd name="connsiteY3" fmla="*/ 1294356 h 1294356"/>
              <a:gd name="connsiteX4" fmla="*/ 0 w 4424171"/>
              <a:gd name="connsiteY4" fmla="*/ 1294356 h 129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171" h="1294356">
                <a:moveTo>
                  <a:pt x="4424171" y="1"/>
                </a:moveTo>
                <a:lnTo>
                  <a:pt x="4424171" y="1294355"/>
                </a:lnTo>
                <a:lnTo>
                  <a:pt x="917207" y="1294355"/>
                </a:lnTo>
                <a:lnTo>
                  <a:pt x="0" y="1"/>
                </a:lnTo>
                <a:lnTo>
                  <a:pt x="4424171"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6267"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t>Working as part of an in-house team for a non-IT company.</a:t>
            </a:r>
            <a:endParaRPr lang="en-GB" sz="2600" kern="1200" dirty="0"/>
          </a:p>
        </p:txBody>
      </p:sp>
      <p:sp>
        <p:nvSpPr>
          <p:cNvPr id="13" name="Freeform 12"/>
          <p:cNvSpPr/>
          <p:nvPr/>
        </p:nvSpPr>
        <p:spPr>
          <a:xfrm>
            <a:off x="1312742" y="3288560"/>
            <a:ext cx="3668824" cy="1294356"/>
          </a:xfrm>
          <a:custGeom>
            <a:avLst/>
            <a:gdLst>
              <a:gd name="connsiteX0" fmla="*/ 0 w 3668824"/>
              <a:gd name="connsiteY0" fmla="*/ 1294356 h 1294356"/>
              <a:gd name="connsiteX1" fmla="*/ 917207 w 3668824"/>
              <a:gd name="connsiteY1" fmla="*/ 0 h 1294356"/>
              <a:gd name="connsiteX2" fmla="*/ 2751617 w 3668824"/>
              <a:gd name="connsiteY2" fmla="*/ 0 h 1294356"/>
              <a:gd name="connsiteX3" fmla="*/ 3668824 w 3668824"/>
              <a:gd name="connsiteY3" fmla="*/ 1294356 h 1294356"/>
              <a:gd name="connsiteX4" fmla="*/ 0 w 3668824"/>
              <a:gd name="connsiteY4" fmla="*/ 1294356 h 129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24" h="1294356">
                <a:moveTo>
                  <a:pt x="0" y="1294356"/>
                </a:moveTo>
                <a:lnTo>
                  <a:pt x="917207" y="0"/>
                </a:lnTo>
                <a:lnTo>
                  <a:pt x="2751617" y="0"/>
                </a:lnTo>
                <a:lnTo>
                  <a:pt x="3668824" y="1294356"/>
                </a:lnTo>
                <a:lnTo>
                  <a:pt x="0" y="129435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701734" tIns="59690" rIns="701734" bIns="59690" numCol="1" spcCol="1270" anchor="ctr" anchorCtr="0">
            <a:noAutofit/>
          </a:bodyPr>
          <a:lstStyle/>
          <a:p>
            <a:pPr lvl="0" algn="ctr" defTabSz="2089150">
              <a:lnSpc>
                <a:spcPct val="90000"/>
              </a:lnSpc>
              <a:spcBef>
                <a:spcPct val="0"/>
              </a:spcBef>
              <a:spcAft>
                <a:spcPct val="35000"/>
              </a:spcAft>
            </a:pPr>
            <a:endParaRPr lang="en-GB" sz="4700" kern="1200" dirty="0"/>
          </a:p>
        </p:txBody>
      </p:sp>
      <p:sp>
        <p:nvSpPr>
          <p:cNvPr id="14" name="Freeform 13"/>
          <p:cNvSpPr/>
          <p:nvPr/>
        </p:nvSpPr>
        <p:spPr>
          <a:xfrm>
            <a:off x="4981567" y="4582916"/>
            <a:ext cx="3506965" cy="1294357"/>
          </a:xfrm>
          <a:custGeom>
            <a:avLst/>
            <a:gdLst>
              <a:gd name="connsiteX0" fmla="*/ 0 w 3506964"/>
              <a:gd name="connsiteY0" fmla="*/ 1294356 h 1294356"/>
              <a:gd name="connsiteX1" fmla="*/ 0 w 3506964"/>
              <a:gd name="connsiteY1" fmla="*/ 0 h 1294356"/>
              <a:gd name="connsiteX2" fmla="*/ 2589757 w 3506964"/>
              <a:gd name="connsiteY2" fmla="*/ 0 h 1294356"/>
              <a:gd name="connsiteX3" fmla="*/ 3506964 w 3506964"/>
              <a:gd name="connsiteY3" fmla="*/ 1294356 h 1294356"/>
              <a:gd name="connsiteX4" fmla="*/ 0 w 3506964"/>
              <a:gd name="connsiteY4" fmla="*/ 1294356 h 129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964" h="1294356">
                <a:moveTo>
                  <a:pt x="3506964" y="1"/>
                </a:moveTo>
                <a:lnTo>
                  <a:pt x="3506964" y="1294355"/>
                </a:lnTo>
                <a:lnTo>
                  <a:pt x="917207" y="1294355"/>
                </a:lnTo>
                <a:lnTo>
                  <a:pt x="0" y="1"/>
                </a:lnTo>
                <a:lnTo>
                  <a:pt x="3506964"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6266" tIns="99060" rIns="99061"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t>Working in a non-IT job.</a:t>
            </a:r>
            <a:endParaRPr lang="en-GB" sz="2600" kern="1200" dirty="0"/>
          </a:p>
        </p:txBody>
      </p:sp>
      <p:sp>
        <p:nvSpPr>
          <p:cNvPr id="15" name="Freeform 14"/>
          <p:cNvSpPr/>
          <p:nvPr/>
        </p:nvSpPr>
        <p:spPr>
          <a:xfrm>
            <a:off x="395536" y="4582916"/>
            <a:ext cx="5503237" cy="1294356"/>
          </a:xfrm>
          <a:custGeom>
            <a:avLst/>
            <a:gdLst>
              <a:gd name="connsiteX0" fmla="*/ 0 w 5503237"/>
              <a:gd name="connsiteY0" fmla="*/ 1294356 h 1294356"/>
              <a:gd name="connsiteX1" fmla="*/ 917207 w 5503237"/>
              <a:gd name="connsiteY1" fmla="*/ 0 h 1294356"/>
              <a:gd name="connsiteX2" fmla="*/ 4586030 w 5503237"/>
              <a:gd name="connsiteY2" fmla="*/ 0 h 1294356"/>
              <a:gd name="connsiteX3" fmla="*/ 5503237 w 5503237"/>
              <a:gd name="connsiteY3" fmla="*/ 1294356 h 1294356"/>
              <a:gd name="connsiteX4" fmla="*/ 0 w 5503237"/>
              <a:gd name="connsiteY4" fmla="*/ 1294356 h 129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3237" h="1294356">
                <a:moveTo>
                  <a:pt x="0" y="1294356"/>
                </a:moveTo>
                <a:lnTo>
                  <a:pt x="917207" y="0"/>
                </a:lnTo>
                <a:lnTo>
                  <a:pt x="4586030" y="0"/>
                </a:lnTo>
                <a:lnTo>
                  <a:pt x="5503237" y="1294356"/>
                </a:lnTo>
                <a:lnTo>
                  <a:pt x="0" y="129435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022756" tIns="59690" rIns="1022757" bIns="59690" numCol="1" spcCol="1270" anchor="ctr" anchorCtr="0">
            <a:noAutofit/>
          </a:bodyPr>
          <a:lstStyle/>
          <a:p>
            <a:pPr lvl="0" algn="ctr" defTabSz="2089150">
              <a:lnSpc>
                <a:spcPct val="90000"/>
              </a:lnSpc>
              <a:spcBef>
                <a:spcPct val="0"/>
              </a:spcBef>
              <a:spcAft>
                <a:spcPct val="35000"/>
              </a:spcAft>
            </a:pPr>
            <a:r>
              <a:rPr lang="en-GB" sz="4700" kern="1200" dirty="0" smtClean="0"/>
              <a:t>Burger Flipper</a:t>
            </a:r>
            <a:endParaRPr lang="en-GB" sz="4700" kern="1200" dirty="0"/>
          </a:p>
        </p:txBody>
      </p:sp>
      <p:sp>
        <p:nvSpPr>
          <p:cNvPr id="16" name="TextBox 15"/>
          <p:cNvSpPr txBox="1"/>
          <p:nvPr/>
        </p:nvSpPr>
        <p:spPr>
          <a:xfrm>
            <a:off x="2144633" y="3527934"/>
            <a:ext cx="2143536" cy="815608"/>
          </a:xfrm>
          <a:prstGeom prst="rect">
            <a:avLst/>
          </a:prstGeom>
          <a:noFill/>
        </p:spPr>
        <p:txBody>
          <a:bodyPr wrap="none" rtlCol="0">
            <a:spAutoFit/>
          </a:bodyPr>
          <a:lstStyle/>
          <a:p>
            <a:r>
              <a:rPr lang="en-GB" sz="4700" dirty="0"/>
              <a:t>Support</a:t>
            </a:r>
          </a:p>
        </p:txBody>
      </p:sp>
      <p:sp>
        <p:nvSpPr>
          <p:cNvPr id="17" name="TextBox 16"/>
          <p:cNvSpPr txBox="1"/>
          <p:nvPr/>
        </p:nvSpPr>
        <p:spPr>
          <a:xfrm>
            <a:off x="9144000" y="2019941"/>
            <a:ext cx="4896544" cy="3046988"/>
          </a:xfrm>
          <a:prstGeom prst="rect">
            <a:avLst/>
          </a:prstGeom>
          <a:noFill/>
        </p:spPr>
        <p:txBody>
          <a:bodyPr wrap="square" rtlCol="0">
            <a:spAutoFit/>
          </a:bodyPr>
          <a:lstStyle/>
          <a:p>
            <a:pPr marL="285750" indent="-285750">
              <a:buFont typeface="Arial" pitchFamily="34" charset="0"/>
              <a:buChar char="•"/>
            </a:pPr>
            <a:r>
              <a:rPr lang="en-GB" sz="2400" dirty="0" smtClean="0"/>
              <a:t>Working on your own or as part of a small team.</a:t>
            </a:r>
          </a:p>
          <a:p>
            <a:pPr marL="285750" indent="-285750">
              <a:buFont typeface="Arial" pitchFamily="34" charset="0"/>
              <a:buChar char="•"/>
            </a:pPr>
            <a:r>
              <a:rPr lang="en-GB" sz="2400" dirty="0" smtClean="0"/>
              <a:t>Large potion of work will be maintenance related.</a:t>
            </a:r>
          </a:p>
          <a:p>
            <a:pPr marL="285750" indent="-285750">
              <a:buFont typeface="Arial" pitchFamily="34" charset="0"/>
              <a:buChar char="•"/>
            </a:pPr>
            <a:r>
              <a:rPr lang="en-GB" sz="2400" dirty="0" smtClean="0"/>
              <a:t>Normally working for internal clients – i.e. managers.</a:t>
            </a:r>
          </a:p>
          <a:p>
            <a:pPr marL="285750" indent="-285750">
              <a:buFont typeface="Arial" pitchFamily="34" charset="0"/>
              <a:buChar char="•"/>
            </a:pPr>
            <a:r>
              <a:rPr lang="en-GB" sz="2400" dirty="0" smtClean="0"/>
              <a:t>If using a methodology will probably be Agile (e.g. SCRUM).</a:t>
            </a:r>
          </a:p>
        </p:txBody>
      </p:sp>
    </p:spTree>
    <p:extLst>
      <p:ext uri="{BB962C8B-B14F-4D97-AF65-F5344CB8AC3E}">
        <p14:creationId xmlns:p14="http://schemas.microsoft.com/office/powerpoint/2010/main" val="4235581145"/>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15"/>
                                        </p:tgtEl>
                                        <p:attrNameLst>
                                          <p:attrName>ppt_x</p:attrName>
                                        </p:attrNameLst>
                                      </p:cBhvr>
                                      <p:tavLst>
                                        <p:tav tm="0">
                                          <p:val>
                                            <p:strVal val="ppt_x"/>
                                          </p:val>
                                        </p:tav>
                                        <p:tav tm="100000">
                                          <p:val>
                                            <p:strVal val="ppt_x"/>
                                          </p:val>
                                        </p:tav>
                                      </p:tavLst>
                                    </p:anim>
                                    <p:anim calcmode="lin" valueType="num">
                                      <p:cBhvr additive="base">
                                        <p:cTn id="44" dur="500"/>
                                        <p:tgtEl>
                                          <p:spTgt spid="15"/>
                                        </p:tgtEl>
                                        <p:attrNameLst>
                                          <p:attrName>ppt_y</p:attrName>
                                        </p:attrNameLst>
                                      </p:cBhvr>
                                      <p:tavLst>
                                        <p:tav tm="0">
                                          <p:val>
                                            <p:strVal val="ppt_y"/>
                                          </p:val>
                                        </p:tav>
                                        <p:tav tm="100000">
                                          <p:val>
                                            <p:strVal val="1+ppt_h/2"/>
                                          </p:val>
                                        </p:tav>
                                      </p:tavLst>
                                    </p:anim>
                                    <p:set>
                                      <p:cBhvr>
                                        <p:cTn id="45" dur="1" fill="hold">
                                          <p:stCondLst>
                                            <p:cond delay="499"/>
                                          </p:stCondLst>
                                        </p:cTn>
                                        <p:tgtEl>
                                          <p:spTgt spid="15"/>
                                        </p:tgtEl>
                                        <p:attrNameLst>
                                          <p:attrName>style.visibility</p:attrName>
                                        </p:attrNameLst>
                                      </p:cBhvr>
                                      <p:to>
                                        <p:strVal val="hidden"/>
                                      </p:to>
                                    </p:set>
                                  </p:childTnLst>
                                </p:cTn>
                              </p:par>
                              <p:par>
                                <p:cTn id="46" presetID="2" presetClass="exit" presetSubtype="2" fill="hold" grpId="1" nodeType="withEffect">
                                  <p:stCondLst>
                                    <p:cond delay="0"/>
                                  </p:stCondLst>
                                  <p:childTnLst>
                                    <p:anim calcmode="lin" valueType="num">
                                      <p:cBhvr additive="base">
                                        <p:cTn id="47" dur="500"/>
                                        <p:tgtEl>
                                          <p:spTgt spid="14"/>
                                        </p:tgtEl>
                                        <p:attrNameLst>
                                          <p:attrName>ppt_x</p:attrName>
                                        </p:attrNameLst>
                                      </p:cBhvr>
                                      <p:tavLst>
                                        <p:tav tm="0">
                                          <p:val>
                                            <p:strVal val="ppt_x"/>
                                          </p:val>
                                        </p:tav>
                                        <p:tav tm="100000">
                                          <p:val>
                                            <p:strVal val="1+ppt_w/2"/>
                                          </p:val>
                                        </p:tav>
                                      </p:tavLst>
                                    </p:anim>
                                    <p:anim calcmode="lin" valueType="num">
                                      <p:cBhvr additive="base">
                                        <p:cTn id="48" dur="500"/>
                                        <p:tgtEl>
                                          <p:spTgt spid="14"/>
                                        </p:tgtEl>
                                        <p:attrNameLst>
                                          <p:attrName>ppt_y</p:attrName>
                                        </p:attrNameLst>
                                      </p:cBhvr>
                                      <p:tavLst>
                                        <p:tav tm="0">
                                          <p:val>
                                            <p:strVal val="ppt_y"/>
                                          </p:val>
                                        </p:tav>
                                        <p:tav tm="100000">
                                          <p:val>
                                            <p:strVal val="ppt_y"/>
                                          </p:val>
                                        </p:tav>
                                      </p:tavLst>
                                    </p:anim>
                                    <p:set>
                                      <p:cBhvr>
                                        <p:cTn id="49" dur="1" fill="hold">
                                          <p:stCondLst>
                                            <p:cond delay="499"/>
                                          </p:stCondLst>
                                        </p:cTn>
                                        <p:tgtEl>
                                          <p:spTgt spid="14"/>
                                        </p:tgtEl>
                                        <p:attrNameLst>
                                          <p:attrName>style.visibility</p:attrName>
                                        </p:attrNameLst>
                                      </p:cBhvr>
                                      <p:to>
                                        <p:strVal val="hidden"/>
                                      </p:to>
                                    </p:set>
                                  </p:childTnLst>
                                </p:cTn>
                              </p:par>
                            </p:childTnLst>
                          </p:cTn>
                        </p:par>
                        <p:par>
                          <p:cTn id="50" fill="hold">
                            <p:stCondLst>
                              <p:cond delay="500"/>
                            </p:stCondLst>
                            <p:childTnLst>
                              <p:par>
                                <p:cTn id="51" presetID="2" presetClass="exit" presetSubtype="4" fill="hold" grpId="1" nodeType="after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par>
                                <p:cTn id="55" presetID="2" presetClass="exit" presetSubtype="2" fill="hold" grpId="1" nodeType="with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1+ppt_w/2"/>
                                          </p:val>
                                        </p:tav>
                                      </p:tavLst>
                                    </p:anim>
                                    <p:anim calcmode="lin" valueType="num">
                                      <p:cBhvr additive="base">
                                        <p:cTn id="57" dur="500"/>
                                        <p:tgtEl>
                                          <p:spTgt spid="12"/>
                                        </p:tgtEl>
                                        <p:attrNameLst>
                                          <p:attrName>ppt_y</p:attrName>
                                        </p:attrNameLst>
                                      </p:cBhvr>
                                      <p:tavLst>
                                        <p:tav tm="0">
                                          <p:val>
                                            <p:strVal val="ppt_y"/>
                                          </p:val>
                                        </p:tav>
                                        <p:tav tm="100000">
                                          <p:val>
                                            <p:strVal val="ppt_y"/>
                                          </p:val>
                                        </p:tav>
                                      </p:tavLst>
                                    </p:anim>
                                    <p:set>
                                      <p:cBhvr>
                                        <p:cTn id="58" dur="1" fill="hold">
                                          <p:stCondLst>
                                            <p:cond delay="499"/>
                                          </p:stCondLst>
                                        </p:cTn>
                                        <p:tgtEl>
                                          <p:spTgt spid="12"/>
                                        </p:tgtEl>
                                        <p:attrNameLst>
                                          <p:attrName>style.visibility</p:attrName>
                                        </p:attrNameLst>
                                      </p:cBhvr>
                                      <p:to>
                                        <p:strVal val="hidden"/>
                                      </p:to>
                                    </p:set>
                                  </p:childTnLst>
                                </p:cTn>
                              </p:par>
                              <p:par>
                                <p:cTn id="59" presetID="2" presetClass="exit" presetSubtype="1" fill="hold" grpId="1" nodeType="with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0-ppt_h/2"/>
                                          </p:val>
                                        </p:tav>
                                      </p:tavLst>
                                    </p:anim>
                                    <p:set>
                                      <p:cBhvr>
                                        <p:cTn id="62" dur="1" fill="hold">
                                          <p:stCondLst>
                                            <p:cond delay="499"/>
                                          </p:stCondLst>
                                        </p:cTn>
                                        <p:tgtEl>
                                          <p:spTgt spid="8"/>
                                        </p:tgtEl>
                                        <p:attrNameLst>
                                          <p:attrName>style.visibility</p:attrName>
                                        </p:attrNameLst>
                                      </p:cBhvr>
                                      <p:to>
                                        <p:strVal val="hidden"/>
                                      </p:to>
                                    </p:set>
                                  </p:childTnLst>
                                </p:cTn>
                              </p:par>
                              <p:par>
                                <p:cTn id="63" presetID="2" presetClass="exit" presetSubtype="2" fill="hold" grpId="1" nodeType="withEffect">
                                  <p:stCondLst>
                                    <p:cond delay="0"/>
                                  </p:stCondLst>
                                  <p:childTnLst>
                                    <p:anim calcmode="lin" valueType="num">
                                      <p:cBhvr additive="base">
                                        <p:cTn id="64" dur="500"/>
                                        <p:tgtEl>
                                          <p:spTgt spid="7"/>
                                        </p:tgtEl>
                                        <p:attrNameLst>
                                          <p:attrName>ppt_x</p:attrName>
                                        </p:attrNameLst>
                                      </p:cBhvr>
                                      <p:tavLst>
                                        <p:tav tm="0">
                                          <p:val>
                                            <p:strVal val="ppt_x"/>
                                          </p:val>
                                        </p:tav>
                                        <p:tav tm="100000">
                                          <p:val>
                                            <p:strVal val="1+ppt_w/2"/>
                                          </p:val>
                                        </p:tav>
                                      </p:tavLst>
                                    </p:anim>
                                    <p:anim calcmode="lin" valueType="num">
                                      <p:cBhvr additive="base">
                                        <p:cTn id="65" dur="500"/>
                                        <p:tgtEl>
                                          <p:spTgt spid="7"/>
                                        </p:tgtEl>
                                        <p:attrNameLst>
                                          <p:attrName>ppt_y</p:attrName>
                                        </p:attrNameLst>
                                      </p:cBhvr>
                                      <p:tavLst>
                                        <p:tav tm="0">
                                          <p:val>
                                            <p:strVal val="ppt_y"/>
                                          </p:val>
                                        </p:tav>
                                        <p:tav tm="100000">
                                          <p:val>
                                            <p:strVal val="ppt_y"/>
                                          </p:val>
                                        </p:tav>
                                      </p:tavLst>
                                    </p:anim>
                                    <p:set>
                                      <p:cBhvr>
                                        <p:cTn id="66" dur="1" fill="hold">
                                          <p:stCondLst>
                                            <p:cond delay="499"/>
                                          </p:stCondLst>
                                        </p:cTn>
                                        <p:tgtEl>
                                          <p:spTgt spid="7"/>
                                        </p:tgtEl>
                                        <p:attrNameLst>
                                          <p:attrName>style.visibility</p:attrName>
                                        </p:attrNameLst>
                                      </p:cBhvr>
                                      <p:to>
                                        <p:strVal val="hidden"/>
                                      </p:to>
                                    </p:set>
                                  </p:childTnLst>
                                </p:cTn>
                              </p:par>
                              <p:par>
                                <p:cTn id="67" presetID="56" presetClass="path" presetSubtype="0" accel="50000" decel="50000" fill="hold" grpId="1" nodeType="withEffect">
                                  <p:stCondLst>
                                    <p:cond delay="0"/>
                                  </p:stCondLst>
                                  <p:childTnLst>
                                    <p:animMotion origin="layout" path="M 3.88889E-6 8.09249E-7 L -0.20608 -0.22058 " pathEditMode="relative" rAng="0" ptsTypes="AA">
                                      <p:cBhvr>
                                        <p:cTn id="68" dur="2000" fill="hold"/>
                                        <p:tgtEl>
                                          <p:spTgt spid="16"/>
                                        </p:tgtEl>
                                        <p:attrNameLst>
                                          <p:attrName>ppt_x</p:attrName>
                                          <p:attrName>ppt_y</p:attrName>
                                        </p:attrNameLst>
                                      </p:cBhvr>
                                      <p:rCtr x="-10312" y="-11029"/>
                                    </p:animMotion>
                                  </p:childTnLst>
                                </p:cTn>
                              </p:par>
                              <p:par>
                                <p:cTn id="69" presetID="35" presetClass="path" presetSubtype="0" accel="50000" decel="50000" fill="hold" grpId="0" nodeType="withEffect">
                                  <p:stCondLst>
                                    <p:cond delay="0"/>
                                  </p:stCondLst>
                                  <p:childTnLst>
                                    <p:animMotion origin="layout" path="M -0.26771 0.00439 L -0.69688 0.00439 " pathEditMode="relative" rAng="0" ptsTypes="AA">
                                      <p:cBhvr>
                                        <p:cTn id="70" dur="2000" fill="hold"/>
                                        <p:tgtEl>
                                          <p:spTgt spid="17"/>
                                        </p:tgtEl>
                                        <p:attrNameLst>
                                          <p:attrName>ppt_x</p:attrName>
                                          <p:attrName>ppt_y</p:attrName>
                                        </p:attrNameLst>
                                      </p:cBhvr>
                                      <p:rCtr x="-214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Webapp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What are you doing after University?</a:t>
            </a:r>
          </a:p>
        </p:txBody>
      </p:sp>
      <p:pic>
        <p:nvPicPr>
          <p:cNvPr id="11" name="Bottom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10" name="Top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30" name="Stats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476672"/>
            <a:ext cx="1180228" cy="1180228"/>
          </a:xfrm>
          <a:prstGeom prst="rect">
            <a:avLst/>
          </a:prstGeom>
        </p:spPr>
      </p:pic>
      <p:sp>
        <p:nvSpPr>
          <p:cNvPr id="16" name="TextBox 15"/>
          <p:cNvSpPr txBox="1"/>
          <p:nvPr/>
        </p:nvSpPr>
        <p:spPr>
          <a:xfrm>
            <a:off x="235462" y="2031326"/>
            <a:ext cx="2345514" cy="815608"/>
          </a:xfrm>
          <a:prstGeom prst="rect">
            <a:avLst/>
          </a:prstGeom>
          <a:noFill/>
        </p:spPr>
        <p:txBody>
          <a:bodyPr wrap="none" rtlCol="0">
            <a:spAutoFit/>
          </a:bodyPr>
          <a:lstStyle/>
          <a:p>
            <a:r>
              <a:rPr lang="en-GB" sz="4700" dirty="0" smtClean="0"/>
              <a:t>Engineer</a:t>
            </a:r>
            <a:endParaRPr lang="en-GB" sz="4700" dirty="0"/>
          </a:p>
        </p:txBody>
      </p:sp>
      <p:sp>
        <p:nvSpPr>
          <p:cNvPr id="17" name="TextBox 16"/>
          <p:cNvSpPr txBox="1"/>
          <p:nvPr/>
        </p:nvSpPr>
        <p:spPr>
          <a:xfrm>
            <a:off x="2771800" y="2042424"/>
            <a:ext cx="4896544" cy="2308324"/>
          </a:xfrm>
          <a:prstGeom prst="rect">
            <a:avLst/>
          </a:prstGeom>
          <a:noFill/>
        </p:spPr>
        <p:txBody>
          <a:bodyPr wrap="square" rtlCol="0">
            <a:spAutoFit/>
          </a:bodyPr>
          <a:lstStyle/>
          <a:p>
            <a:pPr marL="285750" indent="-285750">
              <a:buFont typeface="Arial" pitchFamily="34" charset="0"/>
              <a:buChar char="•"/>
            </a:pPr>
            <a:r>
              <a:rPr lang="en-GB" sz="2400" dirty="0" smtClean="0"/>
              <a:t>Surrounded by other engineers.</a:t>
            </a:r>
          </a:p>
          <a:p>
            <a:pPr marL="285750" indent="-285750">
              <a:buFont typeface="Arial" pitchFamily="34" charset="0"/>
              <a:buChar char="•"/>
            </a:pPr>
            <a:r>
              <a:rPr lang="en-GB" sz="2400" dirty="0" smtClean="0"/>
              <a:t>Large variety of projects.</a:t>
            </a:r>
          </a:p>
          <a:p>
            <a:pPr marL="285750" indent="-285750">
              <a:buFont typeface="Arial" pitchFamily="34" charset="0"/>
              <a:buChar char="•"/>
            </a:pPr>
            <a:r>
              <a:rPr lang="en-GB" sz="2400" dirty="0" smtClean="0"/>
              <a:t>Typically customers are external.</a:t>
            </a:r>
          </a:p>
          <a:p>
            <a:pPr marL="285750" indent="-285750">
              <a:buFont typeface="Arial" pitchFamily="34" charset="0"/>
              <a:buChar char="•"/>
            </a:pPr>
            <a:r>
              <a:rPr lang="en-GB" sz="2400" dirty="0" smtClean="0"/>
              <a:t>Methodologies tend to lean towards traditional Waterfall.</a:t>
            </a:r>
          </a:p>
          <a:p>
            <a:pPr marL="285750" indent="-285750">
              <a:buFont typeface="Arial" pitchFamily="34" charset="0"/>
              <a:buChar char="•"/>
            </a:pPr>
            <a:endParaRPr lang="en-GB" sz="2400" dirty="0" smtClean="0"/>
          </a:p>
        </p:txBody>
      </p:sp>
      <p:sp>
        <p:nvSpPr>
          <p:cNvPr id="2" name="Rectangle 1"/>
          <p:cNvSpPr/>
          <p:nvPr/>
        </p:nvSpPr>
        <p:spPr>
          <a:xfrm>
            <a:off x="235462" y="3991218"/>
            <a:ext cx="8253070"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92D050"/>
                </a:solidFill>
                <a:effectLst>
                  <a:reflection blurRad="12700" stA="50000" endPos="50000" dist="5000" dir="5400000" sy="-100000" rotWithShape="0"/>
                </a:effectLst>
              </a:rPr>
              <a:t>Be an Engineer</a:t>
            </a:r>
            <a:endParaRPr lang="en-US" sz="6600" b="1" cap="all" dirty="0">
              <a:ln w="0"/>
              <a:solidFill>
                <a:srgbClr val="92D050"/>
              </a:solidFill>
              <a:effectLst>
                <a:reflection blurRad="12700" stA="50000" endPos="50000" dist="5000" dir="5400000" sy="-100000" rotWithShape="0"/>
              </a:effectLst>
            </a:endParaRPr>
          </a:p>
        </p:txBody>
      </p:sp>
      <p:sp>
        <p:nvSpPr>
          <p:cNvPr id="18" name="Rectangle 17"/>
          <p:cNvSpPr/>
          <p:nvPr/>
        </p:nvSpPr>
        <p:spPr>
          <a:xfrm>
            <a:off x="235462" y="5107381"/>
            <a:ext cx="8253070"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solidFill>
                  <a:srgbClr val="C00000"/>
                </a:solidFill>
                <a:effectLst>
                  <a:reflection blurRad="12700" stA="50000" endPos="50000" dist="5000" dir="5400000" sy="-100000" rotWithShape="0"/>
                </a:effectLst>
              </a:rPr>
              <a:t>Don’t BE A LONER!</a:t>
            </a:r>
            <a:endParaRPr lang="en-US" sz="6600" b="1" cap="all" dirty="0">
              <a:ln w="0"/>
              <a:solidFill>
                <a:srgbClr val="C0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295837281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Defining a business</a:t>
            </a:r>
          </a:p>
          <a:p>
            <a:r>
              <a:rPr lang="en-GB" sz="4500" spc="-150" dirty="0" smtClean="0">
                <a:latin typeface="Arial" pitchFamily="34" charset="0"/>
                <a:cs typeface="Arial" pitchFamily="34" charset="0"/>
              </a:rPr>
              <a:t>The role of process</a:t>
            </a:r>
            <a:endParaRPr lang="en-GB" sz="4500" spc="-150" dirty="0">
              <a:latin typeface="Arial" pitchFamily="34" charset="0"/>
              <a:cs typeface="Arial" pitchFamily="34" charset="0"/>
            </a:endParaRPr>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8" name="Peopl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8959" y="332656"/>
            <a:ext cx="1743589" cy="1324244"/>
          </a:xfrm>
          <a:prstGeom prst="rect">
            <a:avLst/>
          </a:prstGeom>
        </p:spPr>
      </p:pic>
      <p:sp>
        <p:nvSpPr>
          <p:cNvPr id="23" name="Right Arrow 22"/>
          <p:cNvSpPr/>
          <p:nvPr/>
        </p:nvSpPr>
        <p:spPr>
          <a:xfrm>
            <a:off x="6565395" y="3762748"/>
            <a:ext cx="2067153" cy="8183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OUTPUTS</a:t>
            </a:r>
            <a:endParaRPr lang="en-GB" dirty="0"/>
          </a:p>
        </p:txBody>
      </p:sp>
      <p:sp>
        <p:nvSpPr>
          <p:cNvPr id="3" name="Rectangle 2"/>
          <p:cNvSpPr/>
          <p:nvPr/>
        </p:nvSpPr>
        <p:spPr>
          <a:xfrm>
            <a:off x="2735796" y="2983806"/>
            <a:ext cx="3672408" cy="2042516"/>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Rectangle 3"/>
          <p:cNvSpPr/>
          <p:nvPr/>
        </p:nvSpPr>
        <p:spPr>
          <a:xfrm>
            <a:off x="3193578" y="3543399"/>
            <a:ext cx="275684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Cloud Callout 4"/>
          <p:cNvSpPr/>
          <p:nvPr/>
        </p:nvSpPr>
        <p:spPr>
          <a:xfrm>
            <a:off x="5872962" y="1860675"/>
            <a:ext cx="2438636" cy="1410543"/>
          </a:xfrm>
          <a:prstGeom prst="cloudCallout">
            <a:avLst>
              <a:gd name="adj1" fmla="val -45420"/>
              <a:gd name="adj2" fmla="val 6037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smtClean="0"/>
              <a:t>Methodologies</a:t>
            </a:r>
            <a:endParaRPr lang="en-GB" dirty="0"/>
          </a:p>
        </p:txBody>
      </p:sp>
      <p:grpSp>
        <p:nvGrpSpPr>
          <p:cNvPr id="18" name="Group 17"/>
          <p:cNvGrpSpPr/>
          <p:nvPr/>
        </p:nvGrpSpPr>
        <p:grpSpPr>
          <a:xfrm>
            <a:off x="5558343" y="4260131"/>
            <a:ext cx="1285646" cy="2067221"/>
            <a:chOff x="5558343" y="4260131"/>
            <a:chExt cx="1285646" cy="2067221"/>
          </a:xfrm>
        </p:grpSpPr>
        <p:pic>
          <p:nvPicPr>
            <p:cNvPr id="1029" name="Picture 5" descr="C:\Users\Craig.Dean\AppData\Local\Microsoft\Windows\Temporary Internet Files\Content.IE5\QSK9ZUBP\MC90018617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8343" y="4260131"/>
              <a:ext cx="1285646" cy="19120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71400" y="5958020"/>
              <a:ext cx="859531" cy="369332"/>
            </a:xfrm>
            <a:prstGeom prst="rect">
              <a:avLst/>
            </a:prstGeom>
            <a:noFill/>
          </p:spPr>
          <p:txBody>
            <a:bodyPr wrap="none" rtlCol="0">
              <a:spAutoFit/>
            </a:bodyPr>
            <a:lstStyle/>
            <a:p>
              <a:r>
                <a:rPr lang="en-GB" dirty="0" smtClean="0"/>
                <a:t>Quality</a:t>
              </a:r>
              <a:endParaRPr lang="en-GB" dirty="0"/>
            </a:p>
          </p:txBody>
        </p:sp>
      </p:grpSp>
      <p:grpSp>
        <p:nvGrpSpPr>
          <p:cNvPr id="13" name="Group 12"/>
          <p:cNvGrpSpPr/>
          <p:nvPr/>
        </p:nvGrpSpPr>
        <p:grpSpPr>
          <a:xfrm>
            <a:off x="325010" y="5355784"/>
            <a:ext cx="3605087" cy="685713"/>
            <a:chOff x="325010" y="5539124"/>
            <a:chExt cx="3605087" cy="685713"/>
          </a:xfrm>
        </p:grpSpPr>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5010" y="5539124"/>
              <a:ext cx="2909809" cy="68571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243371" y="5698641"/>
              <a:ext cx="686726" cy="369332"/>
            </a:xfrm>
            <a:prstGeom prst="rect">
              <a:avLst/>
            </a:prstGeom>
            <a:noFill/>
          </p:spPr>
          <p:txBody>
            <a:bodyPr wrap="none" rtlCol="0">
              <a:spAutoFit/>
            </a:bodyPr>
            <a:lstStyle/>
            <a:p>
              <a:r>
                <a:rPr lang="en-GB" dirty="0" smtClean="0"/>
                <a:t>Team</a:t>
              </a:r>
              <a:endParaRPr lang="en-GB" dirty="0"/>
            </a:p>
          </p:txBody>
        </p:sp>
      </p:grpSp>
      <p:grpSp>
        <p:nvGrpSpPr>
          <p:cNvPr id="7" name="Group 6"/>
          <p:cNvGrpSpPr/>
          <p:nvPr/>
        </p:nvGrpSpPr>
        <p:grpSpPr>
          <a:xfrm>
            <a:off x="712690" y="2309766"/>
            <a:ext cx="2096017" cy="1695298"/>
            <a:chOff x="712690" y="2290425"/>
            <a:chExt cx="2096017" cy="1695298"/>
          </a:xfrm>
        </p:grpSpPr>
        <p:pic>
          <p:nvPicPr>
            <p:cNvPr id="1031" name="Picture 7" descr="C:\Users\Craig.Dean\AppData\Local\Microsoft\Windows\Temporary Internet Files\Content.IE5\THYCQWOC\MC90006022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51120" y="2290425"/>
              <a:ext cx="2057587" cy="169529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12690" y="3271218"/>
              <a:ext cx="1093569" cy="369332"/>
            </a:xfrm>
            <a:prstGeom prst="rect">
              <a:avLst/>
            </a:prstGeom>
            <a:noFill/>
          </p:spPr>
          <p:txBody>
            <a:bodyPr wrap="none" rtlCol="0">
              <a:spAutoFit/>
            </a:bodyPr>
            <a:lstStyle/>
            <a:p>
              <a:r>
                <a:rPr lang="en-GB" dirty="0" smtClean="0"/>
                <a:t>Customer</a:t>
              </a:r>
              <a:endParaRPr lang="en-GB" dirty="0"/>
            </a:p>
          </p:txBody>
        </p:sp>
      </p:grpSp>
      <p:sp>
        <p:nvSpPr>
          <p:cNvPr id="2" name="Right Arrow 1"/>
          <p:cNvSpPr/>
          <p:nvPr/>
        </p:nvSpPr>
        <p:spPr>
          <a:xfrm>
            <a:off x="371622" y="3762748"/>
            <a:ext cx="2067153" cy="8183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INPUTS</a:t>
            </a:r>
            <a:endParaRPr lang="en-GB" dirty="0"/>
          </a:p>
        </p:txBody>
      </p:sp>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spTree>
    <p:extLst>
      <p:ext uri="{BB962C8B-B14F-4D97-AF65-F5344CB8AC3E}">
        <p14:creationId xmlns:p14="http://schemas.microsoft.com/office/powerpoint/2010/main" val="3062739100"/>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4" grpId="0"/>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Issue Flow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888757"/>
            <a:ext cx="6768752" cy="1799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Part of a real progress</a:t>
            </a:r>
          </a:p>
          <a:p>
            <a:r>
              <a:rPr lang="en-GB" sz="4500" spc="-150" dirty="0" smtClean="0">
                <a:latin typeface="Arial" pitchFamily="34" charset="0"/>
                <a:cs typeface="Arial" pitchFamily="34" charset="0"/>
              </a:rPr>
              <a:t>Ensuring Quality</a:t>
            </a:r>
          </a:p>
        </p:txBody>
      </p:sp>
      <p:pic>
        <p:nvPicPr>
          <p:cNvPr id="10" name="Top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031" name="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2081323"/>
            <a:ext cx="11239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Test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spTree>
    <p:extLst>
      <p:ext uri="{BB962C8B-B14F-4D97-AF65-F5344CB8AC3E}">
        <p14:creationId xmlns:p14="http://schemas.microsoft.com/office/powerpoint/2010/main" val="474565823"/>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3000"/>
                                        <p:tgtEl>
                                          <p:spTgt spid="1031"/>
                                        </p:tgtEl>
                                      </p:cBhvr>
                                    </p:animEffect>
                                  </p:childTnLst>
                                </p:cTn>
                              </p:par>
                              <p:par>
                                <p:cTn id="8" presetID="64" presetClass="path" presetSubtype="0" accel="50000" decel="50000" fill="hold" nodeType="withEffect">
                                  <p:stCondLst>
                                    <p:cond delay="0"/>
                                  </p:stCondLst>
                                  <p:childTnLst>
                                    <p:animMotion origin="layout" path="M 3.05556E-6 4.81481E-6 L 3.05556E-6 -0.68241 " pathEditMode="relative" rAng="0" ptsTypes="AA">
                                      <p:cBhvr>
                                        <p:cTn id="9" dur="3000" fill="hold"/>
                                        <p:tgtEl>
                                          <p:spTgt spid="1030"/>
                                        </p:tgtEl>
                                        <p:attrNameLst>
                                          <p:attrName>ppt_x</p:attrName>
                                          <p:attrName>ppt_y</p:attrName>
                                        </p:attrNameLst>
                                      </p:cBhvr>
                                      <p:rCtr x="0" y="-34120"/>
                                    </p:animMotion>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3.05556E-6 -0.68231 L 3.05556E-6 -1.5311 " pathEditMode="relative" rAng="0" ptsTypes="AA">
                                      <p:cBhvr>
                                        <p:cTn id="13" dur="3000" fill="hold"/>
                                        <p:tgtEl>
                                          <p:spTgt spid="1030"/>
                                        </p:tgtEl>
                                        <p:attrNameLst>
                                          <p:attrName>ppt_x</p:attrName>
                                          <p:attrName>ppt_y</p:attrName>
                                        </p:attrNameLst>
                                      </p:cBhvr>
                                      <p:rCtr x="0" y="-42451"/>
                                    </p:animMotion>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3.05556E-6 -1.5311 L 3.05556E-6 -2.16047 " pathEditMode="relative" rAng="0" ptsTypes="AA">
                                      <p:cBhvr>
                                        <p:cTn id="17" dur="3000" fill="hold"/>
                                        <p:tgtEl>
                                          <p:spTgt spid="1030"/>
                                        </p:tgtEl>
                                        <p:attrNameLst>
                                          <p:attrName>ppt_x</p:attrName>
                                          <p:attrName>ppt_y</p:attrName>
                                        </p:attrNameLst>
                                      </p:cBhvr>
                                      <p:rCtr x="0" y="-31468"/>
                                    </p:animMotion>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05556E-6 -2.16046 L 3.05556E-6 -2.72694 " pathEditMode="relative" rAng="0" ptsTypes="AA">
                                      <p:cBhvr>
                                        <p:cTn id="21" dur="3000" fill="hold"/>
                                        <p:tgtEl>
                                          <p:spTgt spid="1030"/>
                                        </p:tgtEl>
                                        <p:attrNameLst>
                                          <p:attrName>ppt_x</p:attrName>
                                          <p:attrName>ppt_y</p:attrName>
                                        </p:attrNameLst>
                                      </p:cBhvr>
                                      <p:rCtr x="0" y="-28324"/>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3.05556E-6 -2.72694 L 3.05556E-6 -3.41919 " pathEditMode="relative" rAng="0" ptsTypes="AA">
                                      <p:cBhvr>
                                        <p:cTn id="25" dur="2000" fill="hold"/>
                                        <p:tgtEl>
                                          <p:spTgt spid="1030"/>
                                        </p:tgtEl>
                                        <p:attrNameLst>
                                          <p:attrName>ppt_x</p:attrName>
                                          <p:attrName>ppt_y</p:attrName>
                                        </p:attrNameLst>
                                      </p:cBhvr>
                                      <p:rCtr x="0" y="-34613"/>
                                    </p:animMotion>
                                  </p:childTnLst>
                                </p:cTn>
                              </p:par>
                              <p:par>
                                <p:cTn id="26" presetID="10" presetClass="exit" presetSubtype="0" fill="hold" nodeType="withEffect">
                                  <p:stCondLst>
                                    <p:cond delay="0"/>
                                  </p:stCondLst>
                                  <p:childTnLst>
                                    <p:animEffect transition="out" filter="fade">
                                      <p:cBhvr>
                                        <p:cTn id="27" dur="2000"/>
                                        <p:tgtEl>
                                          <p:spTgt spid="1031"/>
                                        </p:tgtEl>
                                      </p:cBhvr>
                                    </p:animEffect>
                                    <p:set>
                                      <p:cBhvr>
                                        <p:cTn id="28" dur="1" fill="hold">
                                          <p:stCondLst>
                                            <p:cond delay="19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Keeping track of progress</a:t>
            </a:r>
          </a:p>
          <a:p>
            <a:r>
              <a:rPr lang="en-GB" sz="4500" spc="-150" dirty="0" smtClean="0">
                <a:latin typeface="Arial" pitchFamily="34" charset="0"/>
                <a:cs typeface="Arial" pitchFamily="34" charset="0"/>
              </a:rPr>
              <a:t>Issue Tracking systems</a:t>
            </a:r>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pic>
        <p:nvPicPr>
          <p:cNvPr id="2052" name="Picture 4" descr="http://static.thegeekstuff.com/wp-content/uploads/2010/08/mantis_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577" y="2132856"/>
            <a:ext cx="2305050" cy="971551"/>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80637" y="2081323"/>
            <a:ext cx="3795302" cy="1190625"/>
            <a:chOff x="480637" y="2081323"/>
            <a:chExt cx="3795302" cy="1190625"/>
          </a:xfrm>
        </p:grpSpPr>
        <p:pic>
          <p:nvPicPr>
            <p:cNvPr id="2050" name="Picture 2" descr="http://static.thegeekstuff.com/wp-content/uploads/2008/10/buggi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37" y="2081323"/>
              <a:ext cx="904875" cy="1190625"/>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1385512" y="2429909"/>
              <a:ext cx="2890427"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err="1" smtClean="0">
                  <a:ln w="0"/>
                  <a:solidFill>
                    <a:srgbClr val="92D050"/>
                  </a:solidFill>
                  <a:effectLst>
                    <a:reflection blurRad="6350" stA="50000" endA="300" endPos="50000" dist="29997" dir="5400000" sy="-100000" algn="bl" rotWithShape="0"/>
                  </a:effectLst>
                </a:rPr>
                <a:t>Bugzilla</a:t>
              </a:r>
              <a:endParaRPr lang="en-US" sz="4800" b="1" cap="all" dirty="0">
                <a:ln w="0"/>
                <a:solidFill>
                  <a:srgbClr val="92D050"/>
                </a:solidFill>
                <a:effectLst>
                  <a:reflection blurRad="6350" stA="50000" endA="300" endPos="50000" dist="29997" dir="5400000" sy="-100000" algn="bl" rotWithShape="0"/>
                </a:effectLst>
              </a:endParaRPr>
            </a:p>
          </p:txBody>
        </p:sp>
      </p:grpSp>
      <p:pic>
        <p:nvPicPr>
          <p:cNvPr id="2058" name="Picture 10" descr="Assembla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718" y="4491134"/>
            <a:ext cx="857250" cy="857251"/>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969865" y="4442706"/>
            <a:ext cx="2461355" cy="954107"/>
            <a:chOff x="2830725" y="3956635"/>
            <a:chExt cx="2461355" cy="954107"/>
          </a:xfrm>
        </p:grpSpPr>
        <p:pic>
          <p:nvPicPr>
            <p:cNvPr id="2060" name="Picture 12" descr="Pivotal Tracker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0725" y="4005064"/>
              <a:ext cx="857250" cy="857251"/>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3703247" y="3956635"/>
              <a:ext cx="1588833"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solidFill>
                    <a:srgbClr val="92D050"/>
                  </a:solidFill>
                  <a:effectLst>
                    <a:reflection blurRad="6350" stA="50000" endA="300" endPos="50000" dist="29997" dir="5400000" sy="-100000" algn="bl" rotWithShape="0"/>
                  </a:effectLst>
                </a:rPr>
                <a:t>PIVOTAL TRACKER</a:t>
              </a:r>
              <a:endParaRPr lang="en-US" sz="2800" b="1" cap="all" dirty="0">
                <a:ln w="0"/>
                <a:solidFill>
                  <a:srgbClr val="92D050"/>
                </a:solidFill>
                <a:effectLst>
                  <a:reflection blurRad="6350" stA="50000" endA="300" endPos="50000" dist="29997" dir="5400000" sy="-100000" algn="bl" rotWithShape="0"/>
                </a:effectLst>
              </a:endParaRPr>
            </a:p>
          </p:txBody>
        </p:sp>
      </p:grpSp>
      <p:grpSp>
        <p:nvGrpSpPr>
          <p:cNvPr id="5" name="Group 4"/>
          <p:cNvGrpSpPr/>
          <p:nvPr/>
        </p:nvGrpSpPr>
        <p:grpSpPr>
          <a:xfrm>
            <a:off x="4936117" y="4491134"/>
            <a:ext cx="3531792" cy="857251"/>
            <a:chOff x="5872361" y="4053491"/>
            <a:chExt cx="3531792" cy="857251"/>
          </a:xfrm>
        </p:grpSpPr>
        <p:pic>
          <p:nvPicPr>
            <p:cNvPr id="2062" name="Picture 14" descr="FogBugz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2361" y="4053491"/>
              <a:ext cx="857250" cy="857251"/>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6801913" y="4147964"/>
              <a:ext cx="260224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err="1" smtClean="0">
                  <a:ln w="0"/>
                  <a:solidFill>
                    <a:srgbClr val="92D050"/>
                  </a:solidFill>
                  <a:effectLst>
                    <a:reflection blurRad="6350" stA="50000" endA="300" endPos="50000" dist="29997" dir="5400000" sy="-100000" algn="bl" rotWithShape="0"/>
                  </a:effectLst>
                </a:rPr>
                <a:t>FogBugz</a:t>
              </a:r>
              <a:endParaRPr lang="en-US" sz="4000" b="1" cap="all" dirty="0">
                <a:ln w="0"/>
                <a:solidFill>
                  <a:srgbClr val="92D050"/>
                </a:solidFill>
                <a:effectLst>
                  <a:reflection blurRad="6350" stA="50000" endA="300" endPos="50000" dist="29997" dir="5400000" sy="-100000" algn="bl" rotWithShape="0"/>
                </a:effectLst>
              </a:endParaRPr>
            </a:p>
          </p:txBody>
        </p:sp>
      </p:grpSp>
      <p:pic>
        <p:nvPicPr>
          <p:cNvPr id="2064" name="Picture 16" descr="JIRA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5125" y="2636912"/>
            <a:ext cx="1057275" cy="504826"/>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73796"/>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additive="base">
                                        <p:cTn id="19" dur="500" fill="hold"/>
                                        <p:tgtEl>
                                          <p:spTgt spid="2064"/>
                                        </p:tgtEl>
                                        <p:attrNameLst>
                                          <p:attrName>ppt_x</p:attrName>
                                        </p:attrNameLst>
                                      </p:cBhvr>
                                      <p:tavLst>
                                        <p:tav tm="0">
                                          <p:val>
                                            <p:strVal val="1+#ppt_w/2"/>
                                          </p:val>
                                        </p:tav>
                                        <p:tav tm="100000">
                                          <p:val>
                                            <p:strVal val="#ppt_x"/>
                                          </p:val>
                                        </p:tav>
                                      </p:tavLst>
                                    </p:anim>
                                    <p:anim calcmode="lin" valueType="num">
                                      <p:cBhvr additive="base">
                                        <p:cTn id="20" dur="500" fill="hold"/>
                                        <p:tgtEl>
                                          <p:spTgt spid="206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0-#ppt_w/2"/>
                                          </p:val>
                                        </p:tav>
                                        <p:tav tm="100000">
                                          <p:val>
                                            <p:strVal val="#ppt_x"/>
                                          </p:val>
                                        </p:tav>
                                      </p:tavLst>
                                    </p:anim>
                                    <p:anim calcmode="lin" valueType="num">
                                      <p:cBhvr additive="base">
                                        <p:cTn id="2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sp>
        <p:nvSpPr>
          <p:cNvPr id="2" name="AutoShape 6" descr="data:image/jpeg;base64,/9j/4AAQSkZJRgABAQAAAQABAAD/2wCEAAkGBhQQEBUUEhQUFRQVFRcWFxUUEBQUFRUUFBQVFBUXFBQXGyYeFxkjGRUVHy8gIycpLCwsFx4xNTAqNSYrLSkBCQoKDgwOGg8PGiwkHyQsLC0sKjIsLC4pLy4sLCwsLCwsLCw0LCwsLCksLCwsLC0sLCwsLCwsLCksKSksKiwsLP/AABEIAPcAzAMBIgACEQEDEQH/xAAbAAABBQEBAAAAAAAAAAAAAAAAAwQFBgcCAf/EAEEQAAECAgYHBQUGBgMAAwAAAAEAAgMRBAUGEiExQVFhcYGRoSIyUrHRE0JyksEHM2KCwuEUI0NTorLS8PEWY4P/xAAaAQACAwEBAAAAAAAAAAAAAAAABAIDBQEG/8QAMhEAAQMCAwUHBAIDAQAAAAAAAQACAwQREiExBTJBUWETInGRobHwFBWB0ULBI+HxUv/aAAwDAQACEQMRAD8A3FCEIQhCEIQhCEIQhC8c8ATJkBmTgAqvXFqpzZAwGl+n8urf/wCqiadkIu5XQwvlNmqUra0DIGHef4QcviOjzVYpdoY0T3y0amdnrn1TKDAc84cSfqVIQqI1uiZ1n0XnaivkkOthyC2Y6eKEaXKjHOc7Mk7yShrnNyJG4kKWMRJueku0Oqv7TouaJaOPD9+8NT+11z6qaolsWHCIwt2t7Q5Zjqq/EhtOjkm7oOopyKtlZofPNVPp4ZNRZaFRawhxe49rtgOPEZhOFmUiFI0S0UaH794an9rrn1WlHtQHfHkk5NnH+B81fEKu0S2LDhEaWnW3tDlmOqmqLT4cUdh7XbjjxGYWjHURybpSEkEke8E4QhCvVKEIQhCEIQhCEIQhCEIQhCEIQhCE2p9YMgNvPMtQ0k6gExri0LYHZbJ0TVob8R+nkqdSKS+M+84lzj/2QGgLOqq5sXdbmfQJ+no3Sd52QTytq8fSDLus0NB6uOkpvR6FPF2A6n0SkCihuJxPQJdz15yWZ0jrk3K1RZgwsGS6BAEhgFw564c9JueqgFwNXbnpNz0m564c9SAVgau3PSbnrguXilZTAXpcvEIXVJCGukZjA6xmhC6hSlEtJGh+9fGp+P8Almpuh2vhuwiNLDr7zemPRVBCbirJo9DfxS0lJE/UW8FpNHpbIgmxzXDYQeepKrM4cQtM2kg6wSDzClaJauNDwdJ4/FgfmH1mtKLabTk8WWfJs5w3DdXdChKHa2C/B04Z/FiPmH1kpmHFDhNpBB0ggjmFoxyskF2G6QfE+PeFl0hCFaq0IQm9Np7ILbzzIaNZOoDSVwuDRcroBJsEu5wAmTIDMnABVaubUzmyCZDS/Sfh1b1G1vXr6QZd1mho07XHSU0g0aeJy81hVe0C7ux5DmtinogzvSa8lxChFx8ynsOGGjDmvJywC4c9YxJKdJLko56Tc9JuelaNQIkXuMcRrlIfMcFJrC42AuuZNFyknREm56nqPZB5772t2NF488B5qSgWUgtzDn/E76Nkn49nzO4W8VQ6shbxv4Klueu4dHc7utcdzSfJaDBq2Ezuw2Dc0T5pym27KP8AJ3oqHbRH8W+qz1lTRjlCfxbLzSzbN0g/0+bmeqviFcNlx8SfRVHaMnABUX/4xSPAPnZ6rw2ZpH9v/Nnqr2hS+2Rcz6fpR+4y8h6/tUB9Qxx/SdwkfIpvFoERvehvG9jvRaOhQOy2cHFTG0X8WhZihaTGorH95rXb2g+aj6RZiA/JpadbXEdDh0S79lvG64H0V7dosO8CFRkKx0uxxGMN4Ox4l/kMOirsRkiRhgZYEEcCM0hLBJFviydjmZLuFclqVoVYRKO69DdLWPdPxD6pNcxMiqmuLTcK0gOFjotHq6miNCbEGAcMtRyI4EFOVA2Lizo0vC9w5yd+pTy9bA8vja48QvMzswSOaOBUXXNfMo4l3nkYN1bXHQFTKXTXxn3nkk6NQGoDQEjGjmI9znZuJJ4+mScsaG+q85VVbpj04BbcNO2AdeaIUCWJzSjnpNz0rQqC+O66wbycgNpSTWl5sMyrXGwu5JOepGg2eixcT2G63DE7m585KwVZUMODIntP8RGXwjR5qTW1T7MGsvks2Wu4R+ajKFZ6FDxu33a348hkFJgJvTKeyC2cRwGrWdwzKrdPte44Qm3R4nYu4DIdU++WCmFtOg1+eKVbFNUG+vU6K1RIgaJuIA1kyHMqLpNqIDMnF5/AJ9TIKmxY74zu0XPcchiTwHopKiWWjPxcAwfiOPyj6ySRrpZTaFnz2Tf0cUYvK5PI9sz7kMDa50+gl5pjFtRHdk4N+Fg+s1M0ex8Md9znHZ2R0x6qRg1JAZlDbxF483TUuwq5N59vnRc7alZutv8AOqpTq3jO/qv4OI6BczjO/un5ytDZCDcgBuEl0u/bnHekPz8rn17RusHz8LOvYRvDF+V689pFbpiN4vC0ZC59s5PPku/cObFnkOuIzcor+LifNPINqo7cy13xMH6ZK4xaIx/eY129oPmmFIszAf7l062kjpl0XDRVDNyT3H7XRVwO32eyjaNbP+5D4sdPofVSbbSwC0uv5e6QQ7cBpVUrigQ4L7rIl86RLu73DAnYmCW+uniJa6x+dFf9HDIA5tx86qVre0D48wOzD8IOJ+I6d2SikISEkjpHYnG5TrGNYMLQheOGC9QoKxWOwEWcOK3U5p+Zsv0q1qkWAiyixm62g/K4j9Su69PQm8Dfz7rA2g207vx7LNadCuUiI3U90t05joVyIhT21cK5TCfGGu6XfNqYLzs7cMjm9StuM4mNdzAXRehsQgzBIOsGR5rma9mP/FVop2UnRbSx4fvXxqeJ9c1IRbZEsk2GA/Xem0bZa9irtzUfouS2WaZbVzNFg4pd1NE43LUpHpDojrzyXOOk/wDeimarsq6JJ0WbG6vfP/HioJP6JX0aHk8kandodcRwK5A6MPvKCfnFdmbJhtFYK7UOrocESY0DbpO85lOVWaLbIf1GS2sM/wDE+qYVnaeJFmGTYzYe0d7tG4LbNdAxnd8lkCjme7veatNMreFB77wD4Ri7kFD0i2bR3IZO1xDegmqqpaoKk/iCS4kMbnLMnUNSR+unmdgjFk59HDE3FJmlItroxyuN3NJ8ykHWjpH9wj8jPRXKi1bDhDsMaNsseJOKcSTX0k7t6U/PyEt9VCN2MfPNUNto6R/cPys9EvCtXHGZa7ez/jJWSsaghRgeyGu0OaJGe0DMKiObIy1YJGoFRTEXeTfqU7AYJwbNHkrNRrZ/3IfFjvofVNa3tQ6JNsKbGaT7zv8AiFBLsQ8JnAdTuCpdWzObhLlYKSFrsQC4Amvctvl+69c/QMB/3NcpNNIQhCEIQhCEJ5Y2LdpxHiY8f6u+i0JZlUUW5WMLaZfMxzfNaavRbNN4rdVj7UbaVp5tH9ql2+hSfCfrDm/KQR/sVBzVrt7AnRg7wRBycC3zIVPgvm0blmV7cMx6rQojip29LhTlU1F/EQ3Oa+TmulIjAiQIxGI0ptTqoiwe+0y8QxbzGXGSlbExu3EbrDXciQf9grYQmoKKOeEOGRSc1W+GUtOYWZL1ryPTRyVyrOy0OJMw/wCW7YOyd7dHBVOnUB8F12I2Wo5g7jpSE9LJDvDLmnIalk2mvJJ3gcxy9CvfZTyIOw4FJTRNKpiy6cwjMSXi7ZGIyPDMLq+05iW1vohcSSlairv+HJDhNjsTLMHWNe5MP4efdIOzIpN8MjMSVkcjo3BzdVF7WyNwuV7g2ggO/qNGx3Z811Er2A3OKzgb3lNUBC0fukltAkft0d9SrNWlrQQWwQccL5wl8I17Sq01pJkEoyjnN2A2+iHxsJNwHUpCad8xu4puKJkQswIIDdp6D1SbnEmZTiiVZEi9xjiNcpN+Y4KThWPinNzG8ST0C6ynlfm1pQ6aNm84KDQrA6xsTQ9nJwTGlWdjw8bl4a2G90z6KTqWZouWlcbUxOyDgo1CEJdXoQhC4hNRFuUuA7U9nSIJ9CtYWP1vhcdqJ+h+i16G+80EaQDzxW7ss91w8FnbVHdjd4hRtqIF+hxhqYXfJJ/0WcUN827ifVavHhB7XNOTgQdxElkVBwLmnMHqMD5Kvaje813z5mp7LN43t5EHz/4pmq6zdR4l9oBwIIM8QZHRuVsoFrYUTB84Z/Fi35vWSo8NsyBrIGO0yTmm1ZFg/eMIGvNvzDBJwVMsQ7uY9FfPTRSnvarSmuBExiNiTpNFbFaWvAcDoPmNRWfVZXcSjnsGbdLHYt4ajtCulU17DpA7PZeM2E47xrC2YKyOfunI8ljz0kkHeGY5qs13Z10CbmzdD16W/Fs2qGmtQInmqhaKzfs5xIQ7Gbm+HaPw+W7JCrocHfj04hO0tbj7kmvNV+aJria9mslall3NKspLhp54pvNezQuEJyKTra3klaTFLTISGGpMZp1SzMNOz0XLKBGa7odCiUh0mgk6SchvOhWqrbLw4ci/+Y7aOyNzdPFRti43biN1taeRI+oVsW7QU0ZYJCLlZNbUSB5jGQXgC9XESKGibiANZIA5lNHV5AH9VnB0/JajntbvEBZoY52gunyE3gVhDidx7HbA4E8k4Ug4OzC4QRkVG1rUUOOJyuv0OA/2GkKlU2hOgvLHiRHIjWDpC0dR9dVUKRDlk8YtO3UdhWfWUYlGJm97p6lqzGcLtPZUFC9ewgkESIMiNRGa8XnVupjW7ZsHxeYK02oo1+iwXa4TOd0TWbVk2cI7JHqFfLFxb1BhbA5vyvcPKS1tmHvkdEntIXgaeTvcKcWT1rB9nTo7fxuI3O7Y6Faws2tzAuU8O8bGHiJsPQBN7RbeIHkUtsl3+VzeY9kwvLUoEQRIbTKYc0GWiThP6rKpq72dtHC9kyG9117Rd7WDTLASdllLOSS2dI1ji1x1TG0onOaHNGi6rayDHzdBkx3h9w/8eGGxVKNBiQIknAse0zGg7wRmNoWnAppWlVMpDLrxjocO807D9E7UUDX96PI+iSp65zO7JmPVRdn7TCNKHFkImg5B/o7Z/wCKwLNK0qt9GiXXb2uGTgNI1HZoVqsxaL2w9nEP8wDA+MD9XnzUaSrN+yl1+fOqlVUgw9rFp8+dFGWms/7ImLDHYJ7QHuE6vwnoq9Nam9gcCCJgiRByIOc1n9oKmNGiYfduxadWtp2jyStdSYD2jNOPRM0NVjHZv14dVGzRNczRNZS07LuadPM4Y2fuEzmnEMzhnZ+xQVBwUlZimNhR5uIDSxwJOWh30T6s7YEzbBEh43DE7m6OKrE09q6qYkc/y24aXHBo4/QJuKolDOyj9NUvJBEXdpJ/pIxqS55m9xcdbjPzXE1a6LYpo+8eSdTQGjmZk9E6NkIEvf331aNnzuzPuqTXQtyHsqXNTNVWmfCIDyXs2ntDcTnuPROafY1wE4Tr34XSB4OGB6KuxGFpIcCCMCCJEHaFSWzUrr6eytBiqW2191pdHpDYjQ5hm05FKKkWZrf2US449h5l8LsgfoeGpXdegpqgTsxceKw6iAwvtw4Kn2toFyIIgyfgfiHqPIqBV8tDRfaUd+tovDe3E9JjiqFNYlfFgluNDmtiikxxWPDJJUts4bvhPkrV9nlJH8IQT3YrhzDXfqVZcJiSZVPXZgMLZ5uvf4tH0UaOURPxFNTQmeEsHMFa6qN9plH+4ifG0/4uHk5XlVr7QaNeoZd4HsdzJZ+pbtW3FC4fMlh7PfgqWHrbzyVHDkTSMB/ZG5LwYZe4NaJuJkAMySvL24L1BFlK1PaOJRyADeZpYT/qfdPRXyrazZSGXoZnrBzadRCpjrER7s5wyfDeM905S6qOolLi0ONORa4YOa7AOGo6xqK04Z5aawkBw/PllkzwQ1VzERi9/nNaLWVXMjwyx4w0HS06CNqzqnUN9Gi3Tg5pBa4aRoc1aLVlYtpEMPZkcxpadIO1NLQ1MKTCkPvG4sO3S07D6J2rpxOztGa8OqQpKgwP7N+nHoiz1dCkw8cIjcHDycNh9U7rOr2x4TmO05HwuGRCzqrKxdRowcAcDJzcpifaadv1C0ujxxEaHNM2uAIOwrtJOJ4yx+o16rlZAaeQPZodOiy+lUd0J7mOEnNMj+2zSk5q4W0qm80RmjFuD9rdB4Hodipk1iVEJhkLfJbdPMJow7zXc05opwcNnqmk0vRH9rgl1a4ZLmG4AieUxMbJ4rUoUMNaA0AAZACQA2BZU/MhaTR6yY2jw4kRwaCxpmTmS0TAGk7lr7McBiv0WVtJpIbbqn6FXI9t4QPZY923Bo649ErQ7YwXmTr0M63SLeYy4rTFXCTbEFmmkmAvhKnlC2kqQRmF7B/MaNHvAe6dupTLXTExiCvVbJG2Vpa7RVRyOjcHNWWTWh1DTvbQGuPeHZdvbhPiJHiqfaag+ypDpd1/bHHvDnPmpWw9J+8ZucP9T+lYlETDUGM+C2awCWASDxVqc2YkcjgsxjQ7ri3wkjkZK91vX8OjiR7T9DAerjoCodJpBiPc8yBc4uMspkzwVm03scWgHMKvZzHgEkZFcvfIE6hPkmFV1E+kMLmgkB13jIH6rqsaRJt3SfJaPZWqjRqKxhEnntv+J2MuAkOCWooO2cb6LRqKg00WIak5KYUbaOje0okZv/1uI3tF4dQFJLxzZgg5HBeic3ECF5hjsDg4cCsYoruzxU9ZF4FMhz/EBvLHSUD7Iw4j4Zza4t4tJaUvApBY4OaZOaQQdoMwvKsdgkDjwK9nOztGuaOI91sKirQVG2kwzkIjR2HbfCdh/dL1PWzaTCD255Obpa7SD9NifL1BDJmW1BXjgXwv5ELNrO1yaLG7UwxxuvGqRlelrB6TWkAzWZWohBtMigZXgeLmtcepKtliq09rAuOPahSG9h7vKRHALMoZSx5gd1stWvhD421DRwF/z8soq2tU3HiM0YPwdsfoPEDmNqcWHrbOA463M/U3681ZazoIjwnwz7wlPUcweBkVmNHjugRg7J8N2I2tMiPMKFQPpqgSjQ6/3+1KmP1VOYjqNP6/S1aJDDgQRMEEEawcCFl9a0EwIzoZ0HA62nFp5fVadRo4iMa9uTgHDcRMKsW7q+bGxhm03XfCe6eBw/Mma+ISRYxw9kts+Uxy4Dx91TppSA7tBITXTXSIXnl6EjJKx+8UPjF0pkm6JCZyGoagvaV3uC5gQi9zWtE3OIAG04LovoFEWtcr2FDc4yaC46gCTyC9iw3MMnAtOpwIPIrSKnqhlGhhrR2vedpcfTUFHW0oYdR78u0wjHTJxDSOoPBaT9nlkReTmM7LMZtBr5QwDI5XUXZCuy14gvPZd3J+67VuPnvV0WSw4haQRmCCN4MwtKj13DhwWxXmQc0OAGLjMAyA05pnZ9R3C1509kttCns8OYNfdRFuYHYhv1OLeDhP9Kq9BrF8EuMMyLmls5TkCQcNuCc11aF9JMj2WAzDB5uOkqLvLOqpg+YvjWjTQlkIZIlHPJJJJJOJJMyTtKQpFMDNp1eupcMe+M8Q4LS5x1DH9htKutnLDMgyiR5RImYGbGHj3jtP7rkFK+Y5ac1dNNHTi8mvAcf9KLshZZ0SIKRHEmjFjSJFx0OI0NGjXuzv6EL0UELYW4WrzdTUuqH4nfgckIQhXJZZzb6pjCjCO0diJ3tkQCWPxAcwVXWvmtiplDZGhuhxBea4SI/7kdqzCv7LRaG4uAL4Wh4GQ1PAyO3I9Fh1tKWuMjdCvTbOrGyMETz3hp1H7SFXVpEo770N0jpGYcNThpVkH2iPu/ctva75uz+GU+qpbYwSgKSjnkiFmmydlpIpTd7c0vSKS6I9z3GbnEknaVL2Pp3s6W0aIk2Hji3/ACA5qCmu4Ecsc1zc2kOG9pmPJQjeWvD+qlLEHxlnMWWyLOraUL2dKLhlEAdx7rvIHipKg/aFojQ/zQz+l3qkLYVpBpMKG+E8FzXEFuIcA4T7pxlNo5rXqpYp4ThOYzWHRwTU84xNyOV+ClrDU6/Ryw5w3S/K7tDreHBTdY0MRoT4Z95pG46DwMiqPYOl3aSWaHsPNvaHS8tBTFG7tIAD4fPwlq5nZVBI8fn5WPOBBIOBGB3jNE1J2povs6XEGhxvj84mes1FTXnnswOLTwXpY3B7A4cQndJODSpixMAPpUz7jHOG8yb5OKhX4wxs/cKUsbT2wqSLxkHtLJnIEkEdRLirKWwlbfmlqgEwODeRWjKAtrSQ2jXdL3NHAG8fIc1ORozWNLnENaMSSZALN7SV3/ExZt7jcGbdbiNvkAtyumDIi3iclh0EBklDuAzUbNdPjF0pkmQAEzOQGQGoJKaSiUmWDcXHDXj9TsXnBdemDbpaJGDRinNTVBGpzsOxCBxeRhuaPed0CmbPWELyIlKmBmIWk/GdA/COMsle4cINAa0AACQAEgBqAGS1aagLu9JpyWZVbRbF3Ys3c+A8OaY1PUUKisuw24nvOOLnHafpkpBCFtNaGiwXnnvc84nG5QhCFJRQhCEIQghCEIUNWFkaNGmTDDXH3ofYPTA8Qq3T/s2cMYEUH8MQSPzNw6BX1CXkpYn6hORV08W67Lkc1kFOqSk0f7yE6XiAvN+ZswOKZNjhbYoqsLMUePi+E294m9h3NufGaQk2b/4PmtSLbAOUrfyP0f2srDl7NW6sPs20wIv5Yg/W30Vbp9QUmj/eQnXfE3tt5ty4yWfJSyx6hakVVDNuOHhoVzQac6DEbEYZOblMTGIIMxuJVtoH2hDKND/NDP6XeqorYwXYcoxTyQ7pRPSRzb4/KslsKwhR3w4kJwd2C1wkQRIzEwfiPJV+a4mvZqEjzI4uPFSiiETAwcE8hGcJ2z9im004oOIcNnqE1mql1ozIS76U5wAc5xAyBcSBuBySZcknRJKWqCysWmEOdNkHxSxdsYNO/LfkrWRukdYZoe5kTcTzYJhQqJFpL/ZwWknScgBrcfdC0KzlkIdFAc6T4vjIwbsYNG/PdkpWrarh0ZgZCaGjTrcdbjpKdrdpqNsWbsyvOVe0XTdxmTfU+P6QhCE+stCEIQhCEIQhCEIQhCELh0ZozI5rl7Isu0JE0tuvoVyac3byXMbealhdyThCamsG6j09Vyax/Ceaj2jea72buSeITE1ifD1/ZcmsHah1XO1au9k5J1jZmj0jvwm3j7zey7m3PiqxWH2bEYwIv5Yg/W0fRWk05+zkuTS36+gS0jYZNWp2Geoi3XZctQs0p9R0ij/eQnS8QF5vzNwHFMBGC1cx3eI81HUmpIMQzfCYSdMpHmJLOkpB/A+a1o9pZf5G+X6P7WfwKZcMxjguYV6I67DaXOOQaCTyCvjbMUYf0hxc89CVIUWAIQlDAYNTQG85ZqDaQ37xUnbRjGbGm/VQtnbBYiJSsTmIU5j/APQjP4Rhr1K7taAJDADAAaAoxtLeNPMBKtrA6QPJa0PZRCzQsOofNO7E8/jgn6E0bWA0g+aVbTGnTzCZD2nilCxw4JZC5bEByIPFdKaihCEIQhCEIQhcRYl0TXZKZRn3js0KDnWCk0XKRiRC7M+i4upa6i6liLpm9kjdRdS11F1cwoxJG6i6lrqLqMKMSRuoupa6i6jCjEkbqLqWuouowoxJG6i6lrqLqMKMSRuoupa6i6jCjEkbqLqWuouowoxJG6i6lrqLqMKMSRurpriMieaUuouosi6G0lw08wlG006QPJJ3UXVMFw4qJDTwThtNGkEdUu1wOSYXUvBo8xirGucVW5rQu4zp4JK6nJhheeyUi26iHWTe6i6l/Zo9muYVLEkLqLqXuIuIwoxJC6i6l7iLiMKMSQuoupe4i4jCjEkLqLqXuIuIwoxJC6i6l7iLiMKMSQuoupe4i4jCjEkLqLqXuIuIwoxJC6i6l7iLiMKMSQuoupe4i4jCjEkLqLqXuIuIwoxJFsOZTpcsbJdKbRZQcboQhCkooQhCEIQhCEIQhCEIQhCEIQhCEIQhCEIQhCEIQhCEIQhCEIQhCEIQhCEIQhCEL//Z"/>
          <p:cNvSpPr>
            <a:spLocks noChangeAspect="1" noChangeArrowheads="1"/>
          </p:cNvSpPr>
          <p:nvPr/>
        </p:nvSpPr>
        <p:spPr bwMode="auto">
          <a:xfrm>
            <a:off x="63500" y="-1136650"/>
            <a:ext cx="1943100" cy="2352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1891589" y="2967335"/>
            <a:ext cx="5360827"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DEMONSTRATION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1026333228"/>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10"/>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1"/>
                                        </p:tgtEl>
                                        <p:attrNameLst>
                                          <p:attrName>ppt_x</p:attrName>
                                          <p:attrName>ppt_y</p:attrName>
                                        </p:attrNameLst>
                                      </p:cBhvr>
                                    </p:animMotion>
                                  </p:childTnLst>
                                </p:cTn>
                              </p:par>
                              <p:par>
                                <p:cTn id="9" presetID="2" presetClass="exit" presetSubtype="3" fill="hold" nodeType="withEffect">
                                  <p:stCondLst>
                                    <p:cond delay="0"/>
                                  </p:stCondLst>
                                  <p:childTnLst>
                                    <p:anim calcmode="lin" valueType="num">
                                      <p:cBhvr additive="base">
                                        <p:cTn id="10" dur="2000"/>
                                        <p:tgtEl>
                                          <p:spTgt spid="16"/>
                                        </p:tgtEl>
                                        <p:attrNameLst>
                                          <p:attrName>ppt_x</p:attrName>
                                        </p:attrNameLst>
                                      </p:cBhvr>
                                      <p:tavLst>
                                        <p:tav tm="0">
                                          <p:val>
                                            <p:strVal val="ppt_x"/>
                                          </p:val>
                                        </p:tav>
                                        <p:tav tm="100000">
                                          <p:val>
                                            <p:strVal val="1+ppt_w/2"/>
                                          </p:val>
                                        </p:tav>
                                      </p:tavLst>
                                    </p:anim>
                                    <p:anim calcmode="lin" valueType="num">
                                      <p:cBhvr additive="base">
                                        <p:cTn id="11" dur="2000"/>
                                        <p:tgtEl>
                                          <p:spTgt spid="16"/>
                                        </p:tgtEl>
                                        <p:attrNameLst>
                                          <p:attrName>ppt_y</p:attrName>
                                        </p:attrNameLst>
                                      </p:cBhvr>
                                      <p:tavLst>
                                        <p:tav tm="0">
                                          <p:val>
                                            <p:strVal val="ppt_y"/>
                                          </p:val>
                                        </p:tav>
                                        <p:tav tm="100000">
                                          <p:val>
                                            <p:strVal val="0-ppt_h/2"/>
                                          </p:val>
                                        </p:tav>
                                      </p:tavLst>
                                    </p:anim>
                                    <p:set>
                                      <p:cBhvr>
                                        <p:cTn id="12" dur="1" fill="hold">
                                          <p:stCondLst>
                                            <p:cond delay="1999"/>
                                          </p:stCondLst>
                                        </p:cTn>
                                        <p:tgtEl>
                                          <p:spTgt spid="16"/>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 0 L -0.25 0 E" pathEditMode="relative" ptsTypes="">
                                      <p:cBhvr>
                                        <p:cTn id="21" dur="2000" spd="-100000" fill="hold"/>
                                        <p:tgtEl>
                                          <p:spTgt spid="10"/>
                                        </p:tgtEl>
                                        <p:attrNameLst>
                                          <p:attrName>ppt_x</p:attrName>
                                          <p:attrName>ppt_y</p:attrName>
                                        </p:attrNameLst>
                                      </p:cBhvr>
                                    </p:animMotion>
                                  </p:childTnLst>
                                </p:cTn>
                              </p:par>
                              <p:par>
                                <p:cTn id="22" presetID="35" presetClass="path" presetSubtype="0" accel="50000" decel="50000" fill="hold" nodeType="withEffect">
                                  <p:stCondLst>
                                    <p:cond delay="0"/>
                                  </p:stCondLst>
                                  <p:childTnLst>
                                    <p:animMotion origin="layout" path="M 0 0 L -0.25 0 E" pathEditMode="relative" ptsTypes="">
                                      <p:cBhvr>
                                        <p:cTn id="23" dur="2000" spd="-100000" fill="hold"/>
                                        <p:tgtEl>
                                          <p:spTgt spid="11"/>
                                        </p:tgtEl>
                                        <p:attrNameLst>
                                          <p:attrName>ppt_x</p:attrName>
                                          <p:attrName>ppt_y</p:attrName>
                                        </p:attrNameLst>
                                      </p:cBhvr>
                                    </p:animMotion>
                                  </p:childTnLst>
                                </p:cTn>
                              </p:par>
                              <p:par>
                                <p:cTn id="24" presetID="2" presetClass="entr" presetSubtype="3"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000" fill="hold"/>
                                        <p:tgtEl>
                                          <p:spTgt spid="16"/>
                                        </p:tgtEl>
                                        <p:attrNameLst>
                                          <p:attrName>ppt_x</p:attrName>
                                        </p:attrNameLst>
                                      </p:cBhvr>
                                      <p:tavLst>
                                        <p:tav tm="0">
                                          <p:val>
                                            <p:strVal val="1+#ppt_w/2"/>
                                          </p:val>
                                        </p:tav>
                                        <p:tav tm="100000">
                                          <p:val>
                                            <p:strVal val="#ppt_x"/>
                                          </p:val>
                                        </p:tav>
                                      </p:tavLst>
                                    </p:anim>
                                    <p:anim calcmode="lin" valueType="num">
                                      <p:cBhvr additive="base">
                                        <p:cTn id="27" dur="2000" fill="hold"/>
                                        <p:tgtEl>
                                          <p:spTgt spid="16"/>
                                        </p:tgtEl>
                                        <p:attrNameLst>
                                          <p:attrName>ppt_y</p:attrName>
                                        </p:attrNameLst>
                                      </p:cBhvr>
                                      <p:tavLst>
                                        <p:tav tm="0">
                                          <p:val>
                                            <p:strVal val="0-#ppt_h/2"/>
                                          </p:val>
                                        </p:tav>
                                        <p:tav tm="100000">
                                          <p:val>
                                            <p:strVal val="#ppt_y"/>
                                          </p:val>
                                        </p:tav>
                                      </p:tavLst>
                                    </p:anim>
                                  </p:childTnLst>
                                </p:cTn>
                              </p:par>
                              <p:par>
                                <p:cTn id="28" presetID="42" presetClass="exit" presetSubtype="0" fill="hold" grpId="1" nodeType="withEffect">
                                  <p:stCondLst>
                                    <p:cond delay="0"/>
                                  </p:stCondLst>
                                  <p:childTnLst>
                                    <p:animEffect transition="out" filter="fade">
                                      <p:cBhvr>
                                        <p:cTn id="29" dur="1000"/>
                                        <p:tgtEl>
                                          <p:spTgt spid="4"/>
                                        </p:tgtEl>
                                      </p:cBhvr>
                                    </p:animEffect>
                                    <p:anim calcmode="lin" valueType="num">
                                      <p:cBhvr>
                                        <p:cTn id="30" dur="1000"/>
                                        <p:tgtEl>
                                          <p:spTgt spid="4"/>
                                        </p:tgtEl>
                                        <p:attrNameLst>
                                          <p:attrName>ppt_x</p:attrName>
                                        </p:attrNameLst>
                                      </p:cBhvr>
                                      <p:tavLst>
                                        <p:tav tm="0">
                                          <p:val>
                                            <p:strVal val="ppt_x"/>
                                          </p:val>
                                        </p:tav>
                                        <p:tav tm="100000">
                                          <p:val>
                                            <p:strVal val="ppt_x"/>
                                          </p:val>
                                        </p:tav>
                                      </p:tavLst>
                                    </p:anim>
                                    <p:anim calcmode="lin" valueType="num">
                                      <p:cBhvr>
                                        <p:cTn id="31" dur="1000"/>
                                        <p:tgtEl>
                                          <p:spTgt spid="4"/>
                                        </p:tgtEl>
                                        <p:attrNameLst>
                                          <p:attrName>ppt_y</p:attrName>
                                        </p:attrNameLst>
                                      </p:cBhvr>
                                      <p:tavLst>
                                        <p:tav tm="0">
                                          <p:val>
                                            <p:strVal val="ppt_y"/>
                                          </p:val>
                                        </p:tav>
                                        <p:tav tm="100000">
                                          <p:val>
                                            <p:strVal val="ppt_y+.1"/>
                                          </p:val>
                                        </p:tav>
                                      </p:tavLst>
                                    </p:anim>
                                    <p:set>
                                      <p:cBhvr>
                                        <p:cTn id="3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smtClean="0">
                <a:latin typeface="Arial" pitchFamily="34" charset="0"/>
                <a:cs typeface="Arial" pitchFamily="34" charset="0"/>
              </a:rPr>
              <a:t>On my own</a:t>
            </a:r>
            <a:endParaRPr lang="en-GB" sz="4500" spc="-150" dirty="0">
              <a:latin typeface="Arial" pitchFamily="34" charset="0"/>
              <a:cs typeface="Arial" pitchFamily="34" charset="0"/>
            </a:endParaRPr>
          </a:p>
          <a:p>
            <a:r>
              <a:rPr lang="en-GB" sz="4500" spc="-150" dirty="0" smtClean="0">
                <a:latin typeface="Arial" pitchFamily="34" charset="0"/>
                <a:cs typeface="Arial" pitchFamily="34" charset="0"/>
              </a:rPr>
              <a:t>Adding people ruins it</a:t>
            </a:r>
            <a:endParaRPr lang="en-GB" sz="4500" spc="-150" dirty="0">
              <a:latin typeface="Arial" pitchFamily="34" charset="0"/>
              <a:cs typeface="Arial" pitchFamily="34" charset="0"/>
            </a:endParaRPr>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grpSp>
        <p:nvGrpSpPr>
          <p:cNvPr id="3257" name="Group 3256"/>
          <p:cNvGrpSpPr/>
          <p:nvPr/>
        </p:nvGrpSpPr>
        <p:grpSpPr>
          <a:xfrm>
            <a:off x="369894" y="2706987"/>
            <a:ext cx="1825625" cy="1120775"/>
            <a:chOff x="3659188" y="2868613"/>
            <a:chExt cx="1825625" cy="1120775"/>
          </a:xfrm>
          <a:effectLst>
            <a:reflection blurRad="6350" stA="52000" endA="300" endPos="35000" dir="5400000" sy="-100000" algn="bl" rotWithShape="0"/>
          </a:effectLst>
        </p:grpSpPr>
        <p:sp>
          <p:nvSpPr>
            <p:cNvPr id="4"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5"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6"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5"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2"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3"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2"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3"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4"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5"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6"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7"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8"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9"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0"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1"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2"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3"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4"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5"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6"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7"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8"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9"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0"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1"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2"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3"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4"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5"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6"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7"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8"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9"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0"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1"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2"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3"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4"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5"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6"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7"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8"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9"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0"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1"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2"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3"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4"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5"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6"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7"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8"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9"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0"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1"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2"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3"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4"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5"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6"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7"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8"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9"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0"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1"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2"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0"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1"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0"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1"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2"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3"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4"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5"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6"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7"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8"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9"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0"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1"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2"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3"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4"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5"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6"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7"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8"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9"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0"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1"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2"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3"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4"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5"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6"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7"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8"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9"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0"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1"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2"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3"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4"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5"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6"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7"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8"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9"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0"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3"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4"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5"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6"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7"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8"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9"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0"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1"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2"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3"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4"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5"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6"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7"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8"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9"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0"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1"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2"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3"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4"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5"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6"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7"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8"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9"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0"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1"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2"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3"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4"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5"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6"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7"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8"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9"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0"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1"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2"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3"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4"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5"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6"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8"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1"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303" name="Picture 231" descr="C:\Users\Craig.Dean\AppData\Local\Microsoft\Windows\Temporary Internet Files\Content.IE5\UORNNV9S\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776977"/>
            <a:ext cx="1062166" cy="2101570"/>
          </a:xfrm>
          <a:prstGeom prst="rect">
            <a:avLst/>
          </a:prstGeom>
          <a:noFill/>
          <a:extLst>
            <a:ext uri="{909E8E84-426E-40DD-AFC4-6F175D3DCCD1}">
              <a14:hiddenFill xmlns:a14="http://schemas.microsoft.com/office/drawing/2010/main">
                <a:solidFill>
                  <a:srgbClr val="FFFFFF"/>
                </a:solidFill>
              </a14:hiddenFill>
            </a:ext>
          </a:extLst>
        </p:spPr>
      </p:pic>
      <p:sp>
        <p:nvSpPr>
          <p:cNvPr id="3258" name="Rectangle 3257"/>
          <p:cNvSpPr/>
          <p:nvPr/>
        </p:nvSpPr>
        <p:spPr>
          <a:xfrm>
            <a:off x="294239" y="2164936"/>
            <a:ext cx="147425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Lone Wolf</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24" name="Group 223"/>
          <p:cNvGrpSpPr/>
          <p:nvPr/>
        </p:nvGrpSpPr>
        <p:grpSpPr>
          <a:xfrm>
            <a:off x="5668607" y="2429983"/>
            <a:ext cx="1957024" cy="402417"/>
            <a:chOff x="2612626" y="2171397"/>
            <a:chExt cx="3273862" cy="673193"/>
          </a:xfrm>
        </p:grpSpPr>
        <p:pic>
          <p:nvPicPr>
            <p:cNvPr id="3305" name="Picture 233" descr="C:\Users\Craig.Dean\AppData\Local\Microsoft\Windows\Temporary Internet Files\Content.IE5\TPSYT7HL\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2626" y="2171397"/>
              <a:ext cx="628650" cy="628650"/>
            </a:xfrm>
            <a:prstGeom prst="rect">
              <a:avLst/>
            </a:prstGeom>
            <a:noFill/>
            <a:extLst>
              <a:ext uri="{909E8E84-426E-40DD-AFC4-6F175D3DCCD1}">
                <a14:hiddenFill xmlns:a14="http://schemas.microsoft.com/office/drawing/2010/main">
                  <a:solidFill>
                    <a:srgbClr val="FFFFFF"/>
                  </a:solidFill>
                </a14:hiddenFill>
              </a:ext>
            </a:extLst>
          </p:spPr>
        </p:pic>
        <p:sp>
          <p:nvSpPr>
            <p:cNvPr id="3259" name="Rectangle 3258"/>
            <p:cNvSpPr/>
            <p:nvPr/>
          </p:nvSpPr>
          <p:spPr>
            <a:xfrm>
              <a:off x="3262890" y="2175256"/>
              <a:ext cx="2623598" cy="669334"/>
            </a:xfrm>
            <a:prstGeom prst="rect">
              <a:avLst/>
            </a:prstGeom>
            <a:noFill/>
          </p:spPr>
          <p:txBody>
            <a:bodyPr wrap="none" lIns="91440" tIns="45720" rIns="91440" bIns="45720">
              <a:spAutoFit/>
            </a:bodyPr>
            <a:lstStyle/>
            <a:p>
              <a:pPr algn="ct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Webbiepedia</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25" name="Group 224"/>
          <p:cNvGrpSpPr/>
          <p:nvPr/>
        </p:nvGrpSpPr>
        <p:grpSpPr>
          <a:xfrm>
            <a:off x="5668607" y="3084349"/>
            <a:ext cx="2956632" cy="404297"/>
            <a:chOff x="2612626" y="2825763"/>
            <a:chExt cx="4946085" cy="676340"/>
          </a:xfrm>
        </p:grpSpPr>
        <p:pic>
          <p:nvPicPr>
            <p:cNvPr id="255" name="Picture 233" descr="C:\Users\Craig.Dean\AppData\Local\Microsoft\Windows\Temporary Internet Files\Content.IE5\TPSYT7HL\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2626" y="2825763"/>
              <a:ext cx="628650" cy="628650"/>
            </a:xfrm>
            <a:prstGeom prst="rect">
              <a:avLst/>
            </a:prstGeom>
            <a:noFill/>
            <a:extLst>
              <a:ext uri="{909E8E84-426E-40DD-AFC4-6F175D3DCCD1}">
                <a14:hiddenFill xmlns:a14="http://schemas.microsoft.com/office/drawing/2010/main">
                  <a:solidFill>
                    <a:srgbClr val="FFFFFF"/>
                  </a:solidFill>
                </a14:hiddenFill>
              </a:ext>
            </a:extLst>
          </p:spPr>
        </p:pic>
        <p:sp>
          <p:nvSpPr>
            <p:cNvPr id="256" name="Rectangle 255"/>
            <p:cNvSpPr/>
            <p:nvPr/>
          </p:nvSpPr>
          <p:spPr>
            <a:xfrm>
              <a:off x="3320879" y="2832767"/>
              <a:ext cx="4237832" cy="669336"/>
            </a:xfrm>
            <a:prstGeom prst="rect">
              <a:avLst/>
            </a:prstGeom>
            <a:noFill/>
          </p:spPr>
          <p:txBody>
            <a:bodyPr wrap="none" lIns="91440" tIns="45720" rIns="91440" bIns="45720">
              <a:spAutoFit/>
            </a:bodyPr>
            <a:lstStyle/>
            <a:p>
              <a:pPr algn="ct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Webbiepedia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(backup)</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26" name="Group 225"/>
          <p:cNvGrpSpPr/>
          <p:nvPr/>
        </p:nvGrpSpPr>
        <p:grpSpPr>
          <a:xfrm>
            <a:off x="5668608" y="3732335"/>
            <a:ext cx="2433798" cy="400110"/>
            <a:chOff x="2612626" y="3473750"/>
            <a:chExt cx="4071446" cy="669335"/>
          </a:xfrm>
        </p:grpSpPr>
        <p:pic>
          <p:nvPicPr>
            <p:cNvPr id="259" name="Picture 233" descr="C:\Users\Craig.Dean\AppData\Local\Microsoft\Windows\Temporary Internet Files\Content.IE5\TPSYT7HL\MC90043158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2626" y="3485955"/>
              <a:ext cx="628650" cy="628650"/>
            </a:xfrm>
            <a:prstGeom prst="rect">
              <a:avLst/>
            </a:prstGeom>
            <a:noFill/>
            <a:extLst>
              <a:ext uri="{909E8E84-426E-40DD-AFC4-6F175D3DCCD1}">
                <a14:hiddenFill xmlns:a14="http://schemas.microsoft.com/office/drawing/2010/main">
                  <a:solidFill>
                    <a:srgbClr val="FFFFFF"/>
                  </a:solidFill>
                </a14:hiddenFill>
              </a:ext>
            </a:extLst>
          </p:spPr>
        </p:pic>
        <p:sp>
          <p:nvSpPr>
            <p:cNvPr id="260" name="Rectangle 259"/>
            <p:cNvSpPr/>
            <p:nvPr/>
          </p:nvSpPr>
          <p:spPr>
            <a:xfrm>
              <a:off x="3290847" y="3473750"/>
              <a:ext cx="3393225" cy="669335"/>
            </a:xfrm>
            <a:prstGeom prst="rect">
              <a:avLst/>
            </a:prstGeom>
            <a:noFill/>
          </p:spPr>
          <p:txBody>
            <a:bodyPr wrap="none" lIns="91440" tIns="45720" rIns="91440" bIns="45720">
              <a:spAutoFit/>
            </a:bodyPr>
            <a:lstStyle/>
            <a:p>
              <a:pPr algn="ct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Webbiepedia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(v2)</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63" name="Group 262"/>
          <p:cNvGrpSpPr/>
          <p:nvPr/>
        </p:nvGrpSpPr>
        <p:grpSpPr>
          <a:xfrm>
            <a:off x="371482" y="4827787"/>
            <a:ext cx="1825625" cy="1120775"/>
            <a:chOff x="3659188" y="2868613"/>
            <a:chExt cx="1825625" cy="1120775"/>
          </a:xfrm>
          <a:effectLst>
            <a:reflection blurRad="6350" stA="52000" endA="300" endPos="35000" dir="5400000" sy="-100000" algn="bl" rotWithShape="0"/>
          </a:effectLst>
        </p:grpSpPr>
        <p:sp>
          <p:nvSpPr>
            <p:cNvPr id="264"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80" name="Rectangle 479"/>
          <p:cNvSpPr/>
          <p:nvPr/>
        </p:nvSpPr>
        <p:spPr>
          <a:xfrm>
            <a:off x="96042" y="4366122"/>
            <a:ext cx="202305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92D050"/>
                </a:solidFill>
                <a:effectLst>
                  <a:outerShdw blurRad="50800" dist="39000" dir="5460000" algn="tl">
                    <a:srgbClr val="000000">
                      <a:alpha val="38000"/>
                    </a:srgbClr>
                  </a:outerShdw>
                </a:effectLst>
              </a:rPr>
              <a:t>The hired help</a:t>
            </a:r>
            <a:endParaRPr lang="en-US" sz="2400" b="1" cap="none" spc="0" dirty="0">
              <a:ln w="11430"/>
              <a:solidFill>
                <a:srgbClr val="92D050"/>
              </a:solidFill>
              <a:effectLst>
                <a:outerShdw blurRad="50800" dist="39000" dir="5460000" algn="tl">
                  <a:srgbClr val="000000">
                    <a:alpha val="38000"/>
                  </a:srgbClr>
                </a:outerShdw>
              </a:effectLst>
            </a:endParaRPr>
          </a:p>
        </p:txBody>
      </p:sp>
      <p:sp>
        <p:nvSpPr>
          <p:cNvPr id="227" name="Right Arrow 226"/>
          <p:cNvSpPr/>
          <p:nvPr/>
        </p:nvSpPr>
        <p:spPr>
          <a:xfrm flipH="1">
            <a:off x="4716016" y="3032811"/>
            <a:ext cx="864096" cy="91167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28" name="Left-Right Arrow 227"/>
          <p:cNvSpPr/>
          <p:nvPr/>
        </p:nvSpPr>
        <p:spPr>
          <a:xfrm>
            <a:off x="2197107" y="3156575"/>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486" name="Left-Right Arrow 485"/>
          <p:cNvSpPr/>
          <p:nvPr/>
        </p:nvSpPr>
        <p:spPr>
          <a:xfrm rot="19594262">
            <a:off x="2416083" y="4252060"/>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pic>
        <p:nvPicPr>
          <p:cNvPr id="3307" name="Picture 235" descr="C:\Users\Craig.Dean\AppData\Local\Microsoft\Windows\Temporary Internet Files\Content.IE5\MJTEAO61\MC90025065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77265" y="4167704"/>
            <a:ext cx="675004" cy="729933"/>
          </a:xfrm>
          <a:prstGeom prst="rect">
            <a:avLst/>
          </a:prstGeom>
          <a:noFill/>
          <a:extLst>
            <a:ext uri="{909E8E84-426E-40DD-AFC4-6F175D3DCCD1}">
              <a14:hiddenFill xmlns:a14="http://schemas.microsoft.com/office/drawing/2010/main">
                <a:solidFill>
                  <a:srgbClr val="FFFFFF"/>
                </a:solidFill>
              </a14:hiddenFill>
            </a:ext>
          </a:extLst>
        </p:spPr>
      </p:pic>
      <p:pic>
        <p:nvPicPr>
          <p:cNvPr id="489" name="Picture 5" descr="C:\Users\Craig.Dean\Pictures\visual-sourcesaf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8494" y="2838791"/>
            <a:ext cx="1064344" cy="129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12582"/>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57"/>
                                        </p:tgtEl>
                                        <p:attrNameLst>
                                          <p:attrName>style.visibility</p:attrName>
                                        </p:attrNameLst>
                                      </p:cBhvr>
                                      <p:to>
                                        <p:strVal val="visible"/>
                                      </p:to>
                                    </p:set>
                                    <p:anim calcmode="lin" valueType="num">
                                      <p:cBhvr additive="base">
                                        <p:cTn id="7" dur="500" fill="hold"/>
                                        <p:tgtEl>
                                          <p:spTgt spid="3257"/>
                                        </p:tgtEl>
                                        <p:attrNameLst>
                                          <p:attrName>ppt_x</p:attrName>
                                        </p:attrNameLst>
                                      </p:cBhvr>
                                      <p:tavLst>
                                        <p:tav tm="0">
                                          <p:val>
                                            <p:strVal val="0-#ppt_w/2"/>
                                          </p:val>
                                        </p:tav>
                                        <p:tav tm="100000">
                                          <p:val>
                                            <p:strVal val="#ppt_x"/>
                                          </p:val>
                                        </p:tav>
                                      </p:tavLst>
                                    </p:anim>
                                    <p:anim calcmode="lin" valueType="num">
                                      <p:cBhvr additive="base">
                                        <p:cTn id="8" dur="500" fill="hold"/>
                                        <p:tgtEl>
                                          <p:spTgt spid="32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58"/>
                                        </p:tgtEl>
                                        <p:attrNameLst>
                                          <p:attrName>style.visibility</p:attrName>
                                        </p:attrNameLst>
                                      </p:cBhvr>
                                      <p:to>
                                        <p:strVal val="visible"/>
                                      </p:to>
                                    </p:set>
                                    <p:anim calcmode="lin" valueType="num">
                                      <p:cBhvr additive="base">
                                        <p:cTn id="11" dur="500" fill="hold"/>
                                        <p:tgtEl>
                                          <p:spTgt spid="3258"/>
                                        </p:tgtEl>
                                        <p:attrNameLst>
                                          <p:attrName>ppt_x</p:attrName>
                                        </p:attrNameLst>
                                      </p:cBhvr>
                                      <p:tavLst>
                                        <p:tav tm="0">
                                          <p:val>
                                            <p:strVal val="0-#ppt_w/2"/>
                                          </p:val>
                                        </p:tav>
                                        <p:tav tm="100000">
                                          <p:val>
                                            <p:strVal val="#ppt_x"/>
                                          </p:val>
                                        </p:tav>
                                      </p:tavLst>
                                    </p:anim>
                                    <p:anim calcmode="lin" valueType="num">
                                      <p:cBhvr additive="base">
                                        <p:cTn id="12" dur="500" fill="hold"/>
                                        <p:tgtEl>
                                          <p:spTgt spid="325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 calcmode="lin" valueType="num">
                                      <p:cBhvr>
                                        <p:cTn id="17" dur="500" fill="hold"/>
                                        <p:tgtEl>
                                          <p:spTgt spid="224"/>
                                        </p:tgtEl>
                                        <p:attrNameLst>
                                          <p:attrName>ppt_w</p:attrName>
                                        </p:attrNameLst>
                                      </p:cBhvr>
                                      <p:tavLst>
                                        <p:tav tm="0">
                                          <p:val>
                                            <p:fltVal val="0"/>
                                          </p:val>
                                        </p:tav>
                                        <p:tav tm="100000">
                                          <p:val>
                                            <p:strVal val="#ppt_w"/>
                                          </p:val>
                                        </p:tav>
                                      </p:tavLst>
                                    </p:anim>
                                    <p:anim calcmode="lin" valueType="num">
                                      <p:cBhvr>
                                        <p:cTn id="18" dur="500" fill="hold"/>
                                        <p:tgtEl>
                                          <p:spTgt spid="224"/>
                                        </p:tgtEl>
                                        <p:attrNameLst>
                                          <p:attrName>ppt_h</p:attrName>
                                        </p:attrNameLst>
                                      </p:cBhvr>
                                      <p:tavLst>
                                        <p:tav tm="0">
                                          <p:val>
                                            <p:fltVal val="0"/>
                                          </p:val>
                                        </p:tav>
                                        <p:tav tm="100000">
                                          <p:val>
                                            <p:strVal val="#ppt_h"/>
                                          </p:val>
                                        </p:tav>
                                      </p:tavLst>
                                    </p:anim>
                                    <p:animEffect transition="in" filter="fade">
                                      <p:cBhvr>
                                        <p:cTn id="19" dur="500"/>
                                        <p:tgtEl>
                                          <p:spTgt spid="2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25"/>
                                        </p:tgtEl>
                                        <p:attrNameLst>
                                          <p:attrName>style.visibility</p:attrName>
                                        </p:attrNameLst>
                                      </p:cBhvr>
                                      <p:to>
                                        <p:strVal val="visible"/>
                                      </p:to>
                                    </p:set>
                                    <p:anim calcmode="lin" valueType="num">
                                      <p:cBhvr>
                                        <p:cTn id="24" dur="500" fill="hold"/>
                                        <p:tgtEl>
                                          <p:spTgt spid="225"/>
                                        </p:tgtEl>
                                        <p:attrNameLst>
                                          <p:attrName>ppt_w</p:attrName>
                                        </p:attrNameLst>
                                      </p:cBhvr>
                                      <p:tavLst>
                                        <p:tav tm="0">
                                          <p:val>
                                            <p:fltVal val="0"/>
                                          </p:val>
                                        </p:tav>
                                        <p:tav tm="100000">
                                          <p:val>
                                            <p:strVal val="#ppt_w"/>
                                          </p:val>
                                        </p:tav>
                                      </p:tavLst>
                                    </p:anim>
                                    <p:anim calcmode="lin" valueType="num">
                                      <p:cBhvr>
                                        <p:cTn id="25" dur="500" fill="hold"/>
                                        <p:tgtEl>
                                          <p:spTgt spid="225"/>
                                        </p:tgtEl>
                                        <p:attrNameLst>
                                          <p:attrName>ppt_h</p:attrName>
                                        </p:attrNameLst>
                                      </p:cBhvr>
                                      <p:tavLst>
                                        <p:tav tm="0">
                                          <p:val>
                                            <p:fltVal val="0"/>
                                          </p:val>
                                        </p:tav>
                                        <p:tav tm="100000">
                                          <p:val>
                                            <p:strVal val="#ppt_h"/>
                                          </p:val>
                                        </p:tav>
                                      </p:tavLst>
                                    </p:anim>
                                    <p:animEffect transition="in" filter="fade">
                                      <p:cBhvr>
                                        <p:cTn id="26" dur="500"/>
                                        <p:tgtEl>
                                          <p:spTgt spid="22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6"/>
                                        </p:tgtEl>
                                        <p:attrNameLst>
                                          <p:attrName>style.visibility</p:attrName>
                                        </p:attrNameLst>
                                      </p:cBhvr>
                                      <p:to>
                                        <p:strVal val="visible"/>
                                      </p:to>
                                    </p:set>
                                    <p:anim calcmode="lin" valueType="num">
                                      <p:cBhvr>
                                        <p:cTn id="31" dur="500" fill="hold"/>
                                        <p:tgtEl>
                                          <p:spTgt spid="226"/>
                                        </p:tgtEl>
                                        <p:attrNameLst>
                                          <p:attrName>ppt_w</p:attrName>
                                        </p:attrNameLst>
                                      </p:cBhvr>
                                      <p:tavLst>
                                        <p:tav tm="0">
                                          <p:val>
                                            <p:fltVal val="0"/>
                                          </p:val>
                                        </p:tav>
                                        <p:tav tm="100000">
                                          <p:val>
                                            <p:strVal val="#ppt_w"/>
                                          </p:val>
                                        </p:tav>
                                      </p:tavLst>
                                    </p:anim>
                                    <p:anim calcmode="lin" valueType="num">
                                      <p:cBhvr>
                                        <p:cTn id="32" dur="500" fill="hold"/>
                                        <p:tgtEl>
                                          <p:spTgt spid="226"/>
                                        </p:tgtEl>
                                        <p:attrNameLst>
                                          <p:attrName>ppt_h</p:attrName>
                                        </p:attrNameLst>
                                      </p:cBhvr>
                                      <p:tavLst>
                                        <p:tav tm="0">
                                          <p:val>
                                            <p:fltVal val="0"/>
                                          </p:val>
                                        </p:tav>
                                        <p:tav tm="100000">
                                          <p:val>
                                            <p:strVal val="#ppt_h"/>
                                          </p:val>
                                        </p:tav>
                                      </p:tavLst>
                                    </p:anim>
                                    <p:animEffect transition="in" filter="fade">
                                      <p:cBhvr>
                                        <p:cTn id="33" dur="500"/>
                                        <p:tgtEl>
                                          <p:spTgt spid="2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63"/>
                                        </p:tgtEl>
                                        <p:attrNameLst>
                                          <p:attrName>style.visibility</p:attrName>
                                        </p:attrNameLst>
                                      </p:cBhvr>
                                      <p:to>
                                        <p:strVal val="visible"/>
                                      </p:to>
                                    </p:set>
                                    <p:anim calcmode="lin" valueType="num">
                                      <p:cBhvr additive="base">
                                        <p:cTn id="38" dur="500" fill="hold"/>
                                        <p:tgtEl>
                                          <p:spTgt spid="263"/>
                                        </p:tgtEl>
                                        <p:attrNameLst>
                                          <p:attrName>ppt_x</p:attrName>
                                        </p:attrNameLst>
                                      </p:cBhvr>
                                      <p:tavLst>
                                        <p:tav tm="0">
                                          <p:val>
                                            <p:strVal val="0-#ppt_w/2"/>
                                          </p:val>
                                        </p:tav>
                                        <p:tav tm="100000">
                                          <p:val>
                                            <p:strVal val="#ppt_x"/>
                                          </p:val>
                                        </p:tav>
                                      </p:tavLst>
                                    </p:anim>
                                    <p:anim calcmode="lin" valueType="num">
                                      <p:cBhvr additive="base">
                                        <p:cTn id="39" dur="500" fill="hold"/>
                                        <p:tgtEl>
                                          <p:spTgt spid="26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80"/>
                                        </p:tgtEl>
                                        <p:attrNameLst>
                                          <p:attrName>style.visibility</p:attrName>
                                        </p:attrNameLst>
                                      </p:cBhvr>
                                      <p:to>
                                        <p:strVal val="visible"/>
                                      </p:to>
                                    </p:set>
                                    <p:anim calcmode="lin" valueType="num">
                                      <p:cBhvr additive="base">
                                        <p:cTn id="42" dur="500" fill="hold"/>
                                        <p:tgtEl>
                                          <p:spTgt spid="480"/>
                                        </p:tgtEl>
                                        <p:attrNameLst>
                                          <p:attrName>ppt_x</p:attrName>
                                        </p:attrNameLst>
                                      </p:cBhvr>
                                      <p:tavLst>
                                        <p:tav tm="0">
                                          <p:val>
                                            <p:strVal val="0-#ppt_w/2"/>
                                          </p:val>
                                        </p:tav>
                                        <p:tav tm="100000">
                                          <p:val>
                                            <p:strVal val="#ppt_x"/>
                                          </p:val>
                                        </p:tav>
                                      </p:tavLst>
                                    </p:anim>
                                    <p:anim calcmode="lin" valueType="num">
                                      <p:cBhvr additive="base">
                                        <p:cTn id="43" dur="500" fill="hold"/>
                                        <p:tgtEl>
                                          <p:spTgt spid="48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303"/>
                                        </p:tgtEl>
                                        <p:attrNameLst>
                                          <p:attrName>style.visibility</p:attrName>
                                        </p:attrNameLst>
                                      </p:cBhvr>
                                      <p:to>
                                        <p:strVal val="visible"/>
                                      </p:to>
                                    </p:set>
                                    <p:anim calcmode="lin" valueType="num">
                                      <p:cBhvr additive="base">
                                        <p:cTn id="48" dur="500" fill="hold"/>
                                        <p:tgtEl>
                                          <p:spTgt spid="3303"/>
                                        </p:tgtEl>
                                        <p:attrNameLst>
                                          <p:attrName>ppt_x</p:attrName>
                                        </p:attrNameLst>
                                      </p:cBhvr>
                                      <p:tavLst>
                                        <p:tav tm="0">
                                          <p:val>
                                            <p:strVal val="#ppt_x"/>
                                          </p:val>
                                        </p:tav>
                                        <p:tav tm="100000">
                                          <p:val>
                                            <p:strVal val="#ppt_x"/>
                                          </p:val>
                                        </p:tav>
                                      </p:tavLst>
                                    </p:anim>
                                    <p:anim calcmode="lin" valueType="num">
                                      <p:cBhvr additive="base">
                                        <p:cTn id="49" dur="500" fill="hold"/>
                                        <p:tgtEl>
                                          <p:spTgt spid="3303"/>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27"/>
                                        </p:tgtEl>
                                        <p:attrNameLst>
                                          <p:attrName>style.visibility</p:attrName>
                                        </p:attrNameLst>
                                      </p:cBhvr>
                                      <p:to>
                                        <p:strVal val="visible"/>
                                      </p:to>
                                    </p:set>
                                    <p:anim calcmode="lin" valueType="num">
                                      <p:cBhvr>
                                        <p:cTn id="53" dur="500" fill="hold"/>
                                        <p:tgtEl>
                                          <p:spTgt spid="227"/>
                                        </p:tgtEl>
                                        <p:attrNameLst>
                                          <p:attrName>ppt_w</p:attrName>
                                        </p:attrNameLst>
                                      </p:cBhvr>
                                      <p:tavLst>
                                        <p:tav tm="0">
                                          <p:val>
                                            <p:fltVal val="0"/>
                                          </p:val>
                                        </p:tav>
                                        <p:tav tm="100000">
                                          <p:val>
                                            <p:strVal val="#ppt_w"/>
                                          </p:val>
                                        </p:tav>
                                      </p:tavLst>
                                    </p:anim>
                                    <p:anim calcmode="lin" valueType="num">
                                      <p:cBhvr>
                                        <p:cTn id="54" dur="500" fill="hold"/>
                                        <p:tgtEl>
                                          <p:spTgt spid="227"/>
                                        </p:tgtEl>
                                        <p:attrNameLst>
                                          <p:attrName>ppt_h</p:attrName>
                                        </p:attrNameLst>
                                      </p:cBhvr>
                                      <p:tavLst>
                                        <p:tav tm="0">
                                          <p:val>
                                            <p:fltVal val="0"/>
                                          </p:val>
                                        </p:tav>
                                        <p:tav tm="100000">
                                          <p:val>
                                            <p:strVal val="#ppt_h"/>
                                          </p:val>
                                        </p:tav>
                                      </p:tavLst>
                                    </p:anim>
                                    <p:animEffect transition="in" filter="fade">
                                      <p:cBhvr>
                                        <p:cTn id="55" dur="500"/>
                                        <p:tgtEl>
                                          <p:spTgt spid="22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86"/>
                                        </p:tgtEl>
                                        <p:attrNameLst>
                                          <p:attrName>style.visibility</p:attrName>
                                        </p:attrNameLst>
                                      </p:cBhvr>
                                      <p:to>
                                        <p:strVal val="visible"/>
                                      </p:to>
                                    </p:set>
                                    <p:anim calcmode="lin" valueType="num">
                                      <p:cBhvr>
                                        <p:cTn id="60" dur="500" fill="hold"/>
                                        <p:tgtEl>
                                          <p:spTgt spid="486"/>
                                        </p:tgtEl>
                                        <p:attrNameLst>
                                          <p:attrName>ppt_w</p:attrName>
                                        </p:attrNameLst>
                                      </p:cBhvr>
                                      <p:tavLst>
                                        <p:tav tm="0">
                                          <p:val>
                                            <p:fltVal val="0"/>
                                          </p:val>
                                        </p:tav>
                                        <p:tav tm="100000">
                                          <p:val>
                                            <p:strVal val="#ppt_w"/>
                                          </p:val>
                                        </p:tav>
                                      </p:tavLst>
                                    </p:anim>
                                    <p:anim calcmode="lin" valueType="num">
                                      <p:cBhvr>
                                        <p:cTn id="61" dur="500" fill="hold"/>
                                        <p:tgtEl>
                                          <p:spTgt spid="486"/>
                                        </p:tgtEl>
                                        <p:attrNameLst>
                                          <p:attrName>ppt_h</p:attrName>
                                        </p:attrNameLst>
                                      </p:cBhvr>
                                      <p:tavLst>
                                        <p:tav tm="0">
                                          <p:val>
                                            <p:fltVal val="0"/>
                                          </p:val>
                                        </p:tav>
                                        <p:tav tm="100000">
                                          <p:val>
                                            <p:strVal val="#ppt_h"/>
                                          </p:val>
                                        </p:tav>
                                      </p:tavLst>
                                    </p:anim>
                                    <p:animEffect transition="in" filter="fade">
                                      <p:cBhvr>
                                        <p:cTn id="62" dur="500"/>
                                        <p:tgtEl>
                                          <p:spTgt spid="48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28"/>
                                        </p:tgtEl>
                                        <p:attrNameLst>
                                          <p:attrName>style.visibility</p:attrName>
                                        </p:attrNameLst>
                                      </p:cBhvr>
                                      <p:to>
                                        <p:strVal val="visible"/>
                                      </p:to>
                                    </p:set>
                                    <p:anim calcmode="lin" valueType="num">
                                      <p:cBhvr>
                                        <p:cTn id="65" dur="500" fill="hold"/>
                                        <p:tgtEl>
                                          <p:spTgt spid="228"/>
                                        </p:tgtEl>
                                        <p:attrNameLst>
                                          <p:attrName>ppt_w</p:attrName>
                                        </p:attrNameLst>
                                      </p:cBhvr>
                                      <p:tavLst>
                                        <p:tav tm="0">
                                          <p:val>
                                            <p:fltVal val="0"/>
                                          </p:val>
                                        </p:tav>
                                        <p:tav tm="100000">
                                          <p:val>
                                            <p:strVal val="#ppt_w"/>
                                          </p:val>
                                        </p:tav>
                                      </p:tavLst>
                                    </p:anim>
                                    <p:anim calcmode="lin" valueType="num">
                                      <p:cBhvr>
                                        <p:cTn id="66" dur="500" fill="hold"/>
                                        <p:tgtEl>
                                          <p:spTgt spid="228"/>
                                        </p:tgtEl>
                                        <p:attrNameLst>
                                          <p:attrName>ppt_h</p:attrName>
                                        </p:attrNameLst>
                                      </p:cBhvr>
                                      <p:tavLst>
                                        <p:tav tm="0">
                                          <p:val>
                                            <p:fltVal val="0"/>
                                          </p:val>
                                        </p:tav>
                                        <p:tav tm="100000">
                                          <p:val>
                                            <p:strVal val="#ppt_h"/>
                                          </p:val>
                                        </p:tav>
                                      </p:tavLst>
                                    </p:anim>
                                    <p:animEffect transition="in" filter="fade">
                                      <p:cBhvr>
                                        <p:cTn id="67" dur="500"/>
                                        <p:tgtEl>
                                          <p:spTgt spid="22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307"/>
                                        </p:tgtEl>
                                        <p:attrNameLst>
                                          <p:attrName>style.visibility</p:attrName>
                                        </p:attrNameLst>
                                      </p:cBhvr>
                                      <p:to>
                                        <p:strVal val="visible"/>
                                      </p:to>
                                    </p:set>
                                    <p:anim calcmode="lin" valueType="num">
                                      <p:cBhvr additive="base">
                                        <p:cTn id="72" dur="500" fill="hold"/>
                                        <p:tgtEl>
                                          <p:spTgt spid="3307"/>
                                        </p:tgtEl>
                                        <p:attrNameLst>
                                          <p:attrName>ppt_x</p:attrName>
                                        </p:attrNameLst>
                                      </p:cBhvr>
                                      <p:tavLst>
                                        <p:tav tm="0">
                                          <p:val>
                                            <p:strVal val="#ppt_x"/>
                                          </p:val>
                                        </p:tav>
                                        <p:tav tm="100000">
                                          <p:val>
                                            <p:strVal val="#ppt_x"/>
                                          </p:val>
                                        </p:tav>
                                      </p:tavLst>
                                    </p:anim>
                                    <p:anim calcmode="lin" valueType="num">
                                      <p:cBhvr additive="base">
                                        <p:cTn id="73" dur="500" fill="hold"/>
                                        <p:tgtEl>
                                          <p:spTgt spid="330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3303"/>
                                        </p:tgtEl>
                                      </p:cBhvr>
                                    </p:animEffect>
                                    <p:set>
                                      <p:cBhvr>
                                        <p:cTn id="78" dur="1" fill="hold">
                                          <p:stCondLst>
                                            <p:cond delay="499"/>
                                          </p:stCondLst>
                                        </p:cTn>
                                        <p:tgtEl>
                                          <p:spTgt spid="330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307"/>
                                        </p:tgtEl>
                                      </p:cBhvr>
                                    </p:animEffect>
                                    <p:set>
                                      <p:cBhvr>
                                        <p:cTn id="81" dur="1" fill="hold">
                                          <p:stCondLst>
                                            <p:cond delay="499"/>
                                          </p:stCondLst>
                                        </p:cTn>
                                        <p:tgtEl>
                                          <p:spTgt spid="3307"/>
                                        </p:tgtEl>
                                        <p:attrNameLst>
                                          <p:attrName>style.visibility</p:attrName>
                                        </p:attrNameLst>
                                      </p:cBhvr>
                                      <p:to>
                                        <p:strVal val="hidden"/>
                                      </p:to>
                                    </p:set>
                                  </p:childTnLst>
                                </p:cTn>
                              </p:par>
                              <p:par>
                                <p:cTn id="82" presetID="10" presetClass="entr" presetSubtype="0" fill="hold" nodeType="withEffect">
                                  <p:stCondLst>
                                    <p:cond delay="250"/>
                                  </p:stCondLst>
                                  <p:childTnLst>
                                    <p:set>
                                      <p:cBhvr>
                                        <p:cTn id="83" dur="1" fill="hold">
                                          <p:stCondLst>
                                            <p:cond delay="0"/>
                                          </p:stCondLst>
                                        </p:cTn>
                                        <p:tgtEl>
                                          <p:spTgt spid="489"/>
                                        </p:tgtEl>
                                        <p:attrNameLst>
                                          <p:attrName>style.visibility</p:attrName>
                                        </p:attrNameLst>
                                      </p:cBhvr>
                                      <p:to>
                                        <p:strVal val="visible"/>
                                      </p:to>
                                    </p:set>
                                    <p:animEffect transition="in" filter="fade">
                                      <p:cBhvr>
                                        <p:cTn id="84"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8" grpId="0"/>
      <p:bldP spid="480" grpId="0"/>
      <p:bldP spid="227" grpId="0" animBg="1"/>
      <p:bldP spid="228" grpId="0" animBg="1"/>
      <p:bldP spid="4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ottom Fade"/>
          <p:cNvSpPr/>
          <p:nvPr/>
        </p:nvSpPr>
        <p:spPr>
          <a:xfrm flipV="1">
            <a:off x="-2817" y="6057352"/>
            <a:ext cx="9144000" cy="828032"/>
          </a:xfrm>
          <a:prstGeom prst="rect">
            <a:avLst/>
          </a:prstGeom>
          <a:gradFill flip="none" rotWithShape="1">
            <a:gsLst>
              <a:gs pos="0">
                <a:schemeClr val="bg1"/>
              </a:gs>
              <a:gs pos="6000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op Fade"/>
          <p:cNvSpPr/>
          <p:nvPr/>
        </p:nvSpPr>
        <p:spPr>
          <a:xfrm>
            <a:off x="0" y="0"/>
            <a:ext cx="9144000" cy="2081323"/>
          </a:xfrm>
          <a:prstGeom prst="rect">
            <a:avLst/>
          </a:prstGeom>
          <a:gradFill flip="none" rotWithShape="1">
            <a:gsLst>
              <a:gs pos="0">
                <a:schemeClr val="bg1"/>
              </a:gs>
              <a:gs pos="6800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cNvSpPr txBox="1"/>
          <p:nvPr/>
        </p:nvSpPr>
        <p:spPr>
          <a:xfrm>
            <a:off x="235462" y="332656"/>
            <a:ext cx="8080954" cy="1477328"/>
          </a:xfrm>
          <a:prstGeom prst="rect">
            <a:avLst/>
          </a:prstGeom>
          <a:noFill/>
        </p:spPr>
        <p:txBody>
          <a:bodyPr wrap="square" rtlCol="0">
            <a:spAutoFit/>
          </a:bodyPr>
          <a:lstStyle/>
          <a:p>
            <a:r>
              <a:rPr lang="en-GB" sz="4500" spc="-150" dirty="0">
                <a:latin typeface="Arial" pitchFamily="34" charset="0"/>
                <a:cs typeface="Arial" pitchFamily="34" charset="0"/>
              </a:rPr>
              <a:t>Playing nice in the</a:t>
            </a:r>
          </a:p>
          <a:p>
            <a:r>
              <a:rPr lang="en-GB" sz="4500" spc="-150" dirty="0">
                <a:latin typeface="Arial" pitchFamily="34" charset="0"/>
                <a:cs typeface="Arial" pitchFamily="34" charset="0"/>
              </a:rPr>
              <a:t>Developer Sandbox</a:t>
            </a:r>
          </a:p>
        </p:txBody>
      </p:sp>
      <p:pic>
        <p:nvPicPr>
          <p:cNvPr id="10" name="Top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1916832"/>
            <a:ext cx="5295901" cy="38100"/>
          </a:xfrm>
          <a:prstGeom prst="rect">
            <a:avLst/>
          </a:prstGeom>
        </p:spPr>
      </p:pic>
      <p:pic>
        <p:nvPicPr>
          <p:cNvPr id="11" name="Bottom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000" y="6237312"/>
            <a:ext cx="5295901" cy="38100"/>
          </a:xfrm>
          <a:prstGeom prst="rect">
            <a:avLst/>
          </a:prstGeom>
        </p:spPr>
      </p:pic>
      <p:pic>
        <p:nvPicPr>
          <p:cNvPr id="20" name="W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057352"/>
            <a:ext cx="1540268" cy="540000"/>
          </a:xfrm>
          <a:prstGeom prst="rect">
            <a:avLst/>
          </a:prstGeom>
        </p:spPr>
      </p:pic>
      <p:pic>
        <p:nvPicPr>
          <p:cNvPr id="16" name="Te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026" y="476672"/>
            <a:ext cx="1180228" cy="1180228"/>
          </a:xfrm>
          <a:prstGeom prst="rect">
            <a:avLst/>
          </a:prstGeom>
        </p:spPr>
      </p:pic>
      <p:pic>
        <p:nvPicPr>
          <p:cNvPr id="3074" name="Picture 2" descr="C:\Users\Craig.Dean\Pictures\subvers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914" y="2903205"/>
            <a:ext cx="1275110" cy="1101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45415" y="2116544"/>
            <a:ext cx="1289837" cy="957072"/>
            <a:chOff x="264492" y="2163548"/>
            <a:chExt cx="2132640" cy="1582440"/>
          </a:xfrm>
        </p:grpSpPr>
        <p:grpSp>
          <p:nvGrpSpPr>
            <p:cNvPr id="263" name="Group 262"/>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264"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5"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6"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7"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8"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9"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0"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1"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2"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3"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4"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5"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6"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7"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8"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9"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0"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1"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2"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3"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4"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5"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6"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7"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8"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9"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0"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1"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2"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3"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4"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5"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6"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7"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8"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9"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0"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1"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2"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3"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4"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5"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6"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7"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8"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9"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0"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1"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2"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3"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4"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5"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6"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7"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8"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9"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0"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1"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2"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3"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4"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5"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6"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7"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8"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9"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0"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1"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2"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3"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4"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5"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6"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7"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8"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9"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0"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1"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2"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3"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4"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5"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6"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7"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8"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9"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0"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1"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2"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3"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4"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5"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6"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7"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8"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9"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0"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1"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2"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3"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4"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5"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6"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7"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8"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9"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0"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1"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2"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3"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4"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5"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6"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7"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8"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9"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0"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1"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2"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3"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4"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5"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6"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7"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8"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9"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0"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1"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2"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3"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4"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5"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6"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7"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8"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9"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0"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1"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2"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3"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4"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5"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6"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7"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8"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9"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0"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1"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2"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3"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4"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5"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6"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7"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8"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9"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0"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1"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2"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3"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4"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5"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6"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7"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8"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9"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0"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1"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2"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3"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4"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5"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6"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7"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8"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9"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0"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1"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2"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3"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4"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5"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6"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7"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8"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9"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0"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1"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2"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3"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4"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5"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6"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7"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8"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9"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0"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1"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2"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3"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4"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5"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6"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7"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8"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9"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0"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1"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2"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3"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4"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5"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6"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7"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8"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9"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480" name="Rectangle 479"/>
            <p:cNvSpPr/>
            <p:nvPr/>
          </p:nvSpPr>
          <p:spPr>
            <a:xfrm>
              <a:off x="264492" y="2163548"/>
              <a:ext cx="2086210"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smtClean="0">
                  <a:ln w="11430"/>
                  <a:solidFill>
                    <a:srgbClr val="92D050"/>
                  </a:solidFill>
                  <a:effectLst>
                    <a:outerShdw blurRad="50800" dist="39000" dir="5460000" algn="tl">
                      <a:srgbClr val="000000">
                        <a:alpha val="38000"/>
                      </a:srgbClr>
                    </a:outerShdw>
                  </a:effectLst>
                </a:rPr>
                <a:t>Team Leader</a:t>
              </a:r>
              <a:endParaRPr lang="en-US" sz="1600" b="1" cap="none" spc="0" dirty="0">
                <a:ln w="11430"/>
                <a:solidFill>
                  <a:srgbClr val="92D050"/>
                </a:solidFill>
                <a:effectLst>
                  <a:outerShdw blurRad="50800" dist="39000" dir="5460000" algn="tl">
                    <a:srgbClr val="000000">
                      <a:alpha val="38000"/>
                    </a:srgbClr>
                  </a:outerShdw>
                </a:effectLst>
              </a:endParaRPr>
            </a:p>
          </p:txBody>
        </p:sp>
      </p:grpSp>
      <p:grpSp>
        <p:nvGrpSpPr>
          <p:cNvPr id="917" name="Group 916"/>
          <p:cNvGrpSpPr/>
          <p:nvPr/>
        </p:nvGrpSpPr>
        <p:grpSpPr>
          <a:xfrm>
            <a:off x="945142" y="4378609"/>
            <a:ext cx="1104152" cy="957072"/>
            <a:chOff x="571507" y="2163548"/>
            <a:chExt cx="1825625" cy="1582440"/>
          </a:xfrm>
        </p:grpSpPr>
        <p:grpSp>
          <p:nvGrpSpPr>
            <p:cNvPr id="918" name="Group 917"/>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920"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1"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2"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3"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4"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5"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6"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7"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8"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9"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0"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1"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2"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3"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4"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5"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6"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7"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8"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39"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0"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1"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2"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3"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4"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5"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6"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7"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8"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9"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0"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1"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2"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3"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4"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5"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6"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7"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8"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59"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0"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1"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2"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3"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4"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5"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6"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7"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8"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69"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0"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1"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2"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3"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4"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5"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6"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7"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8"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79"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0"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1"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2"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3"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4"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5"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6"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7"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8"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89"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0"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1"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2"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3"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4"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5"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6"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7"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8"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99"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0"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1"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2"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3"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4"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5"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6"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7"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8"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09"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0"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1"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2"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3"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4"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5"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6"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7"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8"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19"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0"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1"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2"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3"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4"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5"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6"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7"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8"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29"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0"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1"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2"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3"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4"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5"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6"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7"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8"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39"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0"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1"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2"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3"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4"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5"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6"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7"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8"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49"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0"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1"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2"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3"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4"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5"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6"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7"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8"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59"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0"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1"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2"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3"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4"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5"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6"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7"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8"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69"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0"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1"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2"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3"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4"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5"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6"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7"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8"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79"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0"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1"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2"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3"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4"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5"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6"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7"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8"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89"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0"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1"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2"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3"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4"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5"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6"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7"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8"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99"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0"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1"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2"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3"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4"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5"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6"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7"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8"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09"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0"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1"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2"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3"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4"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5"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6"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7"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8"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19"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0"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1"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2"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3"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4"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5"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6"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7"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8"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29"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30"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31"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32"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33"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34"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35"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919" name="Rectangle 918"/>
            <p:cNvSpPr/>
            <p:nvPr/>
          </p:nvSpPr>
          <p:spPr>
            <a:xfrm>
              <a:off x="758214" y="2163548"/>
              <a:ext cx="1098764"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err="1" smtClean="0">
                  <a:ln w="11430"/>
                  <a:solidFill>
                    <a:srgbClr val="92D050"/>
                  </a:solidFill>
                  <a:effectLst>
                    <a:outerShdw blurRad="50800" dist="39000" dir="5460000" algn="tl">
                      <a:srgbClr val="000000">
                        <a:alpha val="38000"/>
                      </a:srgbClr>
                    </a:outerShdw>
                  </a:effectLst>
                </a:rPr>
                <a:t>Dev</a:t>
              </a:r>
              <a:r>
                <a:rPr lang="en-US" sz="1600" b="1" dirty="0" smtClean="0">
                  <a:ln w="11430"/>
                  <a:solidFill>
                    <a:srgbClr val="92D050"/>
                  </a:solidFill>
                  <a:effectLst>
                    <a:outerShdw blurRad="50800" dist="39000" dir="5460000" algn="tl">
                      <a:srgbClr val="000000">
                        <a:alpha val="38000"/>
                      </a:srgbClr>
                    </a:outerShdw>
                  </a:effectLst>
                </a:rPr>
                <a:t> 1</a:t>
              </a:r>
              <a:endParaRPr lang="en-US" sz="1600" b="1" cap="none" spc="0" dirty="0">
                <a:ln w="11430"/>
                <a:solidFill>
                  <a:srgbClr val="92D050"/>
                </a:solidFill>
                <a:effectLst>
                  <a:outerShdw blurRad="50800" dist="39000" dir="5460000" algn="tl">
                    <a:srgbClr val="000000">
                      <a:alpha val="38000"/>
                    </a:srgbClr>
                  </a:outerShdw>
                </a:effectLst>
              </a:endParaRPr>
            </a:p>
          </p:txBody>
        </p:sp>
      </p:grpSp>
      <p:grpSp>
        <p:nvGrpSpPr>
          <p:cNvPr id="1136" name="Group 1135"/>
          <p:cNvGrpSpPr/>
          <p:nvPr/>
        </p:nvGrpSpPr>
        <p:grpSpPr>
          <a:xfrm>
            <a:off x="3767740" y="4997127"/>
            <a:ext cx="1104152" cy="957072"/>
            <a:chOff x="571508" y="2163548"/>
            <a:chExt cx="1825626" cy="1582440"/>
          </a:xfrm>
        </p:grpSpPr>
        <p:grpSp>
          <p:nvGrpSpPr>
            <p:cNvPr id="1137" name="Group 1136"/>
            <p:cNvGrpSpPr/>
            <p:nvPr/>
          </p:nvGrpSpPr>
          <p:grpSpPr>
            <a:xfrm>
              <a:off x="571508" y="2625214"/>
              <a:ext cx="1825626" cy="1120774"/>
              <a:chOff x="3659188" y="2868613"/>
              <a:chExt cx="1825625" cy="1120775"/>
            </a:xfrm>
            <a:effectLst>
              <a:reflection blurRad="6350" stA="52000" endA="300" endPos="35000" dir="5400000" sy="-100000" algn="bl" rotWithShape="0"/>
            </a:effectLst>
          </p:grpSpPr>
          <p:sp>
            <p:nvSpPr>
              <p:cNvPr id="1139"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0"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1"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2"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3"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4"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5"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6"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7"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8"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49"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0"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1"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2"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3"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4"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5"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6"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7"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8"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59"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0"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1"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2"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3"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4"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5"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6"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7"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8"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69"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0"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1"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2"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3"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4"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5"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6"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7"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8"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79"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0"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1"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2"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3"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4"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5"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6"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7"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8"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89"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0"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1"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2"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3"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4"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5"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6"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7"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8"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99"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0"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1"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2"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3"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4"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5"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6"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7"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8"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9"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0"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1"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2"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3"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4"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5"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6"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7"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8"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9"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0"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1"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2"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3"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4"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5"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6"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7"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8"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9"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0"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1"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2"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3"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4"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5"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6"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7"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8"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9"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0"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1"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2"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3"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4"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5"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6"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7"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8"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9"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0"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1"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2"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3"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4"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5"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6"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7"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8"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9"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0"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1"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2"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3"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4"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5"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6"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7"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8"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9"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0"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1"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2"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3"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4"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5"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6"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7"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8"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9"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0"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1"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2"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3"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4"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5"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6"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7"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8"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9"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0"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1"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2"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3"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4"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5"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6"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7"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8"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9"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0"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1"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2"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3"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4"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5"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6"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7"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8"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9"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0"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1"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2"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3"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4"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5"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6"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7"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8"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19"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0"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1"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2"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3"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4"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5"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6"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7"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8"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29"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0"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1"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2"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3"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4"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5"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6"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7"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8"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39"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0"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1"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2"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3"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4"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5"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6"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7"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8"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49"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0"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1"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2"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3"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4"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1138" name="Rectangle 1137"/>
            <p:cNvSpPr/>
            <p:nvPr/>
          </p:nvSpPr>
          <p:spPr>
            <a:xfrm>
              <a:off x="758214" y="2163548"/>
              <a:ext cx="1098764"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err="1" smtClean="0">
                  <a:ln w="11430"/>
                  <a:solidFill>
                    <a:srgbClr val="92D050"/>
                  </a:solidFill>
                  <a:effectLst>
                    <a:outerShdw blurRad="50800" dist="39000" dir="5460000" algn="tl">
                      <a:srgbClr val="000000">
                        <a:alpha val="38000"/>
                      </a:srgbClr>
                    </a:outerShdw>
                  </a:effectLst>
                </a:rPr>
                <a:t>Dev</a:t>
              </a:r>
              <a:r>
                <a:rPr lang="en-US" sz="1600" b="1" dirty="0" smtClean="0">
                  <a:ln w="11430"/>
                  <a:solidFill>
                    <a:srgbClr val="92D050"/>
                  </a:solidFill>
                  <a:effectLst>
                    <a:outerShdw blurRad="50800" dist="39000" dir="5460000" algn="tl">
                      <a:srgbClr val="000000">
                        <a:alpha val="38000"/>
                      </a:srgbClr>
                    </a:outerShdw>
                  </a:effectLst>
                </a:rPr>
                <a:t> 2</a:t>
              </a:r>
              <a:endParaRPr lang="en-US" sz="1600" b="1" cap="none" spc="0" dirty="0">
                <a:ln w="11430"/>
                <a:solidFill>
                  <a:srgbClr val="92D050"/>
                </a:solidFill>
                <a:effectLst>
                  <a:outerShdw blurRad="50800" dist="39000" dir="5460000" algn="tl">
                    <a:srgbClr val="000000">
                      <a:alpha val="38000"/>
                    </a:srgbClr>
                  </a:outerShdw>
                </a:effectLst>
              </a:endParaRPr>
            </a:p>
          </p:txBody>
        </p:sp>
      </p:grpSp>
      <p:grpSp>
        <p:nvGrpSpPr>
          <p:cNvPr id="1355" name="Group 1354"/>
          <p:cNvGrpSpPr/>
          <p:nvPr/>
        </p:nvGrpSpPr>
        <p:grpSpPr>
          <a:xfrm>
            <a:off x="6593616" y="2120516"/>
            <a:ext cx="1104152" cy="957072"/>
            <a:chOff x="571507" y="2163548"/>
            <a:chExt cx="1825625" cy="1582440"/>
          </a:xfrm>
        </p:grpSpPr>
        <p:grpSp>
          <p:nvGrpSpPr>
            <p:cNvPr id="1356" name="Group 1355"/>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1358"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59"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0"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1"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2"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3"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4"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5"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6"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7"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8"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69"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0"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1"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2"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3"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4"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5"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6"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7"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8"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79"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0"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1"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2"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3"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4"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5"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6"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7"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8"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89"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0"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1"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2"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3"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4"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5"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6"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7"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8"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99"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0"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1"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2"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3"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4"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5"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6"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7"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8"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09"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0"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1"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2"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3"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4"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5"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6"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7"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8"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19"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0"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1"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2"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3"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4"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5"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6"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7"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8"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29"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0"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1"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2"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3"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4"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5"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6"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7"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8"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39"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0"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1"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2"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3"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4"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5"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6"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7"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8"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49"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0"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1"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2"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3"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4"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5"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6"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7"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8"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59"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0"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1"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2"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3"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4"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5"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6"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7"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8"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9"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0"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1"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2"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3"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4"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5"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6"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7"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8"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9"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0"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1"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2"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3"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4"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5"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6"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7"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8"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9"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0"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1"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2"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3"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4"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5"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6"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7"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8"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9"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0"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1"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2"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3"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4"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5"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6"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7"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8"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9"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0"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1"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2"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3"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4"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5"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6"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7"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8"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9"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0"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1"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2"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3"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4"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5"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6"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7"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8"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9"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0"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1"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2"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3"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4"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5"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6"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7"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8"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39"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0"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1"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2"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3"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4"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5"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6"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7"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8"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49"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0"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1"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2"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3"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4"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5"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6"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7"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8"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59"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0"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1"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2"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3"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4"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5"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6"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7"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8"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69"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0"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1"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2"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3"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1357" name="Rectangle 1356"/>
            <p:cNvSpPr/>
            <p:nvPr/>
          </p:nvSpPr>
          <p:spPr>
            <a:xfrm>
              <a:off x="758214" y="2163548"/>
              <a:ext cx="1098764"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err="1" smtClean="0">
                  <a:ln w="11430"/>
                  <a:solidFill>
                    <a:srgbClr val="92D050"/>
                  </a:solidFill>
                  <a:effectLst>
                    <a:outerShdw blurRad="50800" dist="39000" dir="5460000" algn="tl">
                      <a:srgbClr val="000000">
                        <a:alpha val="38000"/>
                      </a:srgbClr>
                    </a:outerShdw>
                  </a:effectLst>
                </a:rPr>
                <a:t>Dev</a:t>
              </a:r>
              <a:r>
                <a:rPr lang="en-US" sz="1600" b="1" dirty="0" smtClean="0">
                  <a:ln w="11430"/>
                  <a:solidFill>
                    <a:srgbClr val="92D050"/>
                  </a:solidFill>
                  <a:effectLst>
                    <a:outerShdw blurRad="50800" dist="39000" dir="5460000" algn="tl">
                      <a:srgbClr val="000000">
                        <a:alpha val="38000"/>
                      </a:srgbClr>
                    </a:outerShdw>
                  </a:effectLst>
                </a:rPr>
                <a:t> 3</a:t>
              </a:r>
              <a:endParaRPr lang="en-US" sz="1600" b="1" cap="none" spc="0" dirty="0">
                <a:ln w="11430"/>
                <a:solidFill>
                  <a:srgbClr val="92D050"/>
                </a:solidFill>
                <a:effectLst>
                  <a:outerShdw blurRad="50800" dist="39000" dir="5460000" algn="tl">
                    <a:srgbClr val="000000">
                      <a:alpha val="38000"/>
                    </a:srgbClr>
                  </a:outerShdw>
                </a:effectLst>
              </a:endParaRPr>
            </a:p>
          </p:txBody>
        </p:sp>
      </p:grpSp>
      <p:grpSp>
        <p:nvGrpSpPr>
          <p:cNvPr id="1574" name="Group 1573"/>
          <p:cNvGrpSpPr/>
          <p:nvPr/>
        </p:nvGrpSpPr>
        <p:grpSpPr>
          <a:xfrm>
            <a:off x="7001324" y="4232721"/>
            <a:ext cx="1104152" cy="957072"/>
            <a:chOff x="571507" y="2163548"/>
            <a:chExt cx="1825625" cy="1582440"/>
          </a:xfrm>
        </p:grpSpPr>
        <p:grpSp>
          <p:nvGrpSpPr>
            <p:cNvPr id="1575" name="Group 1574"/>
            <p:cNvGrpSpPr/>
            <p:nvPr/>
          </p:nvGrpSpPr>
          <p:grpSpPr>
            <a:xfrm>
              <a:off x="571507" y="2625213"/>
              <a:ext cx="1825625" cy="1120775"/>
              <a:chOff x="3659188" y="2868613"/>
              <a:chExt cx="1825625" cy="1120775"/>
            </a:xfrm>
            <a:effectLst>
              <a:reflection blurRad="6350" stA="52000" endA="300" endPos="35000" dir="5400000" sy="-100000" algn="bl" rotWithShape="0"/>
            </a:effectLst>
          </p:grpSpPr>
          <p:sp>
            <p:nvSpPr>
              <p:cNvPr id="1577" name="AutoShape 11"/>
              <p:cNvSpPr>
                <a:spLocks noChangeAspect="1" noChangeArrowheads="1" noTextEdit="1"/>
              </p:cNvSpPr>
              <p:nvPr/>
            </p:nvSpPr>
            <p:spPr bwMode="auto">
              <a:xfrm>
                <a:off x="3659188" y="2868613"/>
                <a:ext cx="18256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8" name="Freeform 15"/>
              <p:cNvSpPr>
                <a:spLocks/>
              </p:cNvSpPr>
              <p:nvPr/>
            </p:nvSpPr>
            <p:spPr bwMode="auto">
              <a:xfrm>
                <a:off x="3660776" y="3508376"/>
                <a:ext cx="211138" cy="328613"/>
              </a:xfrm>
              <a:custGeom>
                <a:avLst/>
                <a:gdLst>
                  <a:gd name="T0" fmla="*/ 35 w 268"/>
                  <a:gd name="T1" fmla="*/ 5 h 416"/>
                  <a:gd name="T2" fmla="*/ 132 w 268"/>
                  <a:gd name="T3" fmla="*/ 0 h 416"/>
                  <a:gd name="T4" fmla="*/ 228 w 268"/>
                  <a:gd name="T5" fmla="*/ 5 h 416"/>
                  <a:gd name="T6" fmla="*/ 241 w 268"/>
                  <a:gd name="T7" fmla="*/ 55 h 416"/>
                  <a:gd name="T8" fmla="*/ 250 w 268"/>
                  <a:gd name="T9" fmla="*/ 104 h 416"/>
                  <a:gd name="T10" fmla="*/ 257 w 268"/>
                  <a:gd name="T11" fmla="*/ 149 h 416"/>
                  <a:gd name="T12" fmla="*/ 262 w 268"/>
                  <a:gd name="T13" fmla="*/ 194 h 416"/>
                  <a:gd name="T14" fmla="*/ 265 w 268"/>
                  <a:gd name="T15" fmla="*/ 238 h 416"/>
                  <a:gd name="T16" fmla="*/ 266 w 268"/>
                  <a:gd name="T17" fmla="*/ 285 h 416"/>
                  <a:gd name="T18" fmla="*/ 268 w 268"/>
                  <a:gd name="T19" fmla="*/ 332 h 416"/>
                  <a:gd name="T20" fmla="*/ 268 w 268"/>
                  <a:gd name="T21" fmla="*/ 384 h 416"/>
                  <a:gd name="T22" fmla="*/ 155 w 268"/>
                  <a:gd name="T23" fmla="*/ 416 h 416"/>
                  <a:gd name="T24" fmla="*/ 0 w 268"/>
                  <a:gd name="T25" fmla="*/ 390 h 416"/>
                  <a:gd name="T26" fmla="*/ 1 w 268"/>
                  <a:gd name="T27" fmla="*/ 279 h 416"/>
                  <a:gd name="T28" fmla="*/ 15 w 268"/>
                  <a:gd name="T29" fmla="*/ 93 h 416"/>
                  <a:gd name="T30" fmla="*/ 35 w 268"/>
                  <a:gd name="T31" fmla="*/ 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416">
                    <a:moveTo>
                      <a:pt x="35" y="5"/>
                    </a:moveTo>
                    <a:lnTo>
                      <a:pt x="132" y="0"/>
                    </a:lnTo>
                    <a:lnTo>
                      <a:pt x="228" y="5"/>
                    </a:lnTo>
                    <a:lnTo>
                      <a:pt x="241" y="55"/>
                    </a:lnTo>
                    <a:lnTo>
                      <a:pt x="250" y="104"/>
                    </a:lnTo>
                    <a:lnTo>
                      <a:pt x="257" y="149"/>
                    </a:lnTo>
                    <a:lnTo>
                      <a:pt x="262" y="194"/>
                    </a:lnTo>
                    <a:lnTo>
                      <a:pt x="265" y="238"/>
                    </a:lnTo>
                    <a:lnTo>
                      <a:pt x="266" y="285"/>
                    </a:lnTo>
                    <a:lnTo>
                      <a:pt x="268" y="332"/>
                    </a:lnTo>
                    <a:lnTo>
                      <a:pt x="268" y="384"/>
                    </a:lnTo>
                    <a:lnTo>
                      <a:pt x="155" y="416"/>
                    </a:lnTo>
                    <a:lnTo>
                      <a:pt x="0" y="390"/>
                    </a:lnTo>
                    <a:lnTo>
                      <a:pt x="1" y="279"/>
                    </a:lnTo>
                    <a:lnTo>
                      <a:pt x="15" y="93"/>
                    </a:lnTo>
                    <a:lnTo>
                      <a:pt x="35" y="5"/>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79" name="Freeform 16"/>
              <p:cNvSpPr>
                <a:spLocks/>
              </p:cNvSpPr>
              <p:nvPr/>
            </p:nvSpPr>
            <p:spPr bwMode="auto">
              <a:xfrm>
                <a:off x="3660776" y="3541713"/>
                <a:ext cx="127000" cy="258763"/>
              </a:xfrm>
              <a:custGeom>
                <a:avLst/>
                <a:gdLst>
                  <a:gd name="T0" fmla="*/ 23 w 162"/>
                  <a:gd name="T1" fmla="*/ 4 h 326"/>
                  <a:gd name="T2" fmla="*/ 83 w 162"/>
                  <a:gd name="T3" fmla="*/ 0 h 326"/>
                  <a:gd name="T4" fmla="*/ 156 w 162"/>
                  <a:gd name="T5" fmla="*/ 5 h 326"/>
                  <a:gd name="T6" fmla="*/ 160 w 162"/>
                  <a:gd name="T7" fmla="*/ 86 h 326"/>
                  <a:gd name="T8" fmla="*/ 162 w 162"/>
                  <a:gd name="T9" fmla="*/ 170 h 326"/>
                  <a:gd name="T10" fmla="*/ 160 w 162"/>
                  <a:gd name="T11" fmla="*/ 251 h 326"/>
                  <a:gd name="T12" fmla="*/ 156 w 162"/>
                  <a:gd name="T13" fmla="*/ 326 h 326"/>
                  <a:gd name="T14" fmla="*/ 136 w 162"/>
                  <a:gd name="T15" fmla="*/ 326 h 326"/>
                  <a:gd name="T16" fmla="*/ 117 w 162"/>
                  <a:gd name="T17" fmla="*/ 324 h 326"/>
                  <a:gd name="T18" fmla="*/ 96 w 162"/>
                  <a:gd name="T19" fmla="*/ 323 h 326"/>
                  <a:gd name="T20" fmla="*/ 76 w 162"/>
                  <a:gd name="T21" fmla="*/ 322 h 326"/>
                  <a:gd name="T22" fmla="*/ 55 w 162"/>
                  <a:gd name="T23" fmla="*/ 320 h 326"/>
                  <a:gd name="T24" fmla="*/ 37 w 162"/>
                  <a:gd name="T25" fmla="*/ 318 h 326"/>
                  <a:gd name="T26" fmla="*/ 17 w 162"/>
                  <a:gd name="T27" fmla="*/ 316 h 326"/>
                  <a:gd name="T28" fmla="*/ 0 w 162"/>
                  <a:gd name="T29" fmla="*/ 314 h 326"/>
                  <a:gd name="T30" fmla="*/ 0 w 162"/>
                  <a:gd name="T31" fmla="*/ 231 h 326"/>
                  <a:gd name="T32" fmla="*/ 2 w 162"/>
                  <a:gd name="T33" fmla="*/ 157 h 326"/>
                  <a:gd name="T34" fmla="*/ 9 w 162"/>
                  <a:gd name="T35" fmla="*/ 85 h 326"/>
                  <a:gd name="T36" fmla="*/ 23 w 162"/>
                  <a:gd name="T37" fmla="*/ 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326">
                    <a:moveTo>
                      <a:pt x="23" y="4"/>
                    </a:moveTo>
                    <a:lnTo>
                      <a:pt x="83" y="0"/>
                    </a:lnTo>
                    <a:lnTo>
                      <a:pt x="156" y="5"/>
                    </a:lnTo>
                    <a:lnTo>
                      <a:pt x="160" y="86"/>
                    </a:lnTo>
                    <a:lnTo>
                      <a:pt x="162" y="170"/>
                    </a:lnTo>
                    <a:lnTo>
                      <a:pt x="160" y="251"/>
                    </a:lnTo>
                    <a:lnTo>
                      <a:pt x="156" y="326"/>
                    </a:lnTo>
                    <a:lnTo>
                      <a:pt x="136" y="326"/>
                    </a:lnTo>
                    <a:lnTo>
                      <a:pt x="117" y="324"/>
                    </a:lnTo>
                    <a:lnTo>
                      <a:pt x="96" y="323"/>
                    </a:lnTo>
                    <a:lnTo>
                      <a:pt x="76" y="322"/>
                    </a:lnTo>
                    <a:lnTo>
                      <a:pt x="55" y="320"/>
                    </a:lnTo>
                    <a:lnTo>
                      <a:pt x="37" y="318"/>
                    </a:lnTo>
                    <a:lnTo>
                      <a:pt x="17" y="316"/>
                    </a:lnTo>
                    <a:lnTo>
                      <a:pt x="0" y="314"/>
                    </a:lnTo>
                    <a:lnTo>
                      <a:pt x="0" y="231"/>
                    </a:lnTo>
                    <a:lnTo>
                      <a:pt x="2" y="157"/>
                    </a:lnTo>
                    <a:lnTo>
                      <a:pt x="9" y="85"/>
                    </a:lnTo>
                    <a:lnTo>
                      <a:pt x="23" y="4"/>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0" name="Freeform 17"/>
              <p:cNvSpPr>
                <a:spLocks/>
              </p:cNvSpPr>
              <p:nvPr/>
            </p:nvSpPr>
            <p:spPr bwMode="auto">
              <a:xfrm>
                <a:off x="3662364" y="3541713"/>
                <a:ext cx="123825" cy="242888"/>
              </a:xfrm>
              <a:custGeom>
                <a:avLst/>
                <a:gdLst>
                  <a:gd name="T0" fmla="*/ 22 w 156"/>
                  <a:gd name="T1" fmla="*/ 4 h 306"/>
                  <a:gd name="T2" fmla="*/ 29 w 156"/>
                  <a:gd name="T3" fmla="*/ 3 h 306"/>
                  <a:gd name="T4" fmla="*/ 37 w 156"/>
                  <a:gd name="T5" fmla="*/ 3 h 306"/>
                  <a:gd name="T6" fmla="*/ 44 w 156"/>
                  <a:gd name="T7" fmla="*/ 2 h 306"/>
                  <a:gd name="T8" fmla="*/ 51 w 156"/>
                  <a:gd name="T9" fmla="*/ 2 h 306"/>
                  <a:gd name="T10" fmla="*/ 58 w 156"/>
                  <a:gd name="T11" fmla="*/ 1 h 306"/>
                  <a:gd name="T12" fmla="*/ 65 w 156"/>
                  <a:gd name="T13" fmla="*/ 1 h 306"/>
                  <a:gd name="T14" fmla="*/ 73 w 156"/>
                  <a:gd name="T15" fmla="*/ 0 h 306"/>
                  <a:gd name="T16" fmla="*/ 80 w 156"/>
                  <a:gd name="T17" fmla="*/ 0 h 306"/>
                  <a:gd name="T18" fmla="*/ 89 w 156"/>
                  <a:gd name="T19" fmla="*/ 1 h 306"/>
                  <a:gd name="T20" fmla="*/ 97 w 156"/>
                  <a:gd name="T21" fmla="*/ 1 h 306"/>
                  <a:gd name="T22" fmla="*/ 107 w 156"/>
                  <a:gd name="T23" fmla="*/ 2 h 306"/>
                  <a:gd name="T24" fmla="*/ 115 w 156"/>
                  <a:gd name="T25" fmla="*/ 2 h 306"/>
                  <a:gd name="T26" fmla="*/ 124 w 156"/>
                  <a:gd name="T27" fmla="*/ 3 h 306"/>
                  <a:gd name="T28" fmla="*/ 132 w 156"/>
                  <a:gd name="T29" fmla="*/ 4 h 306"/>
                  <a:gd name="T30" fmla="*/ 141 w 156"/>
                  <a:gd name="T31" fmla="*/ 4 h 306"/>
                  <a:gd name="T32" fmla="*/ 150 w 156"/>
                  <a:gd name="T33" fmla="*/ 5 h 306"/>
                  <a:gd name="T34" fmla="*/ 154 w 156"/>
                  <a:gd name="T35" fmla="*/ 81 h 306"/>
                  <a:gd name="T36" fmla="*/ 156 w 156"/>
                  <a:gd name="T37" fmla="*/ 159 h 306"/>
                  <a:gd name="T38" fmla="*/ 154 w 156"/>
                  <a:gd name="T39" fmla="*/ 236 h 306"/>
                  <a:gd name="T40" fmla="*/ 150 w 156"/>
                  <a:gd name="T41" fmla="*/ 306 h 306"/>
                  <a:gd name="T42" fmla="*/ 131 w 156"/>
                  <a:gd name="T43" fmla="*/ 306 h 306"/>
                  <a:gd name="T44" fmla="*/ 112 w 156"/>
                  <a:gd name="T45" fmla="*/ 305 h 306"/>
                  <a:gd name="T46" fmla="*/ 93 w 156"/>
                  <a:gd name="T47" fmla="*/ 304 h 306"/>
                  <a:gd name="T48" fmla="*/ 73 w 156"/>
                  <a:gd name="T49" fmla="*/ 303 h 306"/>
                  <a:gd name="T50" fmla="*/ 55 w 156"/>
                  <a:gd name="T51" fmla="*/ 300 h 306"/>
                  <a:gd name="T52" fmla="*/ 36 w 156"/>
                  <a:gd name="T53" fmla="*/ 298 h 306"/>
                  <a:gd name="T54" fmla="*/ 18 w 156"/>
                  <a:gd name="T55" fmla="*/ 297 h 306"/>
                  <a:gd name="T56" fmla="*/ 0 w 156"/>
                  <a:gd name="T57" fmla="*/ 294 h 306"/>
                  <a:gd name="T58" fmla="*/ 0 w 156"/>
                  <a:gd name="T59" fmla="*/ 217 h 306"/>
                  <a:gd name="T60" fmla="*/ 3 w 156"/>
                  <a:gd name="T61" fmla="*/ 148 h 306"/>
                  <a:gd name="T62" fmla="*/ 9 w 156"/>
                  <a:gd name="T63" fmla="*/ 80 h 306"/>
                  <a:gd name="T64" fmla="*/ 22 w 156"/>
                  <a:gd name="T65"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6">
                    <a:moveTo>
                      <a:pt x="22" y="4"/>
                    </a:moveTo>
                    <a:lnTo>
                      <a:pt x="29" y="3"/>
                    </a:lnTo>
                    <a:lnTo>
                      <a:pt x="37" y="3"/>
                    </a:lnTo>
                    <a:lnTo>
                      <a:pt x="44" y="2"/>
                    </a:lnTo>
                    <a:lnTo>
                      <a:pt x="51" y="2"/>
                    </a:lnTo>
                    <a:lnTo>
                      <a:pt x="58" y="1"/>
                    </a:lnTo>
                    <a:lnTo>
                      <a:pt x="65" y="1"/>
                    </a:lnTo>
                    <a:lnTo>
                      <a:pt x="73" y="0"/>
                    </a:lnTo>
                    <a:lnTo>
                      <a:pt x="80" y="0"/>
                    </a:lnTo>
                    <a:lnTo>
                      <a:pt x="89" y="1"/>
                    </a:lnTo>
                    <a:lnTo>
                      <a:pt x="97" y="1"/>
                    </a:lnTo>
                    <a:lnTo>
                      <a:pt x="107" y="2"/>
                    </a:lnTo>
                    <a:lnTo>
                      <a:pt x="115" y="2"/>
                    </a:lnTo>
                    <a:lnTo>
                      <a:pt x="124" y="3"/>
                    </a:lnTo>
                    <a:lnTo>
                      <a:pt x="132" y="4"/>
                    </a:lnTo>
                    <a:lnTo>
                      <a:pt x="141" y="4"/>
                    </a:lnTo>
                    <a:lnTo>
                      <a:pt x="150" y="5"/>
                    </a:lnTo>
                    <a:lnTo>
                      <a:pt x="154" y="81"/>
                    </a:lnTo>
                    <a:lnTo>
                      <a:pt x="156" y="159"/>
                    </a:lnTo>
                    <a:lnTo>
                      <a:pt x="154" y="236"/>
                    </a:lnTo>
                    <a:lnTo>
                      <a:pt x="150" y="306"/>
                    </a:lnTo>
                    <a:lnTo>
                      <a:pt x="131" y="306"/>
                    </a:lnTo>
                    <a:lnTo>
                      <a:pt x="112" y="305"/>
                    </a:lnTo>
                    <a:lnTo>
                      <a:pt x="93" y="304"/>
                    </a:lnTo>
                    <a:lnTo>
                      <a:pt x="73" y="303"/>
                    </a:lnTo>
                    <a:lnTo>
                      <a:pt x="55" y="300"/>
                    </a:lnTo>
                    <a:lnTo>
                      <a:pt x="36" y="298"/>
                    </a:lnTo>
                    <a:lnTo>
                      <a:pt x="18" y="297"/>
                    </a:lnTo>
                    <a:lnTo>
                      <a:pt x="0" y="294"/>
                    </a:lnTo>
                    <a:lnTo>
                      <a:pt x="0" y="217"/>
                    </a:lnTo>
                    <a:lnTo>
                      <a:pt x="3" y="148"/>
                    </a:lnTo>
                    <a:lnTo>
                      <a:pt x="9" y="80"/>
                    </a:lnTo>
                    <a:lnTo>
                      <a:pt x="22" y="4"/>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1" name="Freeform 18"/>
              <p:cNvSpPr>
                <a:spLocks/>
              </p:cNvSpPr>
              <p:nvPr/>
            </p:nvSpPr>
            <p:spPr bwMode="auto">
              <a:xfrm>
                <a:off x="3662364" y="3541713"/>
                <a:ext cx="119063" cy="227013"/>
              </a:xfrm>
              <a:custGeom>
                <a:avLst/>
                <a:gdLst>
                  <a:gd name="T0" fmla="*/ 22 w 149"/>
                  <a:gd name="T1" fmla="*/ 4 h 285"/>
                  <a:gd name="T2" fmla="*/ 28 w 149"/>
                  <a:gd name="T3" fmla="*/ 3 h 285"/>
                  <a:gd name="T4" fmla="*/ 35 w 149"/>
                  <a:gd name="T5" fmla="*/ 3 h 285"/>
                  <a:gd name="T6" fmla="*/ 42 w 149"/>
                  <a:gd name="T7" fmla="*/ 2 h 285"/>
                  <a:gd name="T8" fmla="*/ 49 w 149"/>
                  <a:gd name="T9" fmla="*/ 2 h 285"/>
                  <a:gd name="T10" fmla="*/ 56 w 149"/>
                  <a:gd name="T11" fmla="*/ 1 h 285"/>
                  <a:gd name="T12" fmla="*/ 63 w 149"/>
                  <a:gd name="T13" fmla="*/ 1 h 285"/>
                  <a:gd name="T14" fmla="*/ 70 w 149"/>
                  <a:gd name="T15" fmla="*/ 0 h 285"/>
                  <a:gd name="T16" fmla="*/ 77 w 149"/>
                  <a:gd name="T17" fmla="*/ 0 h 285"/>
                  <a:gd name="T18" fmla="*/ 85 w 149"/>
                  <a:gd name="T19" fmla="*/ 1 h 285"/>
                  <a:gd name="T20" fmla="*/ 93 w 149"/>
                  <a:gd name="T21" fmla="*/ 1 h 285"/>
                  <a:gd name="T22" fmla="*/ 102 w 149"/>
                  <a:gd name="T23" fmla="*/ 2 h 285"/>
                  <a:gd name="T24" fmla="*/ 110 w 149"/>
                  <a:gd name="T25" fmla="*/ 2 h 285"/>
                  <a:gd name="T26" fmla="*/ 120 w 149"/>
                  <a:gd name="T27" fmla="*/ 3 h 285"/>
                  <a:gd name="T28" fmla="*/ 128 w 149"/>
                  <a:gd name="T29" fmla="*/ 4 h 285"/>
                  <a:gd name="T30" fmla="*/ 137 w 149"/>
                  <a:gd name="T31" fmla="*/ 4 h 285"/>
                  <a:gd name="T32" fmla="*/ 145 w 149"/>
                  <a:gd name="T33" fmla="*/ 5 h 285"/>
                  <a:gd name="T34" fmla="*/ 148 w 149"/>
                  <a:gd name="T35" fmla="*/ 76 h 285"/>
                  <a:gd name="T36" fmla="*/ 149 w 149"/>
                  <a:gd name="T37" fmla="*/ 148 h 285"/>
                  <a:gd name="T38" fmla="*/ 148 w 149"/>
                  <a:gd name="T39" fmla="*/ 220 h 285"/>
                  <a:gd name="T40" fmla="*/ 145 w 149"/>
                  <a:gd name="T41" fmla="*/ 285 h 285"/>
                  <a:gd name="T42" fmla="*/ 126 w 149"/>
                  <a:gd name="T43" fmla="*/ 285 h 285"/>
                  <a:gd name="T44" fmla="*/ 108 w 149"/>
                  <a:gd name="T45" fmla="*/ 285 h 285"/>
                  <a:gd name="T46" fmla="*/ 88 w 149"/>
                  <a:gd name="T47" fmla="*/ 284 h 285"/>
                  <a:gd name="T48" fmla="*/ 70 w 149"/>
                  <a:gd name="T49" fmla="*/ 283 h 285"/>
                  <a:gd name="T50" fmla="*/ 51 w 149"/>
                  <a:gd name="T51" fmla="*/ 282 h 285"/>
                  <a:gd name="T52" fmla="*/ 34 w 149"/>
                  <a:gd name="T53" fmla="*/ 280 h 285"/>
                  <a:gd name="T54" fmla="*/ 17 w 149"/>
                  <a:gd name="T55" fmla="*/ 278 h 285"/>
                  <a:gd name="T56" fmla="*/ 0 w 149"/>
                  <a:gd name="T57" fmla="*/ 276 h 285"/>
                  <a:gd name="T58" fmla="*/ 0 w 149"/>
                  <a:gd name="T59" fmla="*/ 204 h 285"/>
                  <a:gd name="T60" fmla="*/ 2 w 149"/>
                  <a:gd name="T61" fmla="*/ 139 h 285"/>
                  <a:gd name="T62" fmla="*/ 9 w 149"/>
                  <a:gd name="T63" fmla="*/ 75 h 285"/>
                  <a:gd name="T64" fmla="*/ 22 w 149"/>
                  <a:gd name="T65" fmla="*/ 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85">
                    <a:moveTo>
                      <a:pt x="22" y="4"/>
                    </a:moveTo>
                    <a:lnTo>
                      <a:pt x="28" y="3"/>
                    </a:lnTo>
                    <a:lnTo>
                      <a:pt x="35" y="3"/>
                    </a:lnTo>
                    <a:lnTo>
                      <a:pt x="42" y="2"/>
                    </a:lnTo>
                    <a:lnTo>
                      <a:pt x="49" y="2"/>
                    </a:lnTo>
                    <a:lnTo>
                      <a:pt x="56" y="1"/>
                    </a:lnTo>
                    <a:lnTo>
                      <a:pt x="63" y="1"/>
                    </a:lnTo>
                    <a:lnTo>
                      <a:pt x="70" y="0"/>
                    </a:lnTo>
                    <a:lnTo>
                      <a:pt x="77" y="0"/>
                    </a:lnTo>
                    <a:lnTo>
                      <a:pt x="85" y="1"/>
                    </a:lnTo>
                    <a:lnTo>
                      <a:pt x="93" y="1"/>
                    </a:lnTo>
                    <a:lnTo>
                      <a:pt x="102" y="2"/>
                    </a:lnTo>
                    <a:lnTo>
                      <a:pt x="110" y="2"/>
                    </a:lnTo>
                    <a:lnTo>
                      <a:pt x="120" y="3"/>
                    </a:lnTo>
                    <a:lnTo>
                      <a:pt x="128" y="4"/>
                    </a:lnTo>
                    <a:lnTo>
                      <a:pt x="137" y="4"/>
                    </a:lnTo>
                    <a:lnTo>
                      <a:pt x="145" y="5"/>
                    </a:lnTo>
                    <a:lnTo>
                      <a:pt x="148" y="76"/>
                    </a:lnTo>
                    <a:lnTo>
                      <a:pt x="149" y="148"/>
                    </a:lnTo>
                    <a:lnTo>
                      <a:pt x="148" y="220"/>
                    </a:lnTo>
                    <a:lnTo>
                      <a:pt x="145" y="285"/>
                    </a:lnTo>
                    <a:lnTo>
                      <a:pt x="126" y="285"/>
                    </a:lnTo>
                    <a:lnTo>
                      <a:pt x="108" y="285"/>
                    </a:lnTo>
                    <a:lnTo>
                      <a:pt x="88" y="284"/>
                    </a:lnTo>
                    <a:lnTo>
                      <a:pt x="70" y="283"/>
                    </a:lnTo>
                    <a:lnTo>
                      <a:pt x="51" y="282"/>
                    </a:lnTo>
                    <a:lnTo>
                      <a:pt x="34" y="280"/>
                    </a:lnTo>
                    <a:lnTo>
                      <a:pt x="17" y="278"/>
                    </a:lnTo>
                    <a:lnTo>
                      <a:pt x="0" y="276"/>
                    </a:lnTo>
                    <a:lnTo>
                      <a:pt x="0" y="204"/>
                    </a:lnTo>
                    <a:lnTo>
                      <a:pt x="2" y="139"/>
                    </a:lnTo>
                    <a:lnTo>
                      <a:pt x="9" y="75"/>
                    </a:lnTo>
                    <a:lnTo>
                      <a:pt x="22" y="4"/>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2" name="Freeform 19"/>
              <p:cNvSpPr>
                <a:spLocks/>
              </p:cNvSpPr>
              <p:nvPr/>
            </p:nvSpPr>
            <p:spPr bwMode="auto">
              <a:xfrm>
                <a:off x="3663951" y="3541713"/>
                <a:ext cx="114300" cy="211138"/>
              </a:xfrm>
              <a:custGeom>
                <a:avLst/>
                <a:gdLst>
                  <a:gd name="T0" fmla="*/ 21 w 143"/>
                  <a:gd name="T1" fmla="*/ 4 h 266"/>
                  <a:gd name="T2" fmla="*/ 28 w 143"/>
                  <a:gd name="T3" fmla="*/ 4 h 266"/>
                  <a:gd name="T4" fmla="*/ 33 w 143"/>
                  <a:gd name="T5" fmla="*/ 3 h 266"/>
                  <a:gd name="T6" fmla="*/ 40 w 143"/>
                  <a:gd name="T7" fmla="*/ 3 h 266"/>
                  <a:gd name="T8" fmla="*/ 47 w 143"/>
                  <a:gd name="T9" fmla="*/ 2 h 266"/>
                  <a:gd name="T10" fmla="*/ 54 w 143"/>
                  <a:gd name="T11" fmla="*/ 1 h 266"/>
                  <a:gd name="T12" fmla="*/ 61 w 143"/>
                  <a:gd name="T13" fmla="*/ 1 h 266"/>
                  <a:gd name="T14" fmla="*/ 67 w 143"/>
                  <a:gd name="T15" fmla="*/ 0 h 266"/>
                  <a:gd name="T16" fmla="*/ 74 w 143"/>
                  <a:gd name="T17" fmla="*/ 0 h 266"/>
                  <a:gd name="T18" fmla="*/ 82 w 143"/>
                  <a:gd name="T19" fmla="*/ 1 h 266"/>
                  <a:gd name="T20" fmla="*/ 90 w 143"/>
                  <a:gd name="T21" fmla="*/ 1 h 266"/>
                  <a:gd name="T22" fmla="*/ 98 w 143"/>
                  <a:gd name="T23" fmla="*/ 2 h 266"/>
                  <a:gd name="T24" fmla="*/ 106 w 143"/>
                  <a:gd name="T25" fmla="*/ 2 h 266"/>
                  <a:gd name="T26" fmla="*/ 114 w 143"/>
                  <a:gd name="T27" fmla="*/ 3 h 266"/>
                  <a:gd name="T28" fmla="*/ 122 w 143"/>
                  <a:gd name="T29" fmla="*/ 4 h 266"/>
                  <a:gd name="T30" fmla="*/ 130 w 143"/>
                  <a:gd name="T31" fmla="*/ 4 h 266"/>
                  <a:gd name="T32" fmla="*/ 138 w 143"/>
                  <a:gd name="T33" fmla="*/ 5 h 266"/>
                  <a:gd name="T34" fmla="*/ 142 w 143"/>
                  <a:gd name="T35" fmla="*/ 71 h 266"/>
                  <a:gd name="T36" fmla="*/ 143 w 143"/>
                  <a:gd name="T37" fmla="*/ 138 h 266"/>
                  <a:gd name="T38" fmla="*/ 142 w 143"/>
                  <a:gd name="T39" fmla="*/ 205 h 266"/>
                  <a:gd name="T40" fmla="*/ 138 w 143"/>
                  <a:gd name="T41" fmla="*/ 266 h 266"/>
                  <a:gd name="T42" fmla="*/ 121 w 143"/>
                  <a:gd name="T43" fmla="*/ 266 h 266"/>
                  <a:gd name="T44" fmla="*/ 104 w 143"/>
                  <a:gd name="T45" fmla="*/ 266 h 266"/>
                  <a:gd name="T46" fmla="*/ 85 w 143"/>
                  <a:gd name="T47" fmla="*/ 265 h 266"/>
                  <a:gd name="T48" fmla="*/ 68 w 143"/>
                  <a:gd name="T49" fmla="*/ 263 h 266"/>
                  <a:gd name="T50" fmla="*/ 51 w 143"/>
                  <a:gd name="T51" fmla="*/ 262 h 266"/>
                  <a:gd name="T52" fmla="*/ 33 w 143"/>
                  <a:gd name="T53" fmla="*/ 261 h 266"/>
                  <a:gd name="T54" fmla="*/ 16 w 143"/>
                  <a:gd name="T55" fmla="*/ 259 h 266"/>
                  <a:gd name="T56" fmla="*/ 0 w 143"/>
                  <a:gd name="T57" fmla="*/ 258 h 266"/>
                  <a:gd name="T58" fmla="*/ 0 w 143"/>
                  <a:gd name="T59" fmla="*/ 190 h 266"/>
                  <a:gd name="T60" fmla="*/ 2 w 143"/>
                  <a:gd name="T61" fmla="*/ 130 h 266"/>
                  <a:gd name="T62" fmla="*/ 8 w 143"/>
                  <a:gd name="T63" fmla="*/ 70 h 266"/>
                  <a:gd name="T64" fmla="*/ 21 w 143"/>
                  <a:gd name="T65" fmla="*/ 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266">
                    <a:moveTo>
                      <a:pt x="21" y="4"/>
                    </a:moveTo>
                    <a:lnTo>
                      <a:pt x="28" y="4"/>
                    </a:lnTo>
                    <a:lnTo>
                      <a:pt x="33" y="3"/>
                    </a:lnTo>
                    <a:lnTo>
                      <a:pt x="40" y="3"/>
                    </a:lnTo>
                    <a:lnTo>
                      <a:pt x="47" y="2"/>
                    </a:lnTo>
                    <a:lnTo>
                      <a:pt x="54" y="1"/>
                    </a:lnTo>
                    <a:lnTo>
                      <a:pt x="61" y="1"/>
                    </a:lnTo>
                    <a:lnTo>
                      <a:pt x="67" y="0"/>
                    </a:lnTo>
                    <a:lnTo>
                      <a:pt x="74" y="0"/>
                    </a:lnTo>
                    <a:lnTo>
                      <a:pt x="82" y="1"/>
                    </a:lnTo>
                    <a:lnTo>
                      <a:pt x="90" y="1"/>
                    </a:lnTo>
                    <a:lnTo>
                      <a:pt x="98" y="2"/>
                    </a:lnTo>
                    <a:lnTo>
                      <a:pt x="106" y="2"/>
                    </a:lnTo>
                    <a:lnTo>
                      <a:pt x="114" y="3"/>
                    </a:lnTo>
                    <a:lnTo>
                      <a:pt x="122" y="4"/>
                    </a:lnTo>
                    <a:lnTo>
                      <a:pt x="130" y="4"/>
                    </a:lnTo>
                    <a:lnTo>
                      <a:pt x="138" y="5"/>
                    </a:lnTo>
                    <a:lnTo>
                      <a:pt x="142" y="71"/>
                    </a:lnTo>
                    <a:lnTo>
                      <a:pt x="143" y="138"/>
                    </a:lnTo>
                    <a:lnTo>
                      <a:pt x="142" y="205"/>
                    </a:lnTo>
                    <a:lnTo>
                      <a:pt x="138" y="266"/>
                    </a:lnTo>
                    <a:lnTo>
                      <a:pt x="121" y="266"/>
                    </a:lnTo>
                    <a:lnTo>
                      <a:pt x="104" y="266"/>
                    </a:lnTo>
                    <a:lnTo>
                      <a:pt x="85" y="265"/>
                    </a:lnTo>
                    <a:lnTo>
                      <a:pt x="68" y="263"/>
                    </a:lnTo>
                    <a:lnTo>
                      <a:pt x="51" y="262"/>
                    </a:lnTo>
                    <a:lnTo>
                      <a:pt x="33" y="261"/>
                    </a:lnTo>
                    <a:lnTo>
                      <a:pt x="16" y="259"/>
                    </a:lnTo>
                    <a:lnTo>
                      <a:pt x="0" y="258"/>
                    </a:lnTo>
                    <a:lnTo>
                      <a:pt x="0" y="190"/>
                    </a:lnTo>
                    <a:lnTo>
                      <a:pt x="2" y="130"/>
                    </a:lnTo>
                    <a:lnTo>
                      <a:pt x="8" y="70"/>
                    </a:lnTo>
                    <a:lnTo>
                      <a:pt x="21" y="4"/>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3" name="Freeform 20"/>
              <p:cNvSpPr>
                <a:spLocks/>
              </p:cNvSpPr>
              <p:nvPr/>
            </p:nvSpPr>
            <p:spPr bwMode="auto">
              <a:xfrm>
                <a:off x="3667126" y="3541713"/>
                <a:ext cx="107950" cy="195263"/>
              </a:xfrm>
              <a:custGeom>
                <a:avLst/>
                <a:gdLst>
                  <a:gd name="T0" fmla="*/ 19 w 136"/>
                  <a:gd name="T1" fmla="*/ 4 h 246"/>
                  <a:gd name="T2" fmla="*/ 26 w 136"/>
                  <a:gd name="T3" fmla="*/ 4 h 246"/>
                  <a:gd name="T4" fmla="*/ 31 w 136"/>
                  <a:gd name="T5" fmla="*/ 3 h 246"/>
                  <a:gd name="T6" fmla="*/ 38 w 136"/>
                  <a:gd name="T7" fmla="*/ 3 h 246"/>
                  <a:gd name="T8" fmla="*/ 45 w 136"/>
                  <a:gd name="T9" fmla="*/ 2 h 246"/>
                  <a:gd name="T10" fmla="*/ 51 w 136"/>
                  <a:gd name="T11" fmla="*/ 1 h 246"/>
                  <a:gd name="T12" fmla="*/ 58 w 136"/>
                  <a:gd name="T13" fmla="*/ 1 h 246"/>
                  <a:gd name="T14" fmla="*/ 64 w 136"/>
                  <a:gd name="T15" fmla="*/ 0 h 246"/>
                  <a:gd name="T16" fmla="*/ 71 w 136"/>
                  <a:gd name="T17" fmla="*/ 0 h 246"/>
                  <a:gd name="T18" fmla="*/ 79 w 136"/>
                  <a:gd name="T19" fmla="*/ 1 h 246"/>
                  <a:gd name="T20" fmla="*/ 87 w 136"/>
                  <a:gd name="T21" fmla="*/ 1 h 246"/>
                  <a:gd name="T22" fmla="*/ 94 w 136"/>
                  <a:gd name="T23" fmla="*/ 2 h 246"/>
                  <a:gd name="T24" fmla="*/ 102 w 136"/>
                  <a:gd name="T25" fmla="*/ 2 h 246"/>
                  <a:gd name="T26" fmla="*/ 110 w 136"/>
                  <a:gd name="T27" fmla="*/ 3 h 246"/>
                  <a:gd name="T28" fmla="*/ 118 w 136"/>
                  <a:gd name="T29" fmla="*/ 4 h 246"/>
                  <a:gd name="T30" fmla="*/ 125 w 136"/>
                  <a:gd name="T31" fmla="*/ 4 h 246"/>
                  <a:gd name="T32" fmla="*/ 133 w 136"/>
                  <a:gd name="T33" fmla="*/ 5 h 246"/>
                  <a:gd name="T34" fmla="*/ 135 w 136"/>
                  <a:gd name="T35" fmla="*/ 65 h 246"/>
                  <a:gd name="T36" fmla="*/ 136 w 136"/>
                  <a:gd name="T37" fmla="*/ 128 h 246"/>
                  <a:gd name="T38" fmla="*/ 135 w 136"/>
                  <a:gd name="T39" fmla="*/ 189 h 246"/>
                  <a:gd name="T40" fmla="*/ 133 w 136"/>
                  <a:gd name="T41" fmla="*/ 246 h 246"/>
                  <a:gd name="T42" fmla="*/ 116 w 136"/>
                  <a:gd name="T43" fmla="*/ 246 h 246"/>
                  <a:gd name="T44" fmla="*/ 99 w 136"/>
                  <a:gd name="T45" fmla="*/ 246 h 246"/>
                  <a:gd name="T46" fmla="*/ 82 w 136"/>
                  <a:gd name="T47" fmla="*/ 245 h 246"/>
                  <a:gd name="T48" fmla="*/ 65 w 136"/>
                  <a:gd name="T49" fmla="*/ 244 h 246"/>
                  <a:gd name="T50" fmla="*/ 47 w 136"/>
                  <a:gd name="T51" fmla="*/ 243 h 246"/>
                  <a:gd name="T52" fmla="*/ 31 w 136"/>
                  <a:gd name="T53" fmla="*/ 242 h 246"/>
                  <a:gd name="T54" fmla="*/ 15 w 136"/>
                  <a:gd name="T55" fmla="*/ 240 h 246"/>
                  <a:gd name="T56" fmla="*/ 0 w 136"/>
                  <a:gd name="T57" fmla="*/ 239 h 246"/>
                  <a:gd name="T58" fmla="*/ 0 w 136"/>
                  <a:gd name="T59" fmla="*/ 177 h 246"/>
                  <a:gd name="T60" fmla="*/ 1 w 136"/>
                  <a:gd name="T61" fmla="*/ 121 h 246"/>
                  <a:gd name="T62" fmla="*/ 7 w 136"/>
                  <a:gd name="T63" fmla="*/ 65 h 246"/>
                  <a:gd name="T64" fmla="*/ 19 w 136"/>
                  <a:gd name="T65"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246">
                    <a:moveTo>
                      <a:pt x="19" y="4"/>
                    </a:moveTo>
                    <a:lnTo>
                      <a:pt x="26" y="4"/>
                    </a:lnTo>
                    <a:lnTo>
                      <a:pt x="31" y="3"/>
                    </a:lnTo>
                    <a:lnTo>
                      <a:pt x="38" y="3"/>
                    </a:lnTo>
                    <a:lnTo>
                      <a:pt x="45" y="2"/>
                    </a:lnTo>
                    <a:lnTo>
                      <a:pt x="51" y="1"/>
                    </a:lnTo>
                    <a:lnTo>
                      <a:pt x="58" y="1"/>
                    </a:lnTo>
                    <a:lnTo>
                      <a:pt x="64" y="0"/>
                    </a:lnTo>
                    <a:lnTo>
                      <a:pt x="71" y="0"/>
                    </a:lnTo>
                    <a:lnTo>
                      <a:pt x="79" y="1"/>
                    </a:lnTo>
                    <a:lnTo>
                      <a:pt x="87" y="1"/>
                    </a:lnTo>
                    <a:lnTo>
                      <a:pt x="94" y="2"/>
                    </a:lnTo>
                    <a:lnTo>
                      <a:pt x="102" y="2"/>
                    </a:lnTo>
                    <a:lnTo>
                      <a:pt x="110" y="3"/>
                    </a:lnTo>
                    <a:lnTo>
                      <a:pt x="118" y="4"/>
                    </a:lnTo>
                    <a:lnTo>
                      <a:pt x="125" y="4"/>
                    </a:lnTo>
                    <a:lnTo>
                      <a:pt x="133" y="5"/>
                    </a:lnTo>
                    <a:lnTo>
                      <a:pt x="135" y="65"/>
                    </a:lnTo>
                    <a:lnTo>
                      <a:pt x="136" y="128"/>
                    </a:lnTo>
                    <a:lnTo>
                      <a:pt x="135" y="189"/>
                    </a:lnTo>
                    <a:lnTo>
                      <a:pt x="133" y="246"/>
                    </a:lnTo>
                    <a:lnTo>
                      <a:pt x="116" y="246"/>
                    </a:lnTo>
                    <a:lnTo>
                      <a:pt x="99" y="246"/>
                    </a:lnTo>
                    <a:lnTo>
                      <a:pt x="82" y="245"/>
                    </a:lnTo>
                    <a:lnTo>
                      <a:pt x="65" y="244"/>
                    </a:lnTo>
                    <a:lnTo>
                      <a:pt x="47" y="243"/>
                    </a:lnTo>
                    <a:lnTo>
                      <a:pt x="31" y="242"/>
                    </a:lnTo>
                    <a:lnTo>
                      <a:pt x="15" y="240"/>
                    </a:lnTo>
                    <a:lnTo>
                      <a:pt x="0" y="239"/>
                    </a:lnTo>
                    <a:lnTo>
                      <a:pt x="0" y="177"/>
                    </a:lnTo>
                    <a:lnTo>
                      <a:pt x="1" y="121"/>
                    </a:lnTo>
                    <a:lnTo>
                      <a:pt x="7" y="65"/>
                    </a:lnTo>
                    <a:lnTo>
                      <a:pt x="19" y="4"/>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4" name="Freeform 21"/>
              <p:cNvSpPr>
                <a:spLocks/>
              </p:cNvSpPr>
              <p:nvPr/>
            </p:nvSpPr>
            <p:spPr bwMode="auto">
              <a:xfrm>
                <a:off x="3668714" y="3541713"/>
                <a:ext cx="101600" cy="179388"/>
              </a:xfrm>
              <a:custGeom>
                <a:avLst/>
                <a:gdLst>
                  <a:gd name="T0" fmla="*/ 17 w 129"/>
                  <a:gd name="T1" fmla="*/ 4 h 227"/>
                  <a:gd name="T2" fmla="*/ 24 w 129"/>
                  <a:gd name="T3" fmla="*/ 4 h 227"/>
                  <a:gd name="T4" fmla="*/ 30 w 129"/>
                  <a:gd name="T5" fmla="*/ 3 h 227"/>
                  <a:gd name="T6" fmla="*/ 36 w 129"/>
                  <a:gd name="T7" fmla="*/ 3 h 227"/>
                  <a:gd name="T8" fmla="*/ 42 w 129"/>
                  <a:gd name="T9" fmla="*/ 2 h 227"/>
                  <a:gd name="T10" fmla="*/ 48 w 129"/>
                  <a:gd name="T11" fmla="*/ 2 h 227"/>
                  <a:gd name="T12" fmla="*/ 54 w 129"/>
                  <a:gd name="T13" fmla="*/ 1 h 227"/>
                  <a:gd name="T14" fmla="*/ 61 w 129"/>
                  <a:gd name="T15" fmla="*/ 1 h 227"/>
                  <a:gd name="T16" fmla="*/ 66 w 129"/>
                  <a:gd name="T17" fmla="*/ 0 h 227"/>
                  <a:gd name="T18" fmla="*/ 73 w 129"/>
                  <a:gd name="T19" fmla="*/ 1 h 227"/>
                  <a:gd name="T20" fmla="*/ 81 w 129"/>
                  <a:gd name="T21" fmla="*/ 1 h 227"/>
                  <a:gd name="T22" fmla="*/ 88 w 129"/>
                  <a:gd name="T23" fmla="*/ 2 h 227"/>
                  <a:gd name="T24" fmla="*/ 96 w 129"/>
                  <a:gd name="T25" fmla="*/ 2 h 227"/>
                  <a:gd name="T26" fmla="*/ 103 w 129"/>
                  <a:gd name="T27" fmla="*/ 3 h 227"/>
                  <a:gd name="T28" fmla="*/ 111 w 129"/>
                  <a:gd name="T29" fmla="*/ 4 h 227"/>
                  <a:gd name="T30" fmla="*/ 118 w 129"/>
                  <a:gd name="T31" fmla="*/ 4 h 227"/>
                  <a:gd name="T32" fmla="*/ 126 w 129"/>
                  <a:gd name="T33" fmla="*/ 5 h 227"/>
                  <a:gd name="T34" fmla="*/ 129 w 129"/>
                  <a:gd name="T35" fmla="*/ 60 h 227"/>
                  <a:gd name="T36" fmla="*/ 129 w 129"/>
                  <a:gd name="T37" fmla="*/ 117 h 227"/>
                  <a:gd name="T38" fmla="*/ 129 w 129"/>
                  <a:gd name="T39" fmla="*/ 174 h 227"/>
                  <a:gd name="T40" fmla="*/ 126 w 129"/>
                  <a:gd name="T41" fmla="*/ 227 h 227"/>
                  <a:gd name="T42" fmla="*/ 110 w 129"/>
                  <a:gd name="T43" fmla="*/ 227 h 227"/>
                  <a:gd name="T44" fmla="*/ 94 w 129"/>
                  <a:gd name="T45" fmla="*/ 227 h 227"/>
                  <a:gd name="T46" fmla="*/ 78 w 129"/>
                  <a:gd name="T47" fmla="*/ 225 h 227"/>
                  <a:gd name="T48" fmla="*/ 62 w 129"/>
                  <a:gd name="T49" fmla="*/ 225 h 227"/>
                  <a:gd name="T50" fmla="*/ 46 w 129"/>
                  <a:gd name="T51" fmla="*/ 224 h 227"/>
                  <a:gd name="T52" fmla="*/ 30 w 129"/>
                  <a:gd name="T53" fmla="*/ 223 h 227"/>
                  <a:gd name="T54" fmla="*/ 15 w 129"/>
                  <a:gd name="T55" fmla="*/ 222 h 227"/>
                  <a:gd name="T56" fmla="*/ 0 w 129"/>
                  <a:gd name="T57" fmla="*/ 221 h 227"/>
                  <a:gd name="T58" fmla="*/ 0 w 129"/>
                  <a:gd name="T59" fmla="*/ 163 h 227"/>
                  <a:gd name="T60" fmla="*/ 1 w 129"/>
                  <a:gd name="T61" fmla="*/ 111 h 227"/>
                  <a:gd name="T62" fmla="*/ 5 w 129"/>
                  <a:gd name="T63" fmla="*/ 61 h 227"/>
                  <a:gd name="T64" fmla="*/ 17 w 129"/>
                  <a:gd name="T65" fmla="*/ 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27">
                    <a:moveTo>
                      <a:pt x="17" y="4"/>
                    </a:moveTo>
                    <a:lnTo>
                      <a:pt x="24" y="4"/>
                    </a:lnTo>
                    <a:lnTo>
                      <a:pt x="30" y="3"/>
                    </a:lnTo>
                    <a:lnTo>
                      <a:pt x="36" y="3"/>
                    </a:lnTo>
                    <a:lnTo>
                      <a:pt x="42" y="2"/>
                    </a:lnTo>
                    <a:lnTo>
                      <a:pt x="48" y="2"/>
                    </a:lnTo>
                    <a:lnTo>
                      <a:pt x="54" y="1"/>
                    </a:lnTo>
                    <a:lnTo>
                      <a:pt x="61" y="1"/>
                    </a:lnTo>
                    <a:lnTo>
                      <a:pt x="66" y="0"/>
                    </a:lnTo>
                    <a:lnTo>
                      <a:pt x="73" y="1"/>
                    </a:lnTo>
                    <a:lnTo>
                      <a:pt x="81" y="1"/>
                    </a:lnTo>
                    <a:lnTo>
                      <a:pt x="88" y="2"/>
                    </a:lnTo>
                    <a:lnTo>
                      <a:pt x="96" y="2"/>
                    </a:lnTo>
                    <a:lnTo>
                      <a:pt x="103" y="3"/>
                    </a:lnTo>
                    <a:lnTo>
                      <a:pt x="111" y="4"/>
                    </a:lnTo>
                    <a:lnTo>
                      <a:pt x="118" y="4"/>
                    </a:lnTo>
                    <a:lnTo>
                      <a:pt x="126" y="5"/>
                    </a:lnTo>
                    <a:lnTo>
                      <a:pt x="129" y="60"/>
                    </a:lnTo>
                    <a:lnTo>
                      <a:pt x="129" y="117"/>
                    </a:lnTo>
                    <a:lnTo>
                      <a:pt x="129" y="174"/>
                    </a:lnTo>
                    <a:lnTo>
                      <a:pt x="126" y="227"/>
                    </a:lnTo>
                    <a:lnTo>
                      <a:pt x="110" y="227"/>
                    </a:lnTo>
                    <a:lnTo>
                      <a:pt x="94" y="227"/>
                    </a:lnTo>
                    <a:lnTo>
                      <a:pt x="78" y="225"/>
                    </a:lnTo>
                    <a:lnTo>
                      <a:pt x="62" y="225"/>
                    </a:lnTo>
                    <a:lnTo>
                      <a:pt x="46" y="224"/>
                    </a:lnTo>
                    <a:lnTo>
                      <a:pt x="30" y="223"/>
                    </a:lnTo>
                    <a:lnTo>
                      <a:pt x="15" y="222"/>
                    </a:lnTo>
                    <a:lnTo>
                      <a:pt x="0" y="221"/>
                    </a:lnTo>
                    <a:lnTo>
                      <a:pt x="0" y="163"/>
                    </a:lnTo>
                    <a:lnTo>
                      <a:pt x="1" y="111"/>
                    </a:lnTo>
                    <a:lnTo>
                      <a:pt x="5" y="61"/>
                    </a:lnTo>
                    <a:lnTo>
                      <a:pt x="17" y="4"/>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5" name="Freeform 22"/>
              <p:cNvSpPr>
                <a:spLocks/>
              </p:cNvSpPr>
              <p:nvPr/>
            </p:nvSpPr>
            <p:spPr bwMode="auto">
              <a:xfrm>
                <a:off x="3668714" y="3541713"/>
                <a:ext cx="98425" cy="163513"/>
              </a:xfrm>
              <a:custGeom>
                <a:avLst/>
                <a:gdLst>
                  <a:gd name="T0" fmla="*/ 17 w 123"/>
                  <a:gd name="T1" fmla="*/ 3 h 205"/>
                  <a:gd name="T2" fmla="*/ 23 w 123"/>
                  <a:gd name="T3" fmla="*/ 3 h 205"/>
                  <a:gd name="T4" fmla="*/ 29 w 123"/>
                  <a:gd name="T5" fmla="*/ 2 h 205"/>
                  <a:gd name="T6" fmla="*/ 34 w 123"/>
                  <a:gd name="T7" fmla="*/ 2 h 205"/>
                  <a:gd name="T8" fmla="*/ 41 w 123"/>
                  <a:gd name="T9" fmla="*/ 1 h 205"/>
                  <a:gd name="T10" fmla="*/ 47 w 123"/>
                  <a:gd name="T11" fmla="*/ 1 h 205"/>
                  <a:gd name="T12" fmla="*/ 53 w 123"/>
                  <a:gd name="T13" fmla="*/ 1 h 205"/>
                  <a:gd name="T14" fmla="*/ 58 w 123"/>
                  <a:gd name="T15" fmla="*/ 0 h 205"/>
                  <a:gd name="T16" fmla="*/ 64 w 123"/>
                  <a:gd name="T17" fmla="*/ 0 h 205"/>
                  <a:gd name="T18" fmla="*/ 71 w 123"/>
                  <a:gd name="T19" fmla="*/ 0 h 205"/>
                  <a:gd name="T20" fmla="*/ 79 w 123"/>
                  <a:gd name="T21" fmla="*/ 1 h 205"/>
                  <a:gd name="T22" fmla="*/ 86 w 123"/>
                  <a:gd name="T23" fmla="*/ 1 h 205"/>
                  <a:gd name="T24" fmla="*/ 93 w 123"/>
                  <a:gd name="T25" fmla="*/ 1 h 205"/>
                  <a:gd name="T26" fmla="*/ 100 w 123"/>
                  <a:gd name="T27" fmla="*/ 2 h 205"/>
                  <a:gd name="T28" fmla="*/ 107 w 123"/>
                  <a:gd name="T29" fmla="*/ 2 h 205"/>
                  <a:gd name="T30" fmla="*/ 114 w 123"/>
                  <a:gd name="T31" fmla="*/ 3 h 205"/>
                  <a:gd name="T32" fmla="*/ 121 w 123"/>
                  <a:gd name="T33" fmla="*/ 3 h 205"/>
                  <a:gd name="T34" fmla="*/ 123 w 123"/>
                  <a:gd name="T35" fmla="*/ 54 h 205"/>
                  <a:gd name="T36" fmla="*/ 123 w 123"/>
                  <a:gd name="T37" fmla="*/ 106 h 205"/>
                  <a:gd name="T38" fmla="*/ 123 w 123"/>
                  <a:gd name="T39" fmla="*/ 156 h 205"/>
                  <a:gd name="T40" fmla="*/ 121 w 123"/>
                  <a:gd name="T41" fmla="*/ 205 h 205"/>
                  <a:gd name="T42" fmla="*/ 106 w 123"/>
                  <a:gd name="T43" fmla="*/ 205 h 205"/>
                  <a:gd name="T44" fmla="*/ 90 w 123"/>
                  <a:gd name="T45" fmla="*/ 205 h 205"/>
                  <a:gd name="T46" fmla="*/ 75 w 123"/>
                  <a:gd name="T47" fmla="*/ 205 h 205"/>
                  <a:gd name="T48" fmla="*/ 60 w 123"/>
                  <a:gd name="T49" fmla="*/ 204 h 205"/>
                  <a:gd name="T50" fmla="*/ 43 w 123"/>
                  <a:gd name="T51" fmla="*/ 204 h 205"/>
                  <a:gd name="T52" fmla="*/ 29 w 123"/>
                  <a:gd name="T53" fmla="*/ 203 h 205"/>
                  <a:gd name="T54" fmla="*/ 15 w 123"/>
                  <a:gd name="T55" fmla="*/ 201 h 205"/>
                  <a:gd name="T56" fmla="*/ 0 w 123"/>
                  <a:gd name="T57" fmla="*/ 200 h 205"/>
                  <a:gd name="T58" fmla="*/ 0 w 123"/>
                  <a:gd name="T59" fmla="*/ 148 h 205"/>
                  <a:gd name="T60" fmla="*/ 1 w 123"/>
                  <a:gd name="T61" fmla="*/ 101 h 205"/>
                  <a:gd name="T62" fmla="*/ 5 w 123"/>
                  <a:gd name="T63" fmla="*/ 55 h 205"/>
                  <a:gd name="T64" fmla="*/ 17 w 123"/>
                  <a:gd name="T65"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205">
                    <a:moveTo>
                      <a:pt x="17" y="3"/>
                    </a:moveTo>
                    <a:lnTo>
                      <a:pt x="23" y="3"/>
                    </a:lnTo>
                    <a:lnTo>
                      <a:pt x="29" y="2"/>
                    </a:lnTo>
                    <a:lnTo>
                      <a:pt x="34" y="2"/>
                    </a:lnTo>
                    <a:lnTo>
                      <a:pt x="41" y="1"/>
                    </a:lnTo>
                    <a:lnTo>
                      <a:pt x="47" y="1"/>
                    </a:lnTo>
                    <a:lnTo>
                      <a:pt x="53" y="1"/>
                    </a:lnTo>
                    <a:lnTo>
                      <a:pt x="58" y="0"/>
                    </a:lnTo>
                    <a:lnTo>
                      <a:pt x="64" y="0"/>
                    </a:lnTo>
                    <a:lnTo>
                      <a:pt x="71" y="0"/>
                    </a:lnTo>
                    <a:lnTo>
                      <a:pt x="79" y="1"/>
                    </a:lnTo>
                    <a:lnTo>
                      <a:pt x="86" y="1"/>
                    </a:lnTo>
                    <a:lnTo>
                      <a:pt x="93" y="1"/>
                    </a:lnTo>
                    <a:lnTo>
                      <a:pt x="100" y="2"/>
                    </a:lnTo>
                    <a:lnTo>
                      <a:pt x="107" y="2"/>
                    </a:lnTo>
                    <a:lnTo>
                      <a:pt x="114" y="3"/>
                    </a:lnTo>
                    <a:lnTo>
                      <a:pt x="121" y="3"/>
                    </a:lnTo>
                    <a:lnTo>
                      <a:pt x="123" y="54"/>
                    </a:lnTo>
                    <a:lnTo>
                      <a:pt x="123" y="106"/>
                    </a:lnTo>
                    <a:lnTo>
                      <a:pt x="123" y="156"/>
                    </a:lnTo>
                    <a:lnTo>
                      <a:pt x="121" y="205"/>
                    </a:lnTo>
                    <a:lnTo>
                      <a:pt x="106" y="205"/>
                    </a:lnTo>
                    <a:lnTo>
                      <a:pt x="90" y="205"/>
                    </a:lnTo>
                    <a:lnTo>
                      <a:pt x="75" y="205"/>
                    </a:lnTo>
                    <a:lnTo>
                      <a:pt x="60" y="204"/>
                    </a:lnTo>
                    <a:lnTo>
                      <a:pt x="43" y="204"/>
                    </a:lnTo>
                    <a:lnTo>
                      <a:pt x="29" y="203"/>
                    </a:lnTo>
                    <a:lnTo>
                      <a:pt x="15" y="201"/>
                    </a:lnTo>
                    <a:lnTo>
                      <a:pt x="0" y="200"/>
                    </a:lnTo>
                    <a:lnTo>
                      <a:pt x="0" y="148"/>
                    </a:lnTo>
                    <a:lnTo>
                      <a:pt x="1" y="101"/>
                    </a:lnTo>
                    <a:lnTo>
                      <a:pt x="5" y="55"/>
                    </a:lnTo>
                    <a:lnTo>
                      <a:pt x="17" y="3"/>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6" name="Freeform 23"/>
              <p:cNvSpPr>
                <a:spLocks/>
              </p:cNvSpPr>
              <p:nvPr/>
            </p:nvSpPr>
            <p:spPr bwMode="auto">
              <a:xfrm>
                <a:off x="3670301" y="3541713"/>
                <a:ext cx="93663" cy="149225"/>
              </a:xfrm>
              <a:custGeom>
                <a:avLst/>
                <a:gdLst>
                  <a:gd name="T0" fmla="*/ 16 w 118"/>
                  <a:gd name="T1" fmla="*/ 3 h 186"/>
                  <a:gd name="T2" fmla="*/ 22 w 118"/>
                  <a:gd name="T3" fmla="*/ 3 h 186"/>
                  <a:gd name="T4" fmla="*/ 28 w 118"/>
                  <a:gd name="T5" fmla="*/ 2 h 186"/>
                  <a:gd name="T6" fmla="*/ 33 w 118"/>
                  <a:gd name="T7" fmla="*/ 2 h 186"/>
                  <a:gd name="T8" fmla="*/ 39 w 118"/>
                  <a:gd name="T9" fmla="*/ 1 h 186"/>
                  <a:gd name="T10" fmla="*/ 44 w 118"/>
                  <a:gd name="T11" fmla="*/ 1 h 186"/>
                  <a:gd name="T12" fmla="*/ 50 w 118"/>
                  <a:gd name="T13" fmla="*/ 1 h 186"/>
                  <a:gd name="T14" fmla="*/ 55 w 118"/>
                  <a:gd name="T15" fmla="*/ 0 h 186"/>
                  <a:gd name="T16" fmla="*/ 61 w 118"/>
                  <a:gd name="T17" fmla="*/ 0 h 186"/>
                  <a:gd name="T18" fmla="*/ 68 w 118"/>
                  <a:gd name="T19" fmla="*/ 0 h 186"/>
                  <a:gd name="T20" fmla="*/ 75 w 118"/>
                  <a:gd name="T21" fmla="*/ 1 h 186"/>
                  <a:gd name="T22" fmla="*/ 82 w 118"/>
                  <a:gd name="T23" fmla="*/ 1 h 186"/>
                  <a:gd name="T24" fmla="*/ 89 w 118"/>
                  <a:gd name="T25" fmla="*/ 1 h 186"/>
                  <a:gd name="T26" fmla="*/ 95 w 118"/>
                  <a:gd name="T27" fmla="*/ 2 h 186"/>
                  <a:gd name="T28" fmla="*/ 101 w 118"/>
                  <a:gd name="T29" fmla="*/ 2 h 186"/>
                  <a:gd name="T30" fmla="*/ 108 w 118"/>
                  <a:gd name="T31" fmla="*/ 3 h 186"/>
                  <a:gd name="T32" fmla="*/ 115 w 118"/>
                  <a:gd name="T33" fmla="*/ 3 h 186"/>
                  <a:gd name="T34" fmla="*/ 116 w 118"/>
                  <a:gd name="T35" fmla="*/ 48 h 186"/>
                  <a:gd name="T36" fmla="*/ 118 w 118"/>
                  <a:gd name="T37" fmla="*/ 94 h 186"/>
                  <a:gd name="T38" fmla="*/ 118 w 118"/>
                  <a:gd name="T39" fmla="*/ 141 h 186"/>
                  <a:gd name="T40" fmla="*/ 115 w 118"/>
                  <a:gd name="T41" fmla="*/ 185 h 186"/>
                  <a:gd name="T42" fmla="*/ 100 w 118"/>
                  <a:gd name="T43" fmla="*/ 186 h 186"/>
                  <a:gd name="T44" fmla="*/ 86 w 118"/>
                  <a:gd name="T45" fmla="*/ 186 h 186"/>
                  <a:gd name="T46" fmla="*/ 71 w 118"/>
                  <a:gd name="T47" fmla="*/ 185 h 186"/>
                  <a:gd name="T48" fmla="*/ 56 w 118"/>
                  <a:gd name="T49" fmla="*/ 185 h 186"/>
                  <a:gd name="T50" fmla="*/ 43 w 118"/>
                  <a:gd name="T51" fmla="*/ 184 h 186"/>
                  <a:gd name="T52" fmla="*/ 28 w 118"/>
                  <a:gd name="T53" fmla="*/ 184 h 186"/>
                  <a:gd name="T54" fmla="*/ 14 w 118"/>
                  <a:gd name="T55" fmla="*/ 183 h 186"/>
                  <a:gd name="T56" fmla="*/ 0 w 118"/>
                  <a:gd name="T57" fmla="*/ 182 h 186"/>
                  <a:gd name="T58" fmla="*/ 0 w 118"/>
                  <a:gd name="T59" fmla="*/ 135 h 186"/>
                  <a:gd name="T60" fmla="*/ 1 w 118"/>
                  <a:gd name="T61" fmla="*/ 92 h 186"/>
                  <a:gd name="T62" fmla="*/ 6 w 118"/>
                  <a:gd name="T63" fmla="*/ 49 h 186"/>
                  <a:gd name="T64" fmla="*/ 16 w 118"/>
                  <a:gd name="T65" fmla="*/ 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86">
                    <a:moveTo>
                      <a:pt x="16" y="3"/>
                    </a:moveTo>
                    <a:lnTo>
                      <a:pt x="22" y="3"/>
                    </a:lnTo>
                    <a:lnTo>
                      <a:pt x="28" y="2"/>
                    </a:lnTo>
                    <a:lnTo>
                      <a:pt x="33" y="2"/>
                    </a:lnTo>
                    <a:lnTo>
                      <a:pt x="39" y="1"/>
                    </a:lnTo>
                    <a:lnTo>
                      <a:pt x="44" y="1"/>
                    </a:lnTo>
                    <a:lnTo>
                      <a:pt x="50" y="1"/>
                    </a:lnTo>
                    <a:lnTo>
                      <a:pt x="55" y="0"/>
                    </a:lnTo>
                    <a:lnTo>
                      <a:pt x="61" y="0"/>
                    </a:lnTo>
                    <a:lnTo>
                      <a:pt x="68" y="0"/>
                    </a:lnTo>
                    <a:lnTo>
                      <a:pt x="75" y="1"/>
                    </a:lnTo>
                    <a:lnTo>
                      <a:pt x="82" y="1"/>
                    </a:lnTo>
                    <a:lnTo>
                      <a:pt x="89" y="1"/>
                    </a:lnTo>
                    <a:lnTo>
                      <a:pt x="95" y="2"/>
                    </a:lnTo>
                    <a:lnTo>
                      <a:pt x="101" y="2"/>
                    </a:lnTo>
                    <a:lnTo>
                      <a:pt x="108" y="3"/>
                    </a:lnTo>
                    <a:lnTo>
                      <a:pt x="115" y="3"/>
                    </a:lnTo>
                    <a:lnTo>
                      <a:pt x="116" y="48"/>
                    </a:lnTo>
                    <a:lnTo>
                      <a:pt x="118" y="94"/>
                    </a:lnTo>
                    <a:lnTo>
                      <a:pt x="118" y="141"/>
                    </a:lnTo>
                    <a:lnTo>
                      <a:pt x="115" y="185"/>
                    </a:lnTo>
                    <a:lnTo>
                      <a:pt x="100" y="186"/>
                    </a:lnTo>
                    <a:lnTo>
                      <a:pt x="86" y="186"/>
                    </a:lnTo>
                    <a:lnTo>
                      <a:pt x="71" y="185"/>
                    </a:lnTo>
                    <a:lnTo>
                      <a:pt x="56" y="185"/>
                    </a:lnTo>
                    <a:lnTo>
                      <a:pt x="43" y="184"/>
                    </a:lnTo>
                    <a:lnTo>
                      <a:pt x="28" y="184"/>
                    </a:lnTo>
                    <a:lnTo>
                      <a:pt x="14" y="183"/>
                    </a:lnTo>
                    <a:lnTo>
                      <a:pt x="0" y="182"/>
                    </a:lnTo>
                    <a:lnTo>
                      <a:pt x="0" y="135"/>
                    </a:lnTo>
                    <a:lnTo>
                      <a:pt x="1" y="92"/>
                    </a:lnTo>
                    <a:lnTo>
                      <a:pt x="6" y="49"/>
                    </a:lnTo>
                    <a:lnTo>
                      <a:pt x="16"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7" name="Freeform 24"/>
              <p:cNvSpPr>
                <a:spLocks/>
              </p:cNvSpPr>
              <p:nvPr/>
            </p:nvSpPr>
            <p:spPr bwMode="auto">
              <a:xfrm>
                <a:off x="3673476" y="3541713"/>
                <a:ext cx="88900" cy="131763"/>
              </a:xfrm>
              <a:custGeom>
                <a:avLst/>
                <a:gdLst>
                  <a:gd name="T0" fmla="*/ 15 w 112"/>
                  <a:gd name="T1" fmla="*/ 3 h 166"/>
                  <a:gd name="T2" fmla="*/ 21 w 112"/>
                  <a:gd name="T3" fmla="*/ 3 h 166"/>
                  <a:gd name="T4" fmla="*/ 26 w 112"/>
                  <a:gd name="T5" fmla="*/ 2 h 166"/>
                  <a:gd name="T6" fmla="*/ 31 w 112"/>
                  <a:gd name="T7" fmla="*/ 2 h 166"/>
                  <a:gd name="T8" fmla="*/ 37 w 112"/>
                  <a:gd name="T9" fmla="*/ 1 h 166"/>
                  <a:gd name="T10" fmla="*/ 42 w 112"/>
                  <a:gd name="T11" fmla="*/ 1 h 166"/>
                  <a:gd name="T12" fmla="*/ 48 w 112"/>
                  <a:gd name="T13" fmla="*/ 1 h 166"/>
                  <a:gd name="T14" fmla="*/ 52 w 112"/>
                  <a:gd name="T15" fmla="*/ 0 h 166"/>
                  <a:gd name="T16" fmla="*/ 58 w 112"/>
                  <a:gd name="T17" fmla="*/ 0 h 166"/>
                  <a:gd name="T18" fmla="*/ 65 w 112"/>
                  <a:gd name="T19" fmla="*/ 0 h 166"/>
                  <a:gd name="T20" fmla="*/ 71 w 112"/>
                  <a:gd name="T21" fmla="*/ 1 h 166"/>
                  <a:gd name="T22" fmla="*/ 78 w 112"/>
                  <a:gd name="T23" fmla="*/ 1 h 166"/>
                  <a:gd name="T24" fmla="*/ 84 w 112"/>
                  <a:gd name="T25" fmla="*/ 1 h 166"/>
                  <a:gd name="T26" fmla="*/ 90 w 112"/>
                  <a:gd name="T27" fmla="*/ 2 h 166"/>
                  <a:gd name="T28" fmla="*/ 97 w 112"/>
                  <a:gd name="T29" fmla="*/ 2 h 166"/>
                  <a:gd name="T30" fmla="*/ 103 w 112"/>
                  <a:gd name="T31" fmla="*/ 3 h 166"/>
                  <a:gd name="T32" fmla="*/ 110 w 112"/>
                  <a:gd name="T33" fmla="*/ 3 h 166"/>
                  <a:gd name="T34" fmla="*/ 111 w 112"/>
                  <a:gd name="T35" fmla="*/ 42 h 166"/>
                  <a:gd name="T36" fmla="*/ 112 w 112"/>
                  <a:gd name="T37" fmla="*/ 84 h 166"/>
                  <a:gd name="T38" fmla="*/ 111 w 112"/>
                  <a:gd name="T39" fmla="*/ 125 h 166"/>
                  <a:gd name="T40" fmla="*/ 110 w 112"/>
                  <a:gd name="T41" fmla="*/ 166 h 166"/>
                  <a:gd name="T42" fmla="*/ 96 w 112"/>
                  <a:gd name="T43" fmla="*/ 166 h 166"/>
                  <a:gd name="T44" fmla="*/ 82 w 112"/>
                  <a:gd name="T45" fmla="*/ 166 h 166"/>
                  <a:gd name="T46" fmla="*/ 68 w 112"/>
                  <a:gd name="T47" fmla="*/ 166 h 166"/>
                  <a:gd name="T48" fmla="*/ 54 w 112"/>
                  <a:gd name="T49" fmla="*/ 166 h 166"/>
                  <a:gd name="T50" fmla="*/ 41 w 112"/>
                  <a:gd name="T51" fmla="*/ 165 h 166"/>
                  <a:gd name="T52" fmla="*/ 27 w 112"/>
                  <a:gd name="T53" fmla="*/ 165 h 166"/>
                  <a:gd name="T54" fmla="*/ 13 w 112"/>
                  <a:gd name="T55" fmla="*/ 163 h 166"/>
                  <a:gd name="T56" fmla="*/ 0 w 112"/>
                  <a:gd name="T57" fmla="*/ 163 h 166"/>
                  <a:gd name="T58" fmla="*/ 0 w 112"/>
                  <a:gd name="T59" fmla="*/ 121 h 166"/>
                  <a:gd name="T60" fmla="*/ 1 w 112"/>
                  <a:gd name="T61" fmla="*/ 83 h 166"/>
                  <a:gd name="T62" fmla="*/ 5 w 112"/>
                  <a:gd name="T63" fmla="*/ 45 h 166"/>
                  <a:gd name="T64" fmla="*/ 15 w 112"/>
                  <a:gd name="T65"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66">
                    <a:moveTo>
                      <a:pt x="15" y="3"/>
                    </a:moveTo>
                    <a:lnTo>
                      <a:pt x="21" y="3"/>
                    </a:lnTo>
                    <a:lnTo>
                      <a:pt x="26" y="2"/>
                    </a:lnTo>
                    <a:lnTo>
                      <a:pt x="31" y="2"/>
                    </a:lnTo>
                    <a:lnTo>
                      <a:pt x="37" y="1"/>
                    </a:lnTo>
                    <a:lnTo>
                      <a:pt x="42" y="1"/>
                    </a:lnTo>
                    <a:lnTo>
                      <a:pt x="48" y="1"/>
                    </a:lnTo>
                    <a:lnTo>
                      <a:pt x="52" y="0"/>
                    </a:lnTo>
                    <a:lnTo>
                      <a:pt x="58" y="0"/>
                    </a:lnTo>
                    <a:lnTo>
                      <a:pt x="65" y="0"/>
                    </a:lnTo>
                    <a:lnTo>
                      <a:pt x="71" y="1"/>
                    </a:lnTo>
                    <a:lnTo>
                      <a:pt x="78" y="1"/>
                    </a:lnTo>
                    <a:lnTo>
                      <a:pt x="84" y="1"/>
                    </a:lnTo>
                    <a:lnTo>
                      <a:pt x="90" y="2"/>
                    </a:lnTo>
                    <a:lnTo>
                      <a:pt x="97" y="2"/>
                    </a:lnTo>
                    <a:lnTo>
                      <a:pt x="103" y="3"/>
                    </a:lnTo>
                    <a:lnTo>
                      <a:pt x="110" y="3"/>
                    </a:lnTo>
                    <a:lnTo>
                      <a:pt x="111" y="42"/>
                    </a:lnTo>
                    <a:lnTo>
                      <a:pt x="112" y="84"/>
                    </a:lnTo>
                    <a:lnTo>
                      <a:pt x="111" y="125"/>
                    </a:lnTo>
                    <a:lnTo>
                      <a:pt x="110" y="166"/>
                    </a:lnTo>
                    <a:lnTo>
                      <a:pt x="96" y="166"/>
                    </a:lnTo>
                    <a:lnTo>
                      <a:pt x="82" y="166"/>
                    </a:lnTo>
                    <a:lnTo>
                      <a:pt x="68" y="166"/>
                    </a:lnTo>
                    <a:lnTo>
                      <a:pt x="54" y="166"/>
                    </a:lnTo>
                    <a:lnTo>
                      <a:pt x="41" y="165"/>
                    </a:lnTo>
                    <a:lnTo>
                      <a:pt x="27" y="165"/>
                    </a:lnTo>
                    <a:lnTo>
                      <a:pt x="13" y="163"/>
                    </a:lnTo>
                    <a:lnTo>
                      <a:pt x="0" y="163"/>
                    </a:lnTo>
                    <a:lnTo>
                      <a:pt x="0" y="121"/>
                    </a:lnTo>
                    <a:lnTo>
                      <a:pt x="1" y="83"/>
                    </a:lnTo>
                    <a:lnTo>
                      <a:pt x="5" y="45"/>
                    </a:lnTo>
                    <a:lnTo>
                      <a:pt x="15"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8" name="Freeform 25"/>
              <p:cNvSpPr>
                <a:spLocks/>
              </p:cNvSpPr>
              <p:nvPr/>
            </p:nvSpPr>
            <p:spPr bwMode="auto">
              <a:xfrm>
                <a:off x="3675064" y="3541713"/>
                <a:ext cx="82550" cy="117475"/>
              </a:xfrm>
              <a:custGeom>
                <a:avLst/>
                <a:gdLst>
                  <a:gd name="T0" fmla="*/ 12 w 105"/>
                  <a:gd name="T1" fmla="*/ 3 h 146"/>
                  <a:gd name="T2" fmla="*/ 18 w 105"/>
                  <a:gd name="T3" fmla="*/ 3 h 146"/>
                  <a:gd name="T4" fmla="*/ 23 w 105"/>
                  <a:gd name="T5" fmla="*/ 2 h 146"/>
                  <a:gd name="T6" fmla="*/ 28 w 105"/>
                  <a:gd name="T7" fmla="*/ 2 h 146"/>
                  <a:gd name="T8" fmla="*/ 33 w 105"/>
                  <a:gd name="T9" fmla="*/ 1 h 146"/>
                  <a:gd name="T10" fmla="*/ 39 w 105"/>
                  <a:gd name="T11" fmla="*/ 1 h 146"/>
                  <a:gd name="T12" fmla="*/ 43 w 105"/>
                  <a:gd name="T13" fmla="*/ 1 h 146"/>
                  <a:gd name="T14" fmla="*/ 49 w 105"/>
                  <a:gd name="T15" fmla="*/ 0 h 146"/>
                  <a:gd name="T16" fmla="*/ 54 w 105"/>
                  <a:gd name="T17" fmla="*/ 0 h 146"/>
                  <a:gd name="T18" fmla="*/ 60 w 105"/>
                  <a:gd name="T19" fmla="*/ 0 h 146"/>
                  <a:gd name="T20" fmla="*/ 66 w 105"/>
                  <a:gd name="T21" fmla="*/ 1 h 146"/>
                  <a:gd name="T22" fmla="*/ 72 w 105"/>
                  <a:gd name="T23" fmla="*/ 1 h 146"/>
                  <a:gd name="T24" fmla="*/ 78 w 105"/>
                  <a:gd name="T25" fmla="*/ 1 h 146"/>
                  <a:gd name="T26" fmla="*/ 84 w 105"/>
                  <a:gd name="T27" fmla="*/ 2 h 146"/>
                  <a:gd name="T28" fmla="*/ 91 w 105"/>
                  <a:gd name="T29" fmla="*/ 2 h 146"/>
                  <a:gd name="T30" fmla="*/ 96 w 105"/>
                  <a:gd name="T31" fmla="*/ 3 h 146"/>
                  <a:gd name="T32" fmla="*/ 102 w 105"/>
                  <a:gd name="T33" fmla="*/ 3 h 146"/>
                  <a:gd name="T34" fmla="*/ 103 w 105"/>
                  <a:gd name="T35" fmla="*/ 38 h 146"/>
                  <a:gd name="T36" fmla="*/ 105 w 105"/>
                  <a:gd name="T37" fmla="*/ 74 h 146"/>
                  <a:gd name="T38" fmla="*/ 103 w 105"/>
                  <a:gd name="T39" fmla="*/ 110 h 146"/>
                  <a:gd name="T40" fmla="*/ 102 w 105"/>
                  <a:gd name="T41" fmla="*/ 146 h 146"/>
                  <a:gd name="T42" fmla="*/ 90 w 105"/>
                  <a:gd name="T43" fmla="*/ 146 h 146"/>
                  <a:gd name="T44" fmla="*/ 77 w 105"/>
                  <a:gd name="T45" fmla="*/ 146 h 146"/>
                  <a:gd name="T46" fmla="*/ 63 w 105"/>
                  <a:gd name="T47" fmla="*/ 146 h 146"/>
                  <a:gd name="T48" fmla="*/ 50 w 105"/>
                  <a:gd name="T49" fmla="*/ 146 h 146"/>
                  <a:gd name="T50" fmla="*/ 38 w 105"/>
                  <a:gd name="T51" fmla="*/ 146 h 146"/>
                  <a:gd name="T52" fmla="*/ 25 w 105"/>
                  <a:gd name="T53" fmla="*/ 146 h 146"/>
                  <a:gd name="T54" fmla="*/ 12 w 105"/>
                  <a:gd name="T55" fmla="*/ 145 h 146"/>
                  <a:gd name="T56" fmla="*/ 0 w 105"/>
                  <a:gd name="T57" fmla="*/ 145 h 146"/>
                  <a:gd name="T58" fmla="*/ 0 w 105"/>
                  <a:gd name="T59" fmla="*/ 107 h 146"/>
                  <a:gd name="T60" fmla="*/ 0 w 105"/>
                  <a:gd name="T61" fmla="*/ 74 h 146"/>
                  <a:gd name="T62" fmla="*/ 3 w 105"/>
                  <a:gd name="T63" fmla="*/ 40 h 146"/>
                  <a:gd name="T64" fmla="*/ 12 w 105"/>
                  <a:gd name="T65"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46">
                    <a:moveTo>
                      <a:pt x="12" y="3"/>
                    </a:moveTo>
                    <a:lnTo>
                      <a:pt x="18" y="3"/>
                    </a:lnTo>
                    <a:lnTo>
                      <a:pt x="23" y="2"/>
                    </a:lnTo>
                    <a:lnTo>
                      <a:pt x="28" y="2"/>
                    </a:lnTo>
                    <a:lnTo>
                      <a:pt x="33" y="1"/>
                    </a:lnTo>
                    <a:lnTo>
                      <a:pt x="39" y="1"/>
                    </a:lnTo>
                    <a:lnTo>
                      <a:pt x="43" y="1"/>
                    </a:lnTo>
                    <a:lnTo>
                      <a:pt x="49" y="0"/>
                    </a:lnTo>
                    <a:lnTo>
                      <a:pt x="54" y="0"/>
                    </a:lnTo>
                    <a:lnTo>
                      <a:pt x="60" y="0"/>
                    </a:lnTo>
                    <a:lnTo>
                      <a:pt x="66" y="1"/>
                    </a:lnTo>
                    <a:lnTo>
                      <a:pt x="72" y="1"/>
                    </a:lnTo>
                    <a:lnTo>
                      <a:pt x="78" y="1"/>
                    </a:lnTo>
                    <a:lnTo>
                      <a:pt x="84" y="2"/>
                    </a:lnTo>
                    <a:lnTo>
                      <a:pt x="91" y="2"/>
                    </a:lnTo>
                    <a:lnTo>
                      <a:pt x="96" y="3"/>
                    </a:lnTo>
                    <a:lnTo>
                      <a:pt x="102" y="3"/>
                    </a:lnTo>
                    <a:lnTo>
                      <a:pt x="103" y="38"/>
                    </a:lnTo>
                    <a:lnTo>
                      <a:pt x="105" y="74"/>
                    </a:lnTo>
                    <a:lnTo>
                      <a:pt x="103" y="110"/>
                    </a:lnTo>
                    <a:lnTo>
                      <a:pt x="102" y="146"/>
                    </a:lnTo>
                    <a:lnTo>
                      <a:pt x="90" y="146"/>
                    </a:lnTo>
                    <a:lnTo>
                      <a:pt x="77" y="146"/>
                    </a:lnTo>
                    <a:lnTo>
                      <a:pt x="63" y="146"/>
                    </a:lnTo>
                    <a:lnTo>
                      <a:pt x="50" y="146"/>
                    </a:lnTo>
                    <a:lnTo>
                      <a:pt x="38" y="146"/>
                    </a:lnTo>
                    <a:lnTo>
                      <a:pt x="25" y="146"/>
                    </a:lnTo>
                    <a:lnTo>
                      <a:pt x="12" y="145"/>
                    </a:lnTo>
                    <a:lnTo>
                      <a:pt x="0" y="145"/>
                    </a:lnTo>
                    <a:lnTo>
                      <a:pt x="0" y="107"/>
                    </a:lnTo>
                    <a:lnTo>
                      <a:pt x="0" y="74"/>
                    </a:lnTo>
                    <a:lnTo>
                      <a:pt x="3" y="40"/>
                    </a:lnTo>
                    <a:lnTo>
                      <a:pt x="12"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89" name="Freeform 26"/>
              <p:cNvSpPr>
                <a:spLocks/>
              </p:cNvSpPr>
              <p:nvPr/>
            </p:nvSpPr>
            <p:spPr bwMode="auto">
              <a:xfrm>
                <a:off x="3675064" y="3541713"/>
                <a:ext cx="79375" cy="101600"/>
              </a:xfrm>
              <a:custGeom>
                <a:avLst/>
                <a:gdLst>
                  <a:gd name="T0" fmla="*/ 12 w 99"/>
                  <a:gd name="T1" fmla="*/ 3 h 127"/>
                  <a:gd name="T2" fmla="*/ 17 w 99"/>
                  <a:gd name="T3" fmla="*/ 3 h 127"/>
                  <a:gd name="T4" fmla="*/ 23 w 99"/>
                  <a:gd name="T5" fmla="*/ 2 h 127"/>
                  <a:gd name="T6" fmla="*/ 27 w 99"/>
                  <a:gd name="T7" fmla="*/ 2 h 127"/>
                  <a:gd name="T8" fmla="*/ 32 w 99"/>
                  <a:gd name="T9" fmla="*/ 1 h 127"/>
                  <a:gd name="T10" fmla="*/ 38 w 99"/>
                  <a:gd name="T11" fmla="*/ 1 h 127"/>
                  <a:gd name="T12" fmla="*/ 42 w 99"/>
                  <a:gd name="T13" fmla="*/ 1 h 127"/>
                  <a:gd name="T14" fmla="*/ 47 w 99"/>
                  <a:gd name="T15" fmla="*/ 0 h 127"/>
                  <a:gd name="T16" fmla="*/ 52 w 99"/>
                  <a:gd name="T17" fmla="*/ 0 h 127"/>
                  <a:gd name="T18" fmla="*/ 57 w 99"/>
                  <a:gd name="T19" fmla="*/ 0 h 127"/>
                  <a:gd name="T20" fmla="*/ 63 w 99"/>
                  <a:gd name="T21" fmla="*/ 1 h 127"/>
                  <a:gd name="T22" fmla="*/ 69 w 99"/>
                  <a:gd name="T23" fmla="*/ 1 h 127"/>
                  <a:gd name="T24" fmla="*/ 75 w 99"/>
                  <a:gd name="T25" fmla="*/ 1 h 127"/>
                  <a:gd name="T26" fmla="*/ 80 w 99"/>
                  <a:gd name="T27" fmla="*/ 2 h 127"/>
                  <a:gd name="T28" fmla="*/ 86 w 99"/>
                  <a:gd name="T29" fmla="*/ 2 h 127"/>
                  <a:gd name="T30" fmla="*/ 92 w 99"/>
                  <a:gd name="T31" fmla="*/ 3 h 127"/>
                  <a:gd name="T32" fmla="*/ 98 w 99"/>
                  <a:gd name="T33" fmla="*/ 3 h 127"/>
                  <a:gd name="T34" fmla="*/ 99 w 99"/>
                  <a:gd name="T35" fmla="*/ 32 h 127"/>
                  <a:gd name="T36" fmla="*/ 99 w 99"/>
                  <a:gd name="T37" fmla="*/ 63 h 127"/>
                  <a:gd name="T38" fmla="*/ 99 w 99"/>
                  <a:gd name="T39" fmla="*/ 94 h 127"/>
                  <a:gd name="T40" fmla="*/ 98 w 99"/>
                  <a:gd name="T41" fmla="*/ 125 h 127"/>
                  <a:gd name="T42" fmla="*/ 85 w 99"/>
                  <a:gd name="T43" fmla="*/ 127 h 127"/>
                  <a:gd name="T44" fmla="*/ 74 w 99"/>
                  <a:gd name="T45" fmla="*/ 127 h 127"/>
                  <a:gd name="T46" fmla="*/ 61 w 99"/>
                  <a:gd name="T47" fmla="*/ 127 h 127"/>
                  <a:gd name="T48" fmla="*/ 49 w 99"/>
                  <a:gd name="T49" fmla="*/ 127 h 127"/>
                  <a:gd name="T50" fmla="*/ 37 w 99"/>
                  <a:gd name="T51" fmla="*/ 127 h 127"/>
                  <a:gd name="T52" fmla="*/ 25 w 99"/>
                  <a:gd name="T53" fmla="*/ 127 h 127"/>
                  <a:gd name="T54" fmla="*/ 12 w 99"/>
                  <a:gd name="T55" fmla="*/ 127 h 127"/>
                  <a:gd name="T56" fmla="*/ 0 w 99"/>
                  <a:gd name="T57" fmla="*/ 127 h 127"/>
                  <a:gd name="T58" fmla="*/ 0 w 99"/>
                  <a:gd name="T59" fmla="*/ 94 h 127"/>
                  <a:gd name="T60" fmla="*/ 1 w 99"/>
                  <a:gd name="T61" fmla="*/ 64 h 127"/>
                  <a:gd name="T62" fmla="*/ 4 w 99"/>
                  <a:gd name="T63" fmla="*/ 36 h 127"/>
                  <a:gd name="T64" fmla="*/ 12 w 99"/>
                  <a:gd name="T65"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7">
                    <a:moveTo>
                      <a:pt x="12" y="3"/>
                    </a:moveTo>
                    <a:lnTo>
                      <a:pt x="17" y="3"/>
                    </a:lnTo>
                    <a:lnTo>
                      <a:pt x="23" y="2"/>
                    </a:lnTo>
                    <a:lnTo>
                      <a:pt x="27" y="2"/>
                    </a:lnTo>
                    <a:lnTo>
                      <a:pt x="32" y="1"/>
                    </a:lnTo>
                    <a:lnTo>
                      <a:pt x="38" y="1"/>
                    </a:lnTo>
                    <a:lnTo>
                      <a:pt x="42" y="1"/>
                    </a:lnTo>
                    <a:lnTo>
                      <a:pt x="47" y="0"/>
                    </a:lnTo>
                    <a:lnTo>
                      <a:pt x="52" y="0"/>
                    </a:lnTo>
                    <a:lnTo>
                      <a:pt x="57" y="0"/>
                    </a:lnTo>
                    <a:lnTo>
                      <a:pt x="63" y="1"/>
                    </a:lnTo>
                    <a:lnTo>
                      <a:pt x="69" y="1"/>
                    </a:lnTo>
                    <a:lnTo>
                      <a:pt x="75" y="1"/>
                    </a:lnTo>
                    <a:lnTo>
                      <a:pt x="80" y="2"/>
                    </a:lnTo>
                    <a:lnTo>
                      <a:pt x="86" y="2"/>
                    </a:lnTo>
                    <a:lnTo>
                      <a:pt x="92" y="3"/>
                    </a:lnTo>
                    <a:lnTo>
                      <a:pt x="98" y="3"/>
                    </a:lnTo>
                    <a:lnTo>
                      <a:pt x="99" y="32"/>
                    </a:lnTo>
                    <a:lnTo>
                      <a:pt x="99" y="63"/>
                    </a:lnTo>
                    <a:lnTo>
                      <a:pt x="99" y="94"/>
                    </a:lnTo>
                    <a:lnTo>
                      <a:pt x="98" y="125"/>
                    </a:lnTo>
                    <a:lnTo>
                      <a:pt x="85" y="127"/>
                    </a:lnTo>
                    <a:lnTo>
                      <a:pt x="74" y="127"/>
                    </a:lnTo>
                    <a:lnTo>
                      <a:pt x="61" y="127"/>
                    </a:lnTo>
                    <a:lnTo>
                      <a:pt x="49" y="127"/>
                    </a:lnTo>
                    <a:lnTo>
                      <a:pt x="37" y="127"/>
                    </a:lnTo>
                    <a:lnTo>
                      <a:pt x="25" y="127"/>
                    </a:lnTo>
                    <a:lnTo>
                      <a:pt x="12" y="127"/>
                    </a:lnTo>
                    <a:lnTo>
                      <a:pt x="0" y="127"/>
                    </a:lnTo>
                    <a:lnTo>
                      <a:pt x="0" y="94"/>
                    </a:lnTo>
                    <a:lnTo>
                      <a:pt x="1" y="64"/>
                    </a:lnTo>
                    <a:lnTo>
                      <a:pt x="4" y="36"/>
                    </a:lnTo>
                    <a:lnTo>
                      <a:pt x="12"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0" name="Freeform 27"/>
              <p:cNvSpPr>
                <a:spLocks/>
              </p:cNvSpPr>
              <p:nvPr/>
            </p:nvSpPr>
            <p:spPr bwMode="auto">
              <a:xfrm>
                <a:off x="3678239" y="3541713"/>
                <a:ext cx="73025" cy="87313"/>
              </a:xfrm>
              <a:custGeom>
                <a:avLst/>
                <a:gdLst>
                  <a:gd name="T0" fmla="*/ 12 w 92"/>
                  <a:gd name="T1" fmla="*/ 3 h 108"/>
                  <a:gd name="T2" fmla="*/ 50 w 92"/>
                  <a:gd name="T3" fmla="*/ 0 h 108"/>
                  <a:gd name="T4" fmla="*/ 92 w 92"/>
                  <a:gd name="T5" fmla="*/ 3 h 108"/>
                  <a:gd name="T6" fmla="*/ 92 w 92"/>
                  <a:gd name="T7" fmla="*/ 27 h 108"/>
                  <a:gd name="T8" fmla="*/ 92 w 92"/>
                  <a:gd name="T9" fmla="*/ 53 h 108"/>
                  <a:gd name="T10" fmla="*/ 92 w 92"/>
                  <a:gd name="T11" fmla="*/ 79 h 108"/>
                  <a:gd name="T12" fmla="*/ 92 w 92"/>
                  <a:gd name="T13" fmla="*/ 106 h 108"/>
                  <a:gd name="T14" fmla="*/ 81 w 92"/>
                  <a:gd name="T15" fmla="*/ 107 h 108"/>
                  <a:gd name="T16" fmla="*/ 69 w 92"/>
                  <a:gd name="T17" fmla="*/ 107 h 108"/>
                  <a:gd name="T18" fmla="*/ 58 w 92"/>
                  <a:gd name="T19" fmla="*/ 108 h 108"/>
                  <a:gd name="T20" fmla="*/ 46 w 92"/>
                  <a:gd name="T21" fmla="*/ 108 h 108"/>
                  <a:gd name="T22" fmla="*/ 35 w 92"/>
                  <a:gd name="T23" fmla="*/ 108 h 108"/>
                  <a:gd name="T24" fmla="*/ 23 w 92"/>
                  <a:gd name="T25" fmla="*/ 108 h 108"/>
                  <a:gd name="T26" fmla="*/ 12 w 92"/>
                  <a:gd name="T27" fmla="*/ 108 h 108"/>
                  <a:gd name="T28" fmla="*/ 0 w 92"/>
                  <a:gd name="T29" fmla="*/ 108 h 108"/>
                  <a:gd name="T30" fmla="*/ 0 w 92"/>
                  <a:gd name="T31" fmla="*/ 80 h 108"/>
                  <a:gd name="T32" fmla="*/ 0 w 92"/>
                  <a:gd name="T33" fmla="*/ 55 h 108"/>
                  <a:gd name="T34" fmla="*/ 4 w 92"/>
                  <a:gd name="T35" fmla="*/ 31 h 108"/>
                  <a:gd name="T36" fmla="*/ 12 w 92"/>
                  <a:gd name="T3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08">
                    <a:moveTo>
                      <a:pt x="12" y="3"/>
                    </a:moveTo>
                    <a:lnTo>
                      <a:pt x="50" y="0"/>
                    </a:lnTo>
                    <a:lnTo>
                      <a:pt x="92" y="3"/>
                    </a:lnTo>
                    <a:lnTo>
                      <a:pt x="92" y="27"/>
                    </a:lnTo>
                    <a:lnTo>
                      <a:pt x="92" y="53"/>
                    </a:lnTo>
                    <a:lnTo>
                      <a:pt x="92" y="79"/>
                    </a:lnTo>
                    <a:lnTo>
                      <a:pt x="92" y="106"/>
                    </a:lnTo>
                    <a:lnTo>
                      <a:pt x="81" y="107"/>
                    </a:lnTo>
                    <a:lnTo>
                      <a:pt x="69" y="107"/>
                    </a:lnTo>
                    <a:lnTo>
                      <a:pt x="58" y="108"/>
                    </a:lnTo>
                    <a:lnTo>
                      <a:pt x="46" y="108"/>
                    </a:lnTo>
                    <a:lnTo>
                      <a:pt x="35" y="108"/>
                    </a:lnTo>
                    <a:lnTo>
                      <a:pt x="23" y="108"/>
                    </a:lnTo>
                    <a:lnTo>
                      <a:pt x="12" y="108"/>
                    </a:lnTo>
                    <a:lnTo>
                      <a:pt x="0" y="108"/>
                    </a:lnTo>
                    <a:lnTo>
                      <a:pt x="0" y="80"/>
                    </a:lnTo>
                    <a:lnTo>
                      <a:pt x="0" y="55"/>
                    </a:lnTo>
                    <a:lnTo>
                      <a:pt x="4" y="31"/>
                    </a:lnTo>
                    <a:lnTo>
                      <a:pt x="12"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1" name="Freeform 28"/>
              <p:cNvSpPr>
                <a:spLocks/>
              </p:cNvSpPr>
              <p:nvPr/>
            </p:nvSpPr>
            <p:spPr bwMode="auto">
              <a:xfrm>
                <a:off x="3681414" y="3516313"/>
                <a:ext cx="103188" cy="23813"/>
              </a:xfrm>
              <a:custGeom>
                <a:avLst/>
                <a:gdLst>
                  <a:gd name="T0" fmla="*/ 3 w 129"/>
                  <a:gd name="T1" fmla="*/ 2 h 30"/>
                  <a:gd name="T2" fmla="*/ 0 w 129"/>
                  <a:gd name="T3" fmla="*/ 27 h 30"/>
                  <a:gd name="T4" fmla="*/ 16 w 129"/>
                  <a:gd name="T5" fmla="*/ 26 h 30"/>
                  <a:gd name="T6" fmla="*/ 32 w 129"/>
                  <a:gd name="T7" fmla="*/ 25 h 30"/>
                  <a:gd name="T8" fmla="*/ 48 w 129"/>
                  <a:gd name="T9" fmla="*/ 25 h 30"/>
                  <a:gd name="T10" fmla="*/ 64 w 129"/>
                  <a:gd name="T11" fmla="*/ 26 h 30"/>
                  <a:gd name="T12" fmla="*/ 79 w 129"/>
                  <a:gd name="T13" fmla="*/ 27 h 30"/>
                  <a:gd name="T14" fmla="*/ 96 w 129"/>
                  <a:gd name="T15" fmla="*/ 28 h 30"/>
                  <a:gd name="T16" fmla="*/ 112 w 129"/>
                  <a:gd name="T17" fmla="*/ 29 h 30"/>
                  <a:gd name="T18" fmla="*/ 129 w 129"/>
                  <a:gd name="T19" fmla="*/ 30 h 30"/>
                  <a:gd name="T20" fmla="*/ 129 w 129"/>
                  <a:gd name="T21" fmla="*/ 4 h 30"/>
                  <a:gd name="T22" fmla="*/ 69 w 129"/>
                  <a:gd name="T23" fmla="*/ 0 h 30"/>
                  <a:gd name="T24" fmla="*/ 3 w 129"/>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30">
                    <a:moveTo>
                      <a:pt x="3" y="2"/>
                    </a:moveTo>
                    <a:lnTo>
                      <a:pt x="0" y="27"/>
                    </a:lnTo>
                    <a:lnTo>
                      <a:pt x="16" y="26"/>
                    </a:lnTo>
                    <a:lnTo>
                      <a:pt x="32" y="25"/>
                    </a:lnTo>
                    <a:lnTo>
                      <a:pt x="48" y="25"/>
                    </a:lnTo>
                    <a:lnTo>
                      <a:pt x="64" y="26"/>
                    </a:lnTo>
                    <a:lnTo>
                      <a:pt x="79" y="27"/>
                    </a:lnTo>
                    <a:lnTo>
                      <a:pt x="96" y="28"/>
                    </a:lnTo>
                    <a:lnTo>
                      <a:pt x="112" y="29"/>
                    </a:lnTo>
                    <a:lnTo>
                      <a:pt x="129" y="30"/>
                    </a:lnTo>
                    <a:lnTo>
                      <a:pt x="129" y="4"/>
                    </a:lnTo>
                    <a:lnTo>
                      <a:pt x="69" y="0"/>
                    </a:lnTo>
                    <a:lnTo>
                      <a:pt x="3" y="2"/>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2" name="Freeform 29"/>
              <p:cNvSpPr>
                <a:spLocks/>
              </p:cNvSpPr>
              <p:nvPr/>
            </p:nvSpPr>
            <p:spPr bwMode="auto">
              <a:xfrm>
                <a:off x="3660776" y="3797301"/>
                <a:ext cx="122238" cy="39688"/>
              </a:xfrm>
              <a:custGeom>
                <a:avLst/>
                <a:gdLst>
                  <a:gd name="T0" fmla="*/ 1 w 156"/>
                  <a:gd name="T1" fmla="*/ 0 h 51"/>
                  <a:gd name="T2" fmla="*/ 156 w 156"/>
                  <a:gd name="T3" fmla="*/ 15 h 51"/>
                  <a:gd name="T4" fmla="*/ 156 w 156"/>
                  <a:gd name="T5" fmla="*/ 51 h 51"/>
                  <a:gd name="T6" fmla="*/ 0 w 156"/>
                  <a:gd name="T7" fmla="*/ 28 h 51"/>
                  <a:gd name="T8" fmla="*/ 1 w 156"/>
                  <a:gd name="T9" fmla="*/ 0 h 51"/>
                </a:gdLst>
                <a:ahLst/>
                <a:cxnLst>
                  <a:cxn ang="0">
                    <a:pos x="T0" y="T1"/>
                  </a:cxn>
                  <a:cxn ang="0">
                    <a:pos x="T2" y="T3"/>
                  </a:cxn>
                  <a:cxn ang="0">
                    <a:pos x="T4" y="T5"/>
                  </a:cxn>
                  <a:cxn ang="0">
                    <a:pos x="T6" y="T7"/>
                  </a:cxn>
                  <a:cxn ang="0">
                    <a:pos x="T8" y="T9"/>
                  </a:cxn>
                </a:cxnLst>
                <a:rect l="0" t="0" r="r" b="b"/>
                <a:pathLst>
                  <a:path w="156" h="51">
                    <a:moveTo>
                      <a:pt x="1" y="0"/>
                    </a:moveTo>
                    <a:lnTo>
                      <a:pt x="156" y="15"/>
                    </a:lnTo>
                    <a:lnTo>
                      <a:pt x="156" y="51"/>
                    </a:lnTo>
                    <a:lnTo>
                      <a:pt x="0" y="28"/>
                    </a:lnTo>
                    <a:lnTo>
                      <a:pt x="1"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3" name="Freeform 30"/>
              <p:cNvSpPr>
                <a:spLocks/>
              </p:cNvSpPr>
              <p:nvPr/>
            </p:nvSpPr>
            <p:spPr bwMode="auto">
              <a:xfrm>
                <a:off x="3697289" y="3806826"/>
                <a:ext cx="49213" cy="12700"/>
              </a:xfrm>
              <a:custGeom>
                <a:avLst/>
                <a:gdLst>
                  <a:gd name="T0" fmla="*/ 33 w 63"/>
                  <a:gd name="T1" fmla="*/ 0 h 16"/>
                  <a:gd name="T2" fmla="*/ 45 w 63"/>
                  <a:gd name="T3" fmla="*/ 1 h 16"/>
                  <a:gd name="T4" fmla="*/ 55 w 63"/>
                  <a:gd name="T5" fmla="*/ 3 h 16"/>
                  <a:gd name="T6" fmla="*/ 60 w 63"/>
                  <a:gd name="T7" fmla="*/ 7 h 16"/>
                  <a:gd name="T8" fmla="*/ 63 w 63"/>
                  <a:gd name="T9" fmla="*/ 10 h 16"/>
                  <a:gd name="T10" fmla="*/ 60 w 63"/>
                  <a:gd name="T11" fmla="*/ 13 h 16"/>
                  <a:gd name="T12" fmla="*/ 53 w 63"/>
                  <a:gd name="T13" fmla="*/ 15 h 16"/>
                  <a:gd name="T14" fmla="*/ 44 w 63"/>
                  <a:gd name="T15" fmla="*/ 16 h 16"/>
                  <a:gd name="T16" fmla="*/ 32 w 63"/>
                  <a:gd name="T17" fmla="*/ 15 h 16"/>
                  <a:gd name="T18" fmla="*/ 19 w 63"/>
                  <a:gd name="T19" fmla="*/ 13 h 16"/>
                  <a:gd name="T20" fmla="*/ 10 w 63"/>
                  <a:gd name="T21" fmla="*/ 11 h 16"/>
                  <a:gd name="T22" fmla="*/ 3 w 63"/>
                  <a:gd name="T23" fmla="*/ 8 h 16"/>
                  <a:gd name="T24" fmla="*/ 0 w 63"/>
                  <a:gd name="T25" fmla="*/ 4 h 16"/>
                  <a:gd name="T26" fmla="*/ 4 w 63"/>
                  <a:gd name="T27" fmla="*/ 2 h 16"/>
                  <a:gd name="T28" fmla="*/ 11 w 63"/>
                  <a:gd name="T29" fmla="*/ 0 h 16"/>
                  <a:gd name="T30" fmla="*/ 20 w 63"/>
                  <a:gd name="T31" fmla="*/ 0 h 16"/>
                  <a:gd name="T32" fmla="*/ 33 w 6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6">
                    <a:moveTo>
                      <a:pt x="33" y="0"/>
                    </a:moveTo>
                    <a:lnTo>
                      <a:pt x="45" y="1"/>
                    </a:lnTo>
                    <a:lnTo>
                      <a:pt x="55" y="3"/>
                    </a:lnTo>
                    <a:lnTo>
                      <a:pt x="60" y="7"/>
                    </a:lnTo>
                    <a:lnTo>
                      <a:pt x="63" y="10"/>
                    </a:lnTo>
                    <a:lnTo>
                      <a:pt x="60" y="13"/>
                    </a:lnTo>
                    <a:lnTo>
                      <a:pt x="53" y="15"/>
                    </a:lnTo>
                    <a:lnTo>
                      <a:pt x="44" y="16"/>
                    </a:lnTo>
                    <a:lnTo>
                      <a:pt x="32" y="15"/>
                    </a:lnTo>
                    <a:lnTo>
                      <a:pt x="19" y="13"/>
                    </a:lnTo>
                    <a:lnTo>
                      <a:pt x="10" y="11"/>
                    </a:lnTo>
                    <a:lnTo>
                      <a:pt x="3" y="8"/>
                    </a:lnTo>
                    <a:lnTo>
                      <a:pt x="0" y="4"/>
                    </a:lnTo>
                    <a:lnTo>
                      <a:pt x="4" y="2"/>
                    </a:lnTo>
                    <a:lnTo>
                      <a:pt x="11" y="0"/>
                    </a:lnTo>
                    <a:lnTo>
                      <a:pt x="20" y="0"/>
                    </a:lnTo>
                    <a:lnTo>
                      <a:pt x="33"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4" name="Freeform 31"/>
              <p:cNvSpPr>
                <a:spLocks/>
              </p:cNvSpPr>
              <p:nvPr/>
            </p:nvSpPr>
            <p:spPr bwMode="auto">
              <a:xfrm>
                <a:off x="3697289" y="3805238"/>
                <a:ext cx="34925" cy="12700"/>
              </a:xfrm>
              <a:custGeom>
                <a:avLst/>
                <a:gdLst>
                  <a:gd name="T0" fmla="*/ 22 w 43"/>
                  <a:gd name="T1" fmla="*/ 0 h 16"/>
                  <a:gd name="T2" fmla="*/ 30 w 43"/>
                  <a:gd name="T3" fmla="*/ 1 h 16"/>
                  <a:gd name="T4" fmla="*/ 37 w 43"/>
                  <a:gd name="T5" fmla="*/ 3 h 16"/>
                  <a:gd name="T6" fmla="*/ 42 w 43"/>
                  <a:gd name="T7" fmla="*/ 6 h 16"/>
                  <a:gd name="T8" fmla="*/ 43 w 43"/>
                  <a:gd name="T9" fmla="*/ 10 h 16"/>
                  <a:gd name="T10" fmla="*/ 41 w 43"/>
                  <a:gd name="T11" fmla="*/ 12 h 16"/>
                  <a:gd name="T12" fmla="*/ 36 w 43"/>
                  <a:gd name="T13" fmla="*/ 14 h 16"/>
                  <a:gd name="T14" fmla="*/ 29 w 43"/>
                  <a:gd name="T15" fmla="*/ 16 h 16"/>
                  <a:gd name="T16" fmla="*/ 21 w 43"/>
                  <a:gd name="T17" fmla="*/ 16 h 16"/>
                  <a:gd name="T18" fmla="*/ 13 w 43"/>
                  <a:gd name="T19" fmla="*/ 14 h 16"/>
                  <a:gd name="T20" fmla="*/ 6 w 43"/>
                  <a:gd name="T21" fmla="*/ 12 h 16"/>
                  <a:gd name="T22" fmla="*/ 2 w 43"/>
                  <a:gd name="T23" fmla="*/ 9 h 16"/>
                  <a:gd name="T24" fmla="*/ 0 w 43"/>
                  <a:gd name="T25" fmla="*/ 5 h 16"/>
                  <a:gd name="T26" fmla="*/ 3 w 43"/>
                  <a:gd name="T27" fmla="*/ 3 h 16"/>
                  <a:gd name="T28" fmla="*/ 7 w 43"/>
                  <a:gd name="T29" fmla="*/ 1 h 16"/>
                  <a:gd name="T30" fmla="*/ 14 w 43"/>
                  <a:gd name="T31" fmla="*/ 0 h 16"/>
                  <a:gd name="T32" fmla="*/ 22 w 43"/>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6">
                    <a:moveTo>
                      <a:pt x="22" y="0"/>
                    </a:moveTo>
                    <a:lnTo>
                      <a:pt x="30" y="1"/>
                    </a:lnTo>
                    <a:lnTo>
                      <a:pt x="37" y="3"/>
                    </a:lnTo>
                    <a:lnTo>
                      <a:pt x="42" y="6"/>
                    </a:lnTo>
                    <a:lnTo>
                      <a:pt x="43" y="10"/>
                    </a:lnTo>
                    <a:lnTo>
                      <a:pt x="41" y="12"/>
                    </a:lnTo>
                    <a:lnTo>
                      <a:pt x="36" y="14"/>
                    </a:lnTo>
                    <a:lnTo>
                      <a:pt x="29" y="16"/>
                    </a:lnTo>
                    <a:lnTo>
                      <a:pt x="21" y="16"/>
                    </a:lnTo>
                    <a:lnTo>
                      <a:pt x="13" y="14"/>
                    </a:lnTo>
                    <a:lnTo>
                      <a:pt x="6" y="12"/>
                    </a:lnTo>
                    <a:lnTo>
                      <a:pt x="2" y="9"/>
                    </a:lnTo>
                    <a:lnTo>
                      <a:pt x="0" y="5"/>
                    </a:lnTo>
                    <a:lnTo>
                      <a:pt x="3" y="3"/>
                    </a:lnTo>
                    <a:lnTo>
                      <a:pt x="7" y="1"/>
                    </a:lnTo>
                    <a:lnTo>
                      <a:pt x="14" y="0"/>
                    </a:lnTo>
                    <a:lnTo>
                      <a:pt x="22"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5" name="Freeform 32"/>
              <p:cNvSpPr>
                <a:spLocks/>
              </p:cNvSpPr>
              <p:nvPr/>
            </p:nvSpPr>
            <p:spPr bwMode="auto">
              <a:xfrm>
                <a:off x="3697289" y="3806826"/>
                <a:ext cx="23813" cy="9525"/>
              </a:xfrm>
              <a:custGeom>
                <a:avLst/>
                <a:gdLst>
                  <a:gd name="T0" fmla="*/ 17 w 30"/>
                  <a:gd name="T1" fmla="*/ 0 h 10"/>
                  <a:gd name="T2" fmla="*/ 22 w 30"/>
                  <a:gd name="T3" fmla="*/ 1 h 10"/>
                  <a:gd name="T4" fmla="*/ 27 w 30"/>
                  <a:gd name="T5" fmla="*/ 2 h 10"/>
                  <a:gd name="T6" fmla="*/ 29 w 30"/>
                  <a:gd name="T7" fmla="*/ 4 h 10"/>
                  <a:gd name="T8" fmla="*/ 30 w 30"/>
                  <a:gd name="T9" fmla="*/ 7 h 10"/>
                  <a:gd name="T10" fmla="*/ 29 w 30"/>
                  <a:gd name="T11" fmla="*/ 8 h 10"/>
                  <a:gd name="T12" fmla="*/ 26 w 30"/>
                  <a:gd name="T13" fmla="*/ 10 h 10"/>
                  <a:gd name="T14" fmla="*/ 21 w 30"/>
                  <a:gd name="T15" fmla="*/ 10 h 10"/>
                  <a:gd name="T16" fmla="*/ 15 w 30"/>
                  <a:gd name="T17" fmla="*/ 10 h 10"/>
                  <a:gd name="T18" fmla="*/ 10 w 30"/>
                  <a:gd name="T19" fmla="*/ 9 h 10"/>
                  <a:gd name="T20" fmla="*/ 5 w 30"/>
                  <a:gd name="T21" fmla="*/ 8 h 10"/>
                  <a:gd name="T22" fmla="*/ 2 w 30"/>
                  <a:gd name="T23" fmla="*/ 6 h 10"/>
                  <a:gd name="T24" fmla="*/ 0 w 30"/>
                  <a:gd name="T25" fmla="*/ 3 h 10"/>
                  <a:gd name="T26" fmla="*/ 2 w 30"/>
                  <a:gd name="T27" fmla="*/ 2 h 10"/>
                  <a:gd name="T28" fmla="*/ 5 w 30"/>
                  <a:gd name="T29" fmla="*/ 0 h 10"/>
                  <a:gd name="T30" fmla="*/ 10 w 30"/>
                  <a:gd name="T31" fmla="*/ 0 h 10"/>
                  <a:gd name="T32" fmla="*/ 17 w 30"/>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0">
                    <a:moveTo>
                      <a:pt x="17" y="0"/>
                    </a:moveTo>
                    <a:lnTo>
                      <a:pt x="22" y="1"/>
                    </a:lnTo>
                    <a:lnTo>
                      <a:pt x="27" y="2"/>
                    </a:lnTo>
                    <a:lnTo>
                      <a:pt x="29" y="4"/>
                    </a:lnTo>
                    <a:lnTo>
                      <a:pt x="30" y="7"/>
                    </a:lnTo>
                    <a:lnTo>
                      <a:pt x="29" y="8"/>
                    </a:lnTo>
                    <a:lnTo>
                      <a:pt x="26" y="10"/>
                    </a:lnTo>
                    <a:lnTo>
                      <a:pt x="21" y="10"/>
                    </a:lnTo>
                    <a:lnTo>
                      <a:pt x="15" y="10"/>
                    </a:lnTo>
                    <a:lnTo>
                      <a:pt x="10" y="9"/>
                    </a:lnTo>
                    <a:lnTo>
                      <a:pt x="5" y="8"/>
                    </a:lnTo>
                    <a:lnTo>
                      <a:pt x="2" y="6"/>
                    </a:lnTo>
                    <a:lnTo>
                      <a:pt x="0" y="3"/>
                    </a:lnTo>
                    <a:lnTo>
                      <a:pt x="2" y="2"/>
                    </a:lnTo>
                    <a:lnTo>
                      <a:pt x="5"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6" name="Freeform 33"/>
              <p:cNvSpPr>
                <a:spLocks/>
              </p:cNvSpPr>
              <p:nvPr/>
            </p:nvSpPr>
            <p:spPr bwMode="auto">
              <a:xfrm>
                <a:off x="3787776" y="3792538"/>
                <a:ext cx="84138" cy="39688"/>
              </a:xfrm>
              <a:custGeom>
                <a:avLst/>
                <a:gdLst>
                  <a:gd name="T0" fmla="*/ 0 w 106"/>
                  <a:gd name="T1" fmla="*/ 21 h 51"/>
                  <a:gd name="T2" fmla="*/ 106 w 106"/>
                  <a:gd name="T3" fmla="*/ 0 h 51"/>
                  <a:gd name="T4" fmla="*/ 106 w 106"/>
                  <a:gd name="T5" fmla="*/ 21 h 51"/>
                  <a:gd name="T6" fmla="*/ 77 w 106"/>
                  <a:gd name="T7" fmla="*/ 30 h 51"/>
                  <a:gd name="T8" fmla="*/ 0 w 106"/>
                  <a:gd name="T9" fmla="*/ 51 h 51"/>
                  <a:gd name="T10" fmla="*/ 0 w 106"/>
                  <a:gd name="T11" fmla="*/ 21 h 51"/>
                </a:gdLst>
                <a:ahLst/>
                <a:cxnLst>
                  <a:cxn ang="0">
                    <a:pos x="T0" y="T1"/>
                  </a:cxn>
                  <a:cxn ang="0">
                    <a:pos x="T2" y="T3"/>
                  </a:cxn>
                  <a:cxn ang="0">
                    <a:pos x="T4" y="T5"/>
                  </a:cxn>
                  <a:cxn ang="0">
                    <a:pos x="T6" y="T7"/>
                  </a:cxn>
                  <a:cxn ang="0">
                    <a:pos x="T8" y="T9"/>
                  </a:cxn>
                  <a:cxn ang="0">
                    <a:pos x="T10" y="T11"/>
                  </a:cxn>
                </a:cxnLst>
                <a:rect l="0" t="0" r="r" b="b"/>
                <a:pathLst>
                  <a:path w="106" h="51">
                    <a:moveTo>
                      <a:pt x="0" y="21"/>
                    </a:moveTo>
                    <a:lnTo>
                      <a:pt x="106" y="0"/>
                    </a:lnTo>
                    <a:lnTo>
                      <a:pt x="106" y="21"/>
                    </a:lnTo>
                    <a:lnTo>
                      <a:pt x="77" y="30"/>
                    </a:lnTo>
                    <a:lnTo>
                      <a:pt x="0" y="51"/>
                    </a:lnTo>
                    <a:lnTo>
                      <a:pt x="0" y="2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7" name="Freeform 34"/>
              <p:cNvSpPr>
                <a:spLocks/>
              </p:cNvSpPr>
              <p:nvPr/>
            </p:nvSpPr>
            <p:spPr bwMode="auto">
              <a:xfrm>
                <a:off x="3792539" y="3792538"/>
                <a:ext cx="79375" cy="38100"/>
              </a:xfrm>
              <a:custGeom>
                <a:avLst/>
                <a:gdLst>
                  <a:gd name="T0" fmla="*/ 0 w 101"/>
                  <a:gd name="T1" fmla="*/ 20 h 50"/>
                  <a:gd name="T2" fmla="*/ 13 w 101"/>
                  <a:gd name="T3" fmla="*/ 18 h 50"/>
                  <a:gd name="T4" fmla="*/ 26 w 101"/>
                  <a:gd name="T5" fmla="*/ 15 h 50"/>
                  <a:gd name="T6" fmla="*/ 38 w 101"/>
                  <a:gd name="T7" fmla="*/ 13 h 50"/>
                  <a:gd name="T8" fmla="*/ 51 w 101"/>
                  <a:gd name="T9" fmla="*/ 11 h 50"/>
                  <a:gd name="T10" fmla="*/ 63 w 101"/>
                  <a:gd name="T11" fmla="*/ 8 h 50"/>
                  <a:gd name="T12" fmla="*/ 75 w 101"/>
                  <a:gd name="T13" fmla="*/ 5 h 50"/>
                  <a:gd name="T14" fmla="*/ 88 w 101"/>
                  <a:gd name="T15" fmla="*/ 3 h 50"/>
                  <a:gd name="T16" fmla="*/ 101 w 101"/>
                  <a:gd name="T17" fmla="*/ 0 h 50"/>
                  <a:gd name="T18" fmla="*/ 101 w 101"/>
                  <a:gd name="T19" fmla="*/ 5 h 50"/>
                  <a:gd name="T20" fmla="*/ 101 w 101"/>
                  <a:gd name="T21" fmla="*/ 11 h 50"/>
                  <a:gd name="T22" fmla="*/ 101 w 101"/>
                  <a:gd name="T23" fmla="*/ 15 h 50"/>
                  <a:gd name="T24" fmla="*/ 101 w 101"/>
                  <a:gd name="T25" fmla="*/ 21 h 50"/>
                  <a:gd name="T26" fmla="*/ 93 w 101"/>
                  <a:gd name="T27" fmla="*/ 23 h 50"/>
                  <a:gd name="T28" fmla="*/ 86 w 101"/>
                  <a:gd name="T29" fmla="*/ 26 h 50"/>
                  <a:gd name="T30" fmla="*/ 79 w 101"/>
                  <a:gd name="T31" fmla="*/ 28 h 50"/>
                  <a:gd name="T32" fmla="*/ 72 w 101"/>
                  <a:gd name="T33" fmla="*/ 30 h 50"/>
                  <a:gd name="T34" fmla="*/ 63 w 101"/>
                  <a:gd name="T35" fmla="*/ 32 h 50"/>
                  <a:gd name="T36" fmla="*/ 53 w 101"/>
                  <a:gd name="T37" fmla="*/ 35 h 50"/>
                  <a:gd name="T38" fmla="*/ 44 w 101"/>
                  <a:gd name="T39" fmla="*/ 37 h 50"/>
                  <a:gd name="T40" fmla="*/ 36 w 101"/>
                  <a:gd name="T41" fmla="*/ 39 h 50"/>
                  <a:gd name="T42" fmla="*/ 27 w 101"/>
                  <a:gd name="T43" fmla="*/ 43 h 50"/>
                  <a:gd name="T44" fmla="*/ 18 w 101"/>
                  <a:gd name="T45" fmla="*/ 45 h 50"/>
                  <a:gd name="T46" fmla="*/ 10 w 101"/>
                  <a:gd name="T47" fmla="*/ 47 h 50"/>
                  <a:gd name="T48" fmla="*/ 0 w 101"/>
                  <a:gd name="T49" fmla="*/ 50 h 50"/>
                  <a:gd name="T50" fmla="*/ 0 w 101"/>
                  <a:gd name="T51" fmla="*/ 42 h 50"/>
                  <a:gd name="T52" fmla="*/ 0 w 101"/>
                  <a:gd name="T53" fmla="*/ 35 h 50"/>
                  <a:gd name="T54" fmla="*/ 0 w 101"/>
                  <a:gd name="T55" fmla="*/ 28 h 50"/>
                  <a:gd name="T56" fmla="*/ 0 w 101"/>
                  <a:gd name="T57"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50">
                    <a:moveTo>
                      <a:pt x="0" y="20"/>
                    </a:moveTo>
                    <a:lnTo>
                      <a:pt x="13" y="18"/>
                    </a:lnTo>
                    <a:lnTo>
                      <a:pt x="26" y="15"/>
                    </a:lnTo>
                    <a:lnTo>
                      <a:pt x="38" y="13"/>
                    </a:lnTo>
                    <a:lnTo>
                      <a:pt x="51" y="11"/>
                    </a:lnTo>
                    <a:lnTo>
                      <a:pt x="63" y="8"/>
                    </a:lnTo>
                    <a:lnTo>
                      <a:pt x="75" y="5"/>
                    </a:lnTo>
                    <a:lnTo>
                      <a:pt x="88" y="3"/>
                    </a:lnTo>
                    <a:lnTo>
                      <a:pt x="101" y="0"/>
                    </a:lnTo>
                    <a:lnTo>
                      <a:pt x="101" y="5"/>
                    </a:lnTo>
                    <a:lnTo>
                      <a:pt x="101" y="11"/>
                    </a:lnTo>
                    <a:lnTo>
                      <a:pt x="101" y="15"/>
                    </a:lnTo>
                    <a:lnTo>
                      <a:pt x="101" y="21"/>
                    </a:lnTo>
                    <a:lnTo>
                      <a:pt x="93" y="23"/>
                    </a:lnTo>
                    <a:lnTo>
                      <a:pt x="86" y="26"/>
                    </a:lnTo>
                    <a:lnTo>
                      <a:pt x="79" y="28"/>
                    </a:lnTo>
                    <a:lnTo>
                      <a:pt x="72" y="30"/>
                    </a:lnTo>
                    <a:lnTo>
                      <a:pt x="63" y="32"/>
                    </a:lnTo>
                    <a:lnTo>
                      <a:pt x="53" y="35"/>
                    </a:lnTo>
                    <a:lnTo>
                      <a:pt x="44" y="37"/>
                    </a:lnTo>
                    <a:lnTo>
                      <a:pt x="36" y="39"/>
                    </a:lnTo>
                    <a:lnTo>
                      <a:pt x="27" y="43"/>
                    </a:lnTo>
                    <a:lnTo>
                      <a:pt x="18" y="45"/>
                    </a:lnTo>
                    <a:lnTo>
                      <a:pt x="10" y="47"/>
                    </a:lnTo>
                    <a:lnTo>
                      <a:pt x="0" y="50"/>
                    </a:lnTo>
                    <a:lnTo>
                      <a:pt x="0" y="42"/>
                    </a:lnTo>
                    <a:lnTo>
                      <a:pt x="0" y="35"/>
                    </a:lnTo>
                    <a:lnTo>
                      <a:pt x="0" y="28"/>
                    </a:lnTo>
                    <a:lnTo>
                      <a:pt x="0" y="2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8" name="Freeform 35"/>
              <p:cNvSpPr>
                <a:spLocks/>
              </p:cNvSpPr>
              <p:nvPr/>
            </p:nvSpPr>
            <p:spPr bwMode="auto">
              <a:xfrm>
                <a:off x="3795714" y="3792538"/>
                <a:ext cx="76200" cy="38100"/>
              </a:xfrm>
              <a:custGeom>
                <a:avLst/>
                <a:gdLst>
                  <a:gd name="T0" fmla="*/ 0 w 96"/>
                  <a:gd name="T1" fmla="*/ 20 h 49"/>
                  <a:gd name="T2" fmla="*/ 11 w 96"/>
                  <a:gd name="T3" fmla="*/ 18 h 49"/>
                  <a:gd name="T4" fmla="*/ 24 w 96"/>
                  <a:gd name="T5" fmla="*/ 15 h 49"/>
                  <a:gd name="T6" fmla="*/ 36 w 96"/>
                  <a:gd name="T7" fmla="*/ 12 h 49"/>
                  <a:gd name="T8" fmla="*/ 48 w 96"/>
                  <a:gd name="T9" fmla="*/ 9 h 49"/>
                  <a:gd name="T10" fmla="*/ 60 w 96"/>
                  <a:gd name="T11" fmla="*/ 7 h 49"/>
                  <a:gd name="T12" fmla="*/ 71 w 96"/>
                  <a:gd name="T13" fmla="*/ 5 h 49"/>
                  <a:gd name="T14" fmla="*/ 84 w 96"/>
                  <a:gd name="T15" fmla="*/ 3 h 49"/>
                  <a:gd name="T16" fmla="*/ 96 w 96"/>
                  <a:gd name="T17" fmla="*/ 0 h 49"/>
                  <a:gd name="T18" fmla="*/ 96 w 96"/>
                  <a:gd name="T19" fmla="*/ 6 h 49"/>
                  <a:gd name="T20" fmla="*/ 96 w 96"/>
                  <a:gd name="T21" fmla="*/ 11 h 49"/>
                  <a:gd name="T22" fmla="*/ 96 w 96"/>
                  <a:gd name="T23" fmla="*/ 16 h 49"/>
                  <a:gd name="T24" fmla="*/ 96 w 96"/>
                  <a:gd name="T25" fmla="*/ 22 h 49"/>
                  <a:gd name="T26" fmla="*/ 89 w 96"/>
                  <a:gd name="T27" fmla="*/ 24 h 49"/>
                  <a:gd name="T28" fmla="*/ 82 w 96"/>
                  <a:gd name="T29" fmla="*/ 26 h 49"/>
                  <a:gd name="T30" fmla="*/ 74 w 96"/>
                  <a:gd name="T31" fmla="*/ 28 h 49"/>
                  <a:gd name="T32" fmla="*/ 67 w 96"/>
                  <a:gd name="T33" fmla="*/ 30 h 49"/>
                  <a:gd name="T34" fmla="*/ 59 w 96"/>
                  <a:gd name="T35" fmla="*/ 32 h 49"/>
                  <a:gd name="T36" fmla="*/ 51 w 96"/>
                  <a:gd name="T37" fmla="*/ 35 h 49"/>
                  <a:gd name="T38" fmla="*/ 43 w 96"/>
                  <a:gd name="T39" fmla="*/ 37 h 49"/>
                  <a:gd name="T40" fmla="*/ 35 w 96"/>
                  <a:gd name="T41" fmla="*/ 39 h 49"/>
                  <a:gd name="T42" fmla="*/ 25 w 96"/>
                  <a:gd name="T43" fmla="*/ 42 h 49"/>
                  <a:gd name="T44" fmla="*/ 17 w 96"/>
                  <a:gd name="T45" fmla="*/ 44 h 49"/>
                  <a:gd name="T46" fmla="*/ 9 w 96"/>
                  <a:gd name="T47" fmla="*/ 46 h 49"/>
                  <a:gd name="T48" fmla="*/ 1 w 96"/>
                  <a:gd name="T49" fmla="*/ 49 h 49"/>
                  <a:gd name="T50" fmla="*/ 1 w 96"/>
                  <a:gd name="T51" fmla="*/ 41 h 49"/>
                  <a:gd name="T52" fmla="*/ 1 w 96"/>
                  <a:gd name="T53" fmla="*/ 34 h 49"/>
                  <a:gd name="T54" fmla="*/ 0 w 96"/>
                  <a:gd name="T55" fmla="*/ 27 h 49"/>
                  <a:gd name="T56" fmla="*/ 0 w 96"/>
                  <a:gd name="T57"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49">
                    <a:moveTo>
                      <a:pt x="0" y="20"/>
                    </a:moveTo>
                    <a:lnTo>
                      <a:pt x="11" y="18"/>
                    </a:lnTo>
                    <a:lnTo>
                      <a:pt x="24" y="15"/>
                    </a:lnTo>
                    <a:lnTo>
                      <a:pt x="36" y="12"/>
                    </a:lnTo>
                    <a:lnTo>
                      <a:pt x="48" y="9"/>
                    </a:lnTo>
                    <a:lnTo>
                      <a:pt x="60" y="7"/>
                    </a:lnTo>
                    <a:lnTo>
                      <a:pt x="71" y="5"/>
                    </a:lnTo>
                    <a:lnTo>
                      <a:pt x="84" y="3"/>
                    </a:lnTo>
                    <a:lnTo>
                      <a:pt x="96" y="0"/>
                    </a:lnTo>
                    <a:lnTo>
                      <a:pt x="96" y="6"/>
                    </a:lnTo>
                    <a:lnTo>
                      <a:pt x="96" y="11"/>
                    </a:lnTo>
                    <a:lnTo>
                      <a:pt x="96" y="16"/>
                    </a:lnTo>
                    <a:lnTo>
                      <a:pt x="96" y="22"/>
                    </a:lnTo>
                    <a:lnTo>
                      <a:pt x="89" y="24"/>
                    </a:lnTo>
                    <a:lnTo>
                      <a:pt x="82" y="26"/>
                    </a:lnTo>
                    <a:lnTo>
                      <a:pt x="74" y="28"/>
                    </a:lnTo>
                    <a:lnTo>
                      <a:pt x="67" y="30"/>
                    </a:lnTo>
                    <a:lnTo>
                      <a:pt x="59" y="32"/>
                    </a:lnTo>
                    <a:lnTo>
                      <a:pt x="51" y="35"/>
                    </a:lnTo>
                    <a:lnTo>
                      <a:pt x="43" y="37"/>
                    </a:lnTo>
                    <a:lnTo>
                      <a:pt x="35" y="39"/>
                    </a:lnTo>
                    <a:lnTo>
                      <a:pt x="25" y="42"/>
                    </a:lnTo>
                    <a:lnTo>
                      <a:pt x="17" y="44"/>
                    </a:lnTo>
                    <a:lnTo>
                      <a:pt x="9" y="46"/>
                    </a:lnTo>
                    <a:lnTo>
                      <a:pt x="1" y="49"/>
                    </a:lnTo>
                    <a:lnTo>
                      <a:pt x="1" y="41"/>
                    </a:lnTo>
                    <a:lnTo>
                      <a:pt x="1" y="34"/>
                    </a:lnTo>
                    <a:lnTo>
                      <a:pt x="0" y="27"/>
                    </a:lnTo>
                    <a:lnTo>
                      <a:pt x="0" y="2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99" name="Freeform 36"/>
              <p:cNvSpPr>
                <a:spLocks/>
              </p:cNvSpPr>
              <p:nvPr/>
            </p:nvSpPr>
            <p:spPr bwMode="auto">
              <a:xfrm>
                <a:off x="3800476" y="3792538"/>
                <a:ext cx="71438" cy="36513"/>
              </a:xfrm>
              <a:custGeom>
                <a:avLst/>
                <a:gdLst>
                  <a:gd name="T0" fmla="*/ 0 w 90"/>
                  <a:gd name="T1" fmla="*/ 19 h 46"/>
                  <a:gd name="T2" fmla="*/ 11 w 90"/>
                  <a:gd name="T3" fmla="*/ 16 h 46"/>
                  <a:gd name="T4" fmla="*/ 23 w 90"/>
                  <a:gd name="T5" fmla="*/ 14 h 46"/>
                  <a:gd name="T6" fmla="*/ 33 w 90"/>
                  <a:gd name="T7" fmla="*/ 12 h 46"/>
                  <a:gd name="T8" fmla="*/ 45 w 90"/>
                  <a:gd name="T9" fmla="*/ 9 h 46"/>
                  <a:gd name="T10" fmla="*/ 56 w 90"/>
                  <a:gd name="T11" fmla="*/ 7 h 46"/>
                  <a:gd name="T12" fmla="*/ 68 w 90"/>
                  <a:gd name="T13" fmla="*/ 5 h 46"/>
                  <a:gd name="T14" fmla="*/ 78 w 90"/>
                  <a:gd name="T15" fmla="*/ 3 h 46"/>
                  <a:gd name="T16" fmla="*/ 90 w 90"/>
                  <a:gd name="T17" fmla="*/ 0 h 46"/>
                  <a:gd name="T18" fmla="*/ 90 w 90"/>
                  <a:gd name="T19" fmla="*/ 6 h 46"/>
                  <a:gd name="T20" fmla="*/ 90 w 90"/>
                  <a:gd name="T21" fmla="*/ 11 h 46"/>
                  <a:gd name="T22" fmla="*/ 90 w 90"/>
                  <a:gd name="T23" fmla="*/ 16 h 46"/>
                  <a:gd name="T24" fmla="*/ 90 w 90"/>
                  <a:gd name="T25" fmla="*/ 22 h 46"/>
                  <a:gd name="T26" fmla="*/ 83 w 90"/>
                  <a:gd name="T27" fmla="*/ 24 h 46"/>
                  <a:gd name="T28" fmla="*/ 76 w 90"/>
                  <a:gd name="T29" fmla="*/ 26 h 46"/>
                  <a:gd name="T30" fmla="*/ 69 w 90"/>
                  <a:gd name="T31" fmla="*/ 28 h 46"/>
                  <a:gd name="T32" fmla="*/ 62 w 90"/>
                  <a:gd name="T33" fmla="*/ 30 h 46"/>
                  <a:gd name="T34" fmla="*/ 54 w 90"/>
                  <a:gd name="T35" fmla="*/ 32 h 46"/>
                  <a:gd name="T36" fmla="*/ 47 w 90"/>
                  <a:gd name="T37" fmla="*/ 35 h 46"/>
                  <a:gd name="T38" fmla="*/ 39 w 90"/>
                  <a:gd name="T39" fmla="*/ 37 h 46"/>
                  <a:gd name="T40" fmla="*/ 31 w 90"/>
                  <a:gd name="T41" fmla="*/ 38 h 46"/>
                  <a:gd name="T42" fmla="*/ 23 w 90"/>
                  <a:gd name="T43" fmla="*/ 41 h 46"/>
                  <a:gd name="T44" fmla="*/ 16 w 90"/>
                  <a:gd name="T45" fmla="*/ 43 h 46"/>
                  <a:gd name="T46" fmla="*/ 8 w 90"/>
                  <a:gd name="T47" fmla="*/ 44 h 46"/>
                  <a:gd name="T48" fmla="*/ 1 w 90"/>
                  <a:gd name="T49" fmla="*/ 46 h 46"/>
                  <a:gd name="T50" fmla="*/ 0 w 90"/>
                  <a:gd name="T51" fmla="*/ 39 h 46"/>
                  <a:gd name="T52" fmla="*/ 0 w 90"/>
                  <a:gd name="T53" fmla="*/ 32 h 46"/>
                  <a:gd name="T54" fmla="*/ 0 w 90"/>
                  <a:gd name="T55" fmla="*/ 26 h 46"/>
                  <a:gd name="T56" fmla="*/ 0 w 90"/>
                  <a:gd name="T5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 h="46">
                    <a:moveTo>
                      <a:pt x="0" y="19"/>
                    </a:moveTo>
                    <a:lnTo>
                      <a:pt x="11" y="16"/>
                    </a:lnTo>
                    <a:lnTo>
                      <a:pt x="23" y="14"/>
                    </a:lnTo>
                    <a:lnTo>
                      <a:pt x="33" y="12"/>
                    </a:lnTo>
                    <a:lnTo>
                      <a:pt x="45" y="9"/>
                    </a:lnTo>
                    <a:lnTo>
                      <a:pt x="56" y="7"/>
                    </a:lnTo>
                    <a:lnTo>
                      <a:pt x="68" y="5"/>
                    </a:lnTo>
                    <a:lnTo>
                      <a:pt x="78" y="3"/>
                    </a:lnTo>
                    <a:lnTo>
                      <a:pt x="90" y="0"/>
                    </a:lnTo>
                    <a:lnTo>
                      <a:pt x="90" y="6"/>
                    </a:lnTo>
                    <a:lnTo>
                      <a:pt x="90" y="11"/>
                    </a:lnTo>
                    <a:lnTo>
                      <a:pt x="90" y="16"/>
                    </a:lnTo>
                    <a:lnTo>
                      <a:pt x="90" y="22"/>
                    </a:lnTo>
                    <a:lnTo>
                      <a:pt x="83" y="24"/>
                    </a:lnTo>
                    <a:lnTo>
                      <a:pt x="76" y="26"/>
                    </a:lnTo>
                    <a:lnTo>
                      <a:pt x="69" y="28"/>
                    </a:lnTo>
                    <a:lnTo>
                      <a:pt x="62" y="30"/>
                    </a:lnTo>
                    <a:lnTo>
                      <a:pt x="54" y="32"/>
                    </a:lnTo>
                    <a:lnTo>
                      <a:pt x="47" y="35"/>
                    </a:lnTo>
                    <a:lnTo>
                      <a:pt x="39" y="37"/>
                    </a:lnTo>
                    <a:lnTo>
                      <a:pt x="31" y="38"/>
                    </a:lnTo>
                    <a:lnTo>
                      <a:pt x="23" y="41"/>
                    </a:lnTo>
                    <a:lnTo>
                      <a:pt x="16" y="43"/>
                    </a:lnTo>
                    <a:lnTo>
                      <a:pt x="8" y="44"/>
                    </a:lnTo>
                    <a:lnTo>
                      <a:pt x="1" y="46"/>
                    </a:lnTo>
                    <a:lnTo>
                      <a:pt x="0" y="39"/>
                    </a:lnTo>
                    <a:lnTo>
                      <a:pt x="0" y="32"/>
                    </a:lnTo>
                    <a:lnTo>
                      <a:pt x="0" y="26"/>
                    </a:lnTo>
                    <a:lnTo>
                      <a:pt x="0" y="19"/>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0" name="Freeform 37"/>
              <p:cNvSpPr>
                <a:spLocks/>
              </p:cNvSpPr>
              <p:nvPr/>
            </p:nvSpPr>
            <p:spPr bwMode="auto">
              <a:xfrm>
                <a:off x="3805239" y="3792538"/>
                <a:ext cx="66675" cy="34925"/>
              </a:xfrm>
              <a:custGeom>
                <a:avLst/>
                <a:gdLst>
                  <a:gd name="T0" fmla="*/ 0 w 85"/>
                  <a:gd name="T1" fmla="*/ 18 h 45"/>
                  <a:gd name="T2" fmla="*/ 11 w 85"/>
                  <a:gd name="T3" fmla="*/ 15 h 45"/>
                  <a:gd name="T4" fmla="*/ 21 w 85"/>
                  <a:gd name="T5" fmla="*/ 13 h 45"/>
                  <a:gd name="T6" fmla="*/ 32 w 85"/>
                  <a:gd name="T7" fmla="*/ 11 h 45"/>
                  <a:gd name="T8" fmla="*/ 42 w 85"/>
                  <a:gd name="T9" fmla="*/ 8 h 45"/>
                  <a:gd name="T10" fmla="*/ 52 w 85"/>
                  <a:gd name="T11" fmla="*/ 7 h 45"/>
                  <a:gd name="T12" fmla="*/ 63 w 85"/>
                  <a:gd name="T13" fmla="*/ 5 h 45"/>
                  <a:gd name="T14" fmla="*/ 74 w 85"/>
                  <a:gd name="T15" fmla="*/ 3 h 45"/>
                  <a:gd name="T16" fmla="*/ 85 w 85"/>
                  <a:gd name="T17" fmla="*/ 0 h 45"/>
                  <a:gd name="T18" fmla="*/ 85 w 85"/>
                  <a:gd name="T19" fmla="*/ 6 h 45"/>
                  <a:gd name="T20" fmla="*/ 85 w 85"/>
                  <a:gd name="T21" fmla="*/ 11 h 45"/>
                  <a:gd name="T22" fmla="*/ 85 w 85"/>
                  <a:gd name="T23" fmla="*/ 16 h 45"/>
                  <a:gd name="T24" fmla="*/ 85 w 85"/>
                  <a:gd name="T25" fmla="*/ 22 h 45"/>
                  <a:gd name="T26" fmla="*/ 78 w 85"/>
                  <a:gd name="T27" fmla="*/ 24 h 45"/>
                  <a:gd name="T28" fmla="*/ 71 w 85"/>
                  <a:gd name="T29" fmla="*/ 27 h 45"/>
                  <a:gd name="T30" fmla="*/ 64 w 85"/>
                  <a:gd name="T31" fmla="*/ 28 h 45"/>
                  <a:gd name="T32" fmla="*/ 57 w 85"/>
                  <a:gd name="T33" fmla="*/ 30 h 45"/>
                  <a:gd name="T34" fmla="*/ 50 w 85"/>
                  <a:gd name="T35" fmla="*/ 32 h 45"/>
                  <a:gd name="T36" fmla="*/ 43 w 85"/>
                  <a:gd name="T37" fmla="*/ 34 h 45"/>
                  <a:gd name="T38" fmla="*/ 36 w 85"/>
                  <a:gd name="T39" fmla="*/ 36 h 45"/>
                  <a:gd name="T40" fmla="*/ 29 w 85"/>
                  <a:gd name="T41" fmla="*/ 37 h 45"/>
                  <a:gd name="T42" fmla="*/ 22 w 85"/>
                  <a:gd name="T43" fmla="*/ 39 h 45"/>
                  <a:gd name="T44" fmla="*/ 15 w 85"/>
                  <a:gd name="T45" fmla="*/ 42 h 45"/>
                  <a:gd name="T46" fmla="*/ 7 w 85"/>
                  <a:gd name="T47" fmla="*/ 43 h 45"/>
                  <a:gd name="T48" fmla="*/ 0 w 85"/>
                  <a:gd name="T49" fmla="*/ 45 h 45"/>
                  <a:gd name="T50" fmla="*/ 0 w 85"/>
                  <a:gd name="T51" fmla="*/ 38 h 45"/>
                  <a:gd name="T52" fmla="*/ 0 w 85"/>
                  <a:gd name="T53" fmla="*/ 31 h 45"/>
                  <a:gd name="T54" fmla="*/ 0 w 85"/>
                  <a:gd name="T55" fmla="*/ 24 h 45"/>
                  <a:gd name="T56" fmla="*/ 0 w 85"/>
                  <a:gd name="T5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45">
                    <a:moveTo>
                      <a:pt x="0" y="18"/>
                    </a:moveTo>
                    <a:lnTo>
                      <a:pt x="11" y="15"/>
                    </a:lnTo>
                    <a:lnTo>
                      <a:pt x="21" y="13"/>
                    </a:lnTo>
                    <a:lnTo>
                      <a:pt x="32" y="11"/>
                    </a:lnTo>
                    <a:lnTo>
                      <a:pt x="42" y="8"/>
                    </a:lnTo>
                    <a:lnTo>
                      <a:pt x="52" y="7"/>
                    </a:lnTo>
                    <a:lnTo>
                      <a:pt x="63" y="5"/>
                    </a:lnTo>
                    <a:lnTo>
                      <a:pt x="74" y="3"/>
                    </a:lnTo>
                    <a:lnTo>
                      <a:pt x="85" y="0"/>
                    </a:lnTo>
                    <a:lnTo>
                      <a:pt x="85" y="6"/>
                    </a:lnTo>
                    <a:lnTo>
                      <a:pt x="85" y="11"/>
                    </a:lnTo>
                    <a:lnTo>
                      <a:pt x="85" y="16"/>
                    </a:lnTo>
                    <a:lnTo>
                      <a:pt x="85" y="22"/>
                    </a:lnTo>
                    <a:lnTo>
                      <a:pt x="78" y="24"/>
                    </a:lnTo>
                    <a:lnTo>
                      <a:pt x="71" y="27"/>
                    </a:lnTo>
                    <a:lnTo>
                      <a:pt x="64" y="28"/>
                    </a:lnTo>
                    <a:lnTo>
                      <a:pt x="57" y="30"/>
                    </a:lnTo>
                    <a:lnTo>
                      <a:pt x="50" y="32"/>
                    </a:lnTo>
                    <a:lnTo>
                      <a:pt x="43" y="34"/>
                    </a:lnTo>
                    <a:lnTo>
                      <a:pt x="36" y="36"/>
                    </a:lnTo>
                    <a:lnTo>
                      <a:pt x="29" y="37"/>
                    </a:lnTo>
                    <a:lnTo>
                      <a:pt x="22" y="39"/>
                    </a:lnTo>
                    <a:lnTo>
                      <a:pt x="15" y="42"/>
                    </a:lnTo>
                    <a:lnTo>
                      <a:pt x="7" y="43"/>
                    </a:lnTo>
                    <a:lnTo>
                      <a:pt x="0" y="45"/>
                    </a:lnTo>
                    <a:lnTo>
                      <a:pt x="0" y="38"/>
                    </a:lnTo>
                    <a:lnTo>
                      <a:pt x="0" y="31"/>
                    </a:lnTo>
                    <a:lnTo>
                      <a:pt x="0" y="24"/>
                    </a:lnTo>
                    <a:lnTo>
                      <a:pt x="0" y="18"/>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1" name="Freeform 38"/>
              <p:cNvSpPr>
                <a:spLocks/>
              </p:cNvSpPr>
              <p:nvPr/>
            </p:nvSpPr>
            <p:spPr bwMode="auto">
              <a:xfrm>
                <a:off x="3810001" y="3792538"/>
                <a:ext cx="61913" cy="33338"/>
              </a:xfrm>
              <a:custGeom>
                <a:avLst/>
                <a:gdLst>
                  <a:gd name="T0" fmla="*/ 0 w 79"/>
                  <a:gd name="T1" fmla="*/ 16 h 44"/>
                  <a:gd name="T2" fmla="*/ 9 w 79"/>
                  <a:gd name="T3" fmla="*/ 14 h 44"/>
                  <a:gd name="T4" fmla="*/ 20 w 79"/>
                  <a:gd name="T5" fmla="*/ 13 h 44"/>
                  <a:gd name="T6" fmla="*/ 29 w 79"/>
                  <a:gd name="T7" fmla="*/ 11 h 44"/>
                  <a:gd name="T8" fmla="*/ 39 w 79"/>
                  <a:gd name="T9" fmla="*/ 8 h 44"/>
                  <a:gd name="T10" fmla="*/ 49 w 79"/>
                  <a:gd name="T11" fmla="*/ 7 h 44"/>
                  <a:gd name="T12" fmla="*/ 59 w 79"/>
                  <a:gd name="T13" fmla="*/ 5 h 44"/>
                  <a:gd name="T14" fmla="*/ 68 w 79"/>
                  <a:gd name="T15" fmla="*/ 3 h 44"/>
                  <a:gd name="T16" fmla="*/ 79 w 79"/>
                  <a:gd name="T17" fmla="*/ 0 h 44"/>
                  <a:gd name="T18" fmla="*/ 79 w 79"/>
                  <a:gd name="T19" fmla="*/ 6 h 44"/>
                  <a:gd name="T20" fmla="*/ 79 w 79"/>
                  <a:gd name="T21" fmla="*/ 12 h 44"/>
                  <a:gd name="T22" fmla="*/ 79 w 79"/>
                  <a:gd name="T23" fmla="*/ 18 h 44"/>
                  <a:gd name="T24" fmla="*/ 79 w 79"/>
                  <a:gd name="T25" fmla="*/ 23 h 44"/>
                  <a:gd name="T26" fmla="*/ 72 w 79"/>
                  <a:gd name="T27" fmla="*/ 24 h 44"/>
                  <a:gd name="T28" fmla="*/ 65 w 79"/>
                  <a:gd name="T29" fmla="*/ 27 h 44"/>
                  <a:gd name="T30" fmla="*/ 58 w 79"/>
                  <a:gd name="T31" fmla="*/ 28 h 44"/>
                  <a:gd name="T32" fmla="*/ 51 w 79"/>
                  <a:gd name="T33" fmla="*/ 30 h 44"/>
                  <a:gd name="T34" fmla="*/ 45 w 79"/>
                  <a:gd name="T35" fmla="*/ 31 h 44"/>
                  <a:gd name="T36" fmla="*/ 38 w 79"/>
                  <a:gd name="T37" fmla="*/ 34 h 44"/>
                  <a:gd name="T38" fmla="*/ 33 w 79"/>
                  <a:gd name="T39" fmla="*/ 35 h 44"/>
                  <a:gd name="T40" fmla="*/ 26 w 79"/>
                  <a:gd name="T41" fmla="*/ 37 h 44"/>
                  <a:gd name="T42" fmla="*/ 20 w 79"/>
                  <a:gd name="T43" fmla="*/ 38 h 44"/>
                  <a:gd name="T44" fmla="*/ 13 w 79"/>
                  <a:gd name="T45" fmla="*/ 41 h 44"/>
                  <a:gd name="T46" fmla="*/ 7 w 79"/>
                  <a:gd name="T47" fmla="*/ 42 h 44"/>
                  <a:gd name="T48" fmla="*/ 0 w 79"/>
                  <a:gd name="T49" fmla="*/ 44 h 44"/>
                  <a:gd name="T50" fmla="*/ 0 w 79"/>
                  <a:gd name="T51" fmla="*/ 37 h 44"/>
                  <a:gd name="T52" fmla="*/ 0 w 79"/>
                  <a:gd name="T53" fmla="*/ 30 h 44"/>
                  <a:gd name="T54" fmla="*/ 0 w 79"/>
                  <a:gd name="T55" fmla="*/ 23 h 44"/>
                  <a:gd name="T56" fmla="*/ 0 w 79"/>
                  <a:gd name="T5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4">
                    <a:moveTo>
                      <a:pt x="0" y="16"/>
                    </a:moveTo>
                    <a:lnTo>
                      <a:pt x="9" y="14"/>
                    </a:lnTo>
                    <a:lnTo>
                      <a:pt x="20" y="13"/>
                    </a:lnTo>
                    <a:lnTo>
                      <a:pt x="29" y="11"/>
                    </a:lnTo>
                    <a:lnTo>
                      <a:pt x="39" y="8"/>
                    </a:lnTo>
                    <a:lnTo>
                      <a:pt x="49" y="7"/>
                    </a:lnTo>
                    <a:lnTo>
                      <a:pt x="59" y="5"/>
                    </a:lnTo>
                    <a:lnTo>
                      <a:pt x="68" y="3"/>
                    </a:lnTo>
                    <a:lnTo>
                      <a:pt x="79" y="0"/>
                    </a:lnTo>
                    <a:lnTo>
                      <a:pt x="79" y="6"/>
                    </a:lnTo>
                    <a:lnTo>
                      <a:pt x="79" y="12"/>
                    </a:lnTo>
                    <a:lnTo>
                      <a:pt x="79" y="18"/>
                    </a:lnTo>
                    <a:lnTo>
                      <a:pt x="79" y="23"/>
                    </a:lnTo>
                    <a:lnTo>
                      <a:pt x="72" y="24"/>
                    </a:lnTo>
                    <a:lnTo>
                      <a:pt x="65" y="27"/>
                    </a:lnTo>
                    <a:lnTo>
                      <a:pt x="58" y="28"/>
                    </a:lnTo>
                    <a:lnTo>
                      <a:pt x="51" y="30"/>
                    </a:lnTo>
                    <a:lnTo>
                      <a:pt x="45" y="31"/>
                    </a:lnTo>
                    <a:lnTo>
                      <a:pt x="38" y="34"/>
                    </a:lnTo>
                    <a:lnTo>
                      <a:pt x="33" y="35"/>
                    </a:lnTo>
                    <a:lnTo>
                      <a:pt x="26" y="37"/>
                    </a:lnTo>
                    <a:lnTo>
                      <a:pt x="20" y="38"/>
                    </a:lnTo>
                    <a:lnTo>
                      <a:pt x="13" y="41"/>
                    </a:lnTo>
                    <a:lnTo>
                      <a:pt x="7" y="42"/>
                    </a:lnTo>
                    <a:lnTo>
                      <a:pt x="0" y="44"/>
                    </a:lnTo>
                    <a:lnTo>
                      <a:pt x="0" y="37"/>
                    </a:lnTo>
                    <a:lnTo>
                      <a:pt x="0" y="30"/>
                    </a:lnTo>
                    <a:lnTo>
                      <a:pt x="0" y="23"/>
                    </a:lnTo>
                    <a:lnTo>
                      <a:pt x="0" y="16"/>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2" name="Freeform 39"/>
              <p:cNvSpPr>
                <a:spLocks/>
              </p:cNvSpPr>
              <p:nvPr/>
            </p:nvSpPr>
            <p:spPr bwMode="auto">
              <a:xfrm>
                <a:off x="3813176" y="3792538"/>
                <a:ext cx="58738" cy="31750"/>
              </a:xfrm>
              <a:custGeom>
                <a:avLst/>
                <a:gdLst>
                  <a:gd name="T0" fmla="*/ 0 w 74"/>
                  <a:gd name="T1" fmla="*/ 16 h 42"/>
                  <a:gd name="T2" fmla="*/ 9 w 74"/>
                  <a:gd name="T3" fmla="*/ 14 h 42"/>
                  <a:gd name="T4" fmla="*/ 18 w 74"/>
                  <a:gd name="T5" fmla="*/ 12 h 42"/>
                  <a:gd name="T6" fmla="*/ 28 w 74"/>
                  <a:gd name="T7" fmla="*/ 9 h 42"/>
                  <a:gd name="T8" fmla="*/ 37 w 74"/>
                  <a:gd name="T9" fmla="*/ 8 h 42"/>
                  <a:gd name="T10" fmla="*/ 46 w 74"/>
                  <a:gd name="T11" fmla="*/ 6 h 42"/>
                  <a:gd name="T12" fmla="*/ 55 w 74"/>
                  <a:gd name="T13" fmla="*/ 4 h 42"/>
                  <a:gd name="T14" fmla="*/ 64 w 74"/>
                  <a:gd name="T15" fmla="*/ 3 h 42"/>
                  <a:gd name="T16" fmla="*/ 74 w 74"/>
                  <a:gd name="T17" fmla="*/ 0 h 42"/>
                  <a:gd name="T18" fmla="*/ 74 w 74"/>
                  <a:gd name="T19" fmla="*/ 6 h 42"/>
                  <a:gd name="T20" fmla="*/ 74 w 74"/>
                  <a:gd name="T21" fmla="*/ 12 h 42"/>
                  <a:gd name="T22" fmla="*/ 74 w 74"/>
                  <a:gd name="T23" fmla="*/ 18 h 42"/>
                  <a:gd name="T24" fmla="*/ 74 w 74"/>
                  <a:gd name="T25" fmla="*/ 23 h 42"/>
                  <a:gd name="T26" fmla="*/ 67 w 74"/>
                  <a:gd name="T27" fmla="*/ 24 h 42"/>
                  <a:gd name="T28" fmla="*/ 60 w 74"/>
                  <a:gd name="T29" fmla="*/ 27 h 42"/>
                  <a:gd name="T30" fmla="*/ 53 w 74"/>
                  <a:gd name="T31" fmla="*/ 28 h 42"/>
                  <a:gd name="T32" fmla="*/ 47 w 74"/>
                  <a:gd name="T33" fmla="*/ 30 h 42"/>
                  <a:gd name="T34" fmla="*/ 41 w 74"/>
                  <a:gd name="T35" fmla="*/ 31 h 42"/>
                  <a:gd name="T36" fmla="*/ 36 w 74"/>
                  <a:gd name="T37" fmla="*/ 34 h 42"/>
                  <a:gd name="T38" fmla="*/ 30 w 74"/>
                  <a:gd name="T39" fmla="*/ 35 h 42"/>
                  <a:gd name="T40" fmla="*/ 24 w 74"/>
                  <a:gd name="T41" fmla="*/ 36 h 42"/>
                  <a:gd name="T42" fmla="*/ 18 w 74"/>
                  <a:gd name="T43" fmla="*/ 38 h 42"/>
                  <a:gd name="T44" fmla="*/ 13 w 74"/>
                  <a:gd name="T45" fmla="*/ 39 h 42"/>
                  <a:gd name="T46" fmla="*/ 7 w 74"/>
                  <a:gd name="T47" fmla="*/ 41 h 42"/>
                  <a:gd name="T48" fmla="*/ 1 w 74"/>
                  <a:gd name="T49" fmla="*/ 42 h 42"/>
                  <a:gd name="T50" fmla="*/ 1 w 74"/>
                  <a:gd name="T51" fmla="*/ 36 h 42"/>
                  <a:gd name="T52" fmla="*/ 1 w 74"/>
                  <a:gd name="T53" fmla="*/ 29 h 42"/>
                  <a:gd name="T54" fmla="*/ 1 w 74"/>
                  <a:gd name="T55" fmla="*/ 22 h 42"/>
                  <a:gd name="T56" fmla="*/ 0 w 74"/>
                  <a:gd name="T5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42">
                    <a:moveTo>
                      <a:pt x="0" y="16"/>
                    </a:moveTo>
                    <a:lnTo>
                      <a:pt x="9" y="14"/>
                    </a:lnTo>
                    <a:lnTo>
                      <a:pt x="18" y="12"/>
                    </a:lnTo>
                    <a:lnTo>
                      <a:pt x="28" y="9"/>
                    </a:lnTo>
                    <a:lnTo>
                      <a:pt x="37" y="8"/>
                    </a:lnTo>
                    <a:lnTo>
                      <a:pt x="46" y="6"/>
                    </a:lnTo>
                    <a:lnTo>
                      <a:pt x="55" y="4"/>
                    </a:lnTo>
                    <a:lnTo>
                      <a:pt x="64" y="3"/>
                    </a:lnTo>
                    <a:lnTo>
                      <a:pt x="74" y="0"/>
                    </a:lnTo>
                    <a:lnTo>
                      <a:pt x="74" y="6"/>
                    </a:lnTo>
                    <a:lnTo>
                      <a:pt x="74" y="12"/>
                    </a:lnTo>
                    <a:lnTo>
                      <a:pt x="74" y="18"/>
                    </a:lnTo>
                    <a:lnTo>
                      <a:pt x="74" y="23"/>
                    </a:lnTo>
                    <a:lnTo>
                      <a:pt x="67" y="24"/>
                    </a:lnTo>
                    <a:lnTo>
                      <a:pt x="60" y="27"/>
                    </a:lnTo>
                    <a:lnTo>
                      <a:pt x="53" y="28"/>
                    </a:lnTo>
                    <a:lnTo>
                      <a:pt x="47" y="30"/>
                    </a:lnTo>
                    <a:lnTo>
                      <a:pt x="41" y="31"/>
                    </a:lnTo>
                    <a:lnTo>
                      <a:pt x="36" y="34"/>
                    </a:lnTo>
                    <a:lnTo>
                      <a:pt x="30" y="35"/>
                    </a:lnTo>
                    <a:lnTo>
                      <a:pt x="24" y="36"/>
                    </a:lnTo>
                    <a:lnTo>
                      <a:pt x="18" y="38"/>
                    </a:lnTo>
                    <a:lnTo>
                      <a:pt x="13" y="39"/>
                    </a:lnTo>
                    <a:lnTo>
                      <a:pt x="7" y="41"/>
                    </a:lnTo>
                    <a:lnTo>
                      <a:pt x="1" y="42"/>
                    </a:lnTo>
                    <a:lnTo>
                      <a:pt x="1" y="36"/>
                    </a:lnTo>
                    <a:lnTo>
                      <a:pt x="1" y="29"/>
                    </a:lnTo>
                    <a:lnTo>
                      <a:pt x="1" y="22"/>
                    </a:lnTo>
                    <a:lnTo>
                      <a:pt x="0" y="16"/>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3" name="Freeform 40"/>
              <p:cNvSpPr>
                <a:spLocks/>
              </p:cNvSpPr>
              <p:nvPr/>
            </p:nvSpPr>
            <p:spPr bwMode="auto">
              <a:xfrm>
                <a:off x="3817939" y="3792538"/>
                <a:ext cx="53975" cy="31750"/>
              </a:xfrm>
              <a:custGeom>
                <a:avLst/>
                <a:gdLst>
                  <a:gd name="T0" fmla="*/ 0 w 68"/>
                  <a:gd name="T1" fmla="*/ 15 h 41"/>
                  <a:gd name="T2" fmla="*/ 8 w 68"/>
                  <a:gd name="T3" fmla="*/ 13 h 41"/>
                  <a:gd name="T4" fmla="*/ 17 w 68"/>
                  <a:gd name="T5" fmla="*/ 12 h 41"/>
                  <a:gd name="T6" fmla="*/ 25 w 68"/>
                  <a:gd name="T7" fmla="*/ 9 h 41"/>
                  <a:gd name="T8" fmla="*/ 34 w 68"/>
                  <a:gd name="T9" fmla="*/ 7 h 41"/>
                  <a:gd name="T10" fmla="*/ 42 w 68"/>
                  <a:gd name="T11" fmla="*/ 6 h 41"/>
                  <a:gd name="T12" fmla="*/ 50 w 68"/>
                  <a:gd name="T13" fmla="*/ 4 h 41"/>
                  <a:gd name="T14" fmla="*/ 60 w 68"/>
                  <a:gd name="T15" fmla="*/ 3 h 41"/>
                  <a:gd name="T16" fmla="*/ 68 w 68"/>
                  <a:gd name="T17" fmla="*/ 0 h 41"/>
                  <a:gd name="T18" fmla="*/ 68 w 68"/>
                  <a:gd name="T19" fmla="*/ 6 h 41"/>
                  <a:gd name="T20" fmla="*/ 68 w 68"/>
                  <a:gd name="T21" fmla="*/ 12 h 41"/>
                  <a:gd name="T22" fmla="*/ 68 w 68"/>
                  <a:gd name="T23" fmla="*/ 18 h 41"/>
                  <a:gd name="T24" fmla="*/ 68 w 68"/>
                  <a:gd name="T25" fmla="*/ 23 h 41"/>
                  <a:gd name="T26" fmla="*/ 61 w 68"/>
                  <a:gd name="T27" fmla="*/ 24 h 41"/>
                  <a:gd name="T28" fmla="*/ 55 w 68"/>
                  <a:gd name="T29" fmla="*/ 27 h 41"/>
                  <a:gd name="T30" fmla="*/ 48 w 68"/>
                  <a:gd name="T31" fmla="*/ 28 h 41"/>
                  <a:gd name="T32" fmla="*/ 41 w 68"/>
                  <a:gd name="T33" fmla="*/ 30 h 41"/>
                  <a:gd name="T34" fmla="*/ 36 w 68"/>
                  <a:gd name="T35" fmla="*/ 31 h 41"/>
                  <a:gd name="T36" fmla="*/ 31 w 68"/>
                  <a:gd name="T37" fmla="*/ 32 h 41"/>
                  <a:gd name="T38" fmla="*/ 26 w 68"/>
                  <a:gd name="T39" fmla="*/ 34 h 41"/>
                  <a:gd name="T40" fmla="*/ 22 w 68"/>
                  <a:gd name="T41" fmla="*/ 35 h 41"/>
                  <a:gd name="T42" fmla="*/ 16 w 68"/>
                  <a:gd name="T43" fmla="*/ 37 h 41"/>
                  <a:gd name="T44" fmla="*/ 11 w 68"/>
                  <a:gd name="T45" fmla="*/ 38 h 41"/>
                  <a:gd name="T46" fmla="*/ 5 w 68"/>
                  <a:gd name="T47" fmla="*/ 39 h 41"/>
                  <a:gd name="T48" fmla="*/ 1 w 68"/>
                  <a:gd name="T49" fmla="*/ 41 h 41"/>
                  <a:gd name="T50" fmla="*/ 1 w 68"/>
                  <a:gd name="T51" fmla="*/ 35 h 41"/>
                  <a:gd name="T52" fmla="*/ 1 w 68"/>
                  <a:gd name="T53" fmla="*/ 28 h 41"/>
                  <a:gd name="T54" fmla="*/ 1 w 68"/>
                  <a:gd name="T55" fmla="*/ 21 h 41"/>
                  <a:gd name="T56" fmla="*/ 0 w 68"/>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1">
                    <a:moveTo>
                      <a:pt x="0" y="15"/>
                    </a:moveTo>
                    <a:lnTo>
                      <a:pt x="8" y="13"/>
                    </a:lnTo>
                    <a:lnTo>
                      <a:pt x="17" y="12"/>
                    </a:lnTo>
                    <a:lnTo>
                      <a:pt x="25" y="9"/>
                    </a:lnTo>
                    <a:lnTo>
                      <a:pt x="34" y="7"/>
                    </a:lnTo>
                    <a:lnTo>
                      <a:pt x="42" y="6"/>
                    </a:lnTo>
                    <a:lnTo>
                      <a:pt x="50" y="4"/>
                    </a:lnTo>
                    <a:lnTo>
                      <a:pt x="60" y="3"/>
                    </a:lnTo>
                    <a:lnTo>
                      <a:pt x="68" y="0"/>
                    </a:lnTo>
                    <a:lnTo>
                      <a:pt x="68" y="6"/>
                    </a:lnTo>
                    <a:lnTo>
                      <a:pt x="68" y="12"/>
                    </a:lnTo>
                    <a:lnTo>
                      <a:pt x="68" y="18"/>
                    </a:lnTo>
                    <a:lnTo>
                      <a:pt x="68" y="23"/>
                    </a:lnTo>
                    <a:lnTo>
                      <a:pt x="61" y="24"/>
                    </a:lnTo>
                    <a:lnTo>
                      <a:pt x="55" y="27"/>
                    </a:lnTo>
                    <a:lnTo>
                      <a:pt x="48" y="28"/>
                    </a:lnTo>
                    <a:lnTo>
                      <a:pt x="41" y="30"/>
                    </a:lnTo>
                    <a:lnTo>
                      <a:pt x="36" y="31"/>
                    </a:lnTo>
                    <a:lnTo>
                      <a:pt x="31" y="32"/>
                    </a:lnTo>
                    <a:lnTo>
                      <a:pt x="26" y="34"/>
                    </a:lnTo>
                    <a:lnTo>
                      <a:pt x="22" y="35"/>
                    </a:lnTo>
                    <a:lnTo>
                      <a:pt x="16" y="37"/>
                    </a:lnTo>
                    <a:lnTo>
                      <a:pt x="11" y="38"/>
                    </a:lnTo>
                    <a:lnTo>
                      <a:pt x="5" y="39"/>
                    </a:lnTo>
                    <a:lnTo>
                      <a:pt x="1" y="41"/>
                    </a:lnTo>
                    <a:lnTo>
                      <a:pt x="1" y="35"/>
                    </a:lnTo>
                    <a:lnTo>
                      <a:pt x="1" y="28"/>
                    </a:lnTo>
                    <a:lnTo>
                      <a:pt x="1" y="21"/>
                    </a:lnTo>
                    <a:lnTo>
                      <a:pt x="0" y="15"/>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4" name="Freeform 41"/>
              <p:cNvSpPr>
                <a:spLocks/>
              </p:cNvSpPr>
              <p:nvPr/>
            </p:nvSpPr>
            <p:spPr bwMode="auto">
              <a:xfrm>
                <a:off x="3822701" y="3792538"/>
                <a:ext cx="49213" cy="30163"/>
              </a:xfrm>
              <a:custGeom>
                <a:avLst/>
                <a:gdLst>
                  <a:gd name="T0" fmla="*/ 0 w 63"/>
                  <a:gd name="T1" fmla="*/ 14 h 39"/>
                  <a:gd name="T2" fmla="*/ 8 w 63"/>
                  <a:gd name="T3" fmla="*/ 12 h 39"/>
                  <a:gd name="T4" fmla="*/ 17 w 63"/>
                  <a:gd name="T5" fmla="*/ 11 h 39"/>
                  <a:gd name="T6" fmla="*/ 23 w 63"/>
                  <a:gd name="T7" fmla="*/ 8 h 39"/>
                  <a:gd name="T8" fmla="*/ 31 w 63"/>
                  <a:gd name="T9" fmla="*/ 7 h 39"/>
                  <a:gd name="T10" fmla="*/ 40 w 63"/>
                  <a:gd name="T11" fmla="*/ 5 h 39"/>
                  <a:gd name="T12" fmla="*/ 48 w 63"/>
                  <a:gd name="T13" fmla="*/ 4 h 39"/>
                  <a:gd name="T14" fmla="*/ 55 w 63"/>
                  <a:gd name="T15" fmla="*/ 1 h 39"/>
                  <a:gd name="T16" fmla="*/ 63 w 63"/>
                  <a:gd name="T17" fmla="*/ 0 h 39"/>
                  <a:gd name="T18" fmla="*/ 63 w 63"/>
                  <a:gd name="T19" fmla="*/ 6 h 39"/>
                  <a:gd name="T20" fmla="*/ 63 w 63"/>
                  <a:gd name="T21" fmla="*/ 12 h 39"/>
                  <a:gd name="T22" fmla="*/ 63 w 63"/>
                  <a:gd name="T23" fmla="*/ 19 h 39"/>
                  <a:gd name="T24" fmla="*/ 63 w 63"/>
                  <a:gd name="T25" fmla="*/ 24 h 39"/>
                  <a:gd name="T26" fmla="*/ 56 w 63"/>
                  <a:gd name="T27" fmla="*/ 26 h 39"/>
                  <a:gd name="T28" fmla="*/ 50 w 63"/>
                  <a:gd name="T29" fmla="*/ 27 h 39"/>
                  <a:gd name="T30" fmla="*/ 43 w 63"/>
                  <a:gd name="T31" fmla="*/ 29 h 39"/>
                  <a:gd name="T32" fmla="*/ 36 w 63"/>
                  <a:gd name="T33" fmla="*/ 30 h 39"/>
                  <a:gd name="T34" fmla="*/ 31 w 63"/>
                  <a:gd name="T35" fmla="*/ 31 h 39"/>
                  <a:gd name="T36" fmla="*/ 28 w 63"/>
                  <a:gd name="T37" fmla="*/ 32 h 39"/>
                  <a:gd name="T38" fmla="*/ 23 w 63"/>
                  <a:gd name="T39" fmla="*/ 34 h 39"/>
                  <a:gd name="T40" fmla="*/ 19 w 63"/>
                  <a:gd name="T41" fmla="*/ 35 h 39"/>
                  <a:gd name="T42" fmla="*/ 14 w 63"/>
                  <a:gd name="T43" fmla="*/ 36 h 39"/>
                  <a:gd name="T44" fmla="*/ 11 w 63"/>
                  <a:gd name="T45" fmla="*/ 37 h 39"/>
                  <a:gd name="T46" fmla="*/ 6 w 63"/>
                  <a:gd name="T47" fmla="*/ 38 h 39"/>
                  <a:gd name="T48" fmla="*/ 2 w 63"/>
                  <a:gd name="T49" fmla="*/ 39 h 39"/>
                  <a:gd name="T50" fmla="*/ 2 w 63"/>
                  <a:gd name="T51" fmla="*/ 32 h 39"/>
                  <a:gd name="T52" fmla="*/ 2 w 63"/>
                  <a:gd name="T53" fmla="*/ 27 h 39"/>
                  <a:gd name="T54" fmla="*/ 0 w 63"/>
                  <a:gd name="T55" fmla="*/ 20 h 39"/>
                  <a:gd name="T56" fmla="*/ 0 w 63"/>
                  <a:gd name="T5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39">
                    <a:moveTo>
                      <a:pt x="0" y="14"/>
                    </a:moveTo>
                    <a:lnTo>
                      <a:pt x="8" y="12"/>
                    </a:lnTo>
                    <a:lnTo>
                      <a:pt x="17" y="11"/>
                    </a:lnTo>
                    <a:lnTo>
                      <a:pt x="23" y="8"/>
                    </a:lnTo>
                    <a:lnTo>
                      <a:pt x="31" y="7"/>
                    </a:lnTo>
                    <a:lnTo>
                      <a:pt x="40" y="5"/>
                    </a:lnTo>
                    <a:lnTo>
                      <a:pt x="48" y="4"/>
                    </a:lnTo>
                    <a:lnTo>
                      <a:pt x="55" y="1"/>
                    </a:lnTo>
                    <a:lnTo>
                      <a:pt x="63" y="0"/>
                    </a:lnTo>
                    <a:lnTo>
                      <a:pt x="63" y="6"/>
                    </a:lnTo>
                    <a:lnTo>
                      <a:pt x="63" y="12"/>
                    </a:lnTo>
                    <a:lnTo>
                      <a:pt x="63" y="19"/>
                    </a:lnTo>
                    <a:lnTo>
                      <a:pt x="63" y="24"/>
                    </a:lnTo>
                    <a:lnTo>
                      <a:pt x="56" y="26"/>
                    </a:lnTo>
                    <a:lnTo>
                      <a:pt x="50" y="27"/>
                    </a:lnTo>
                    <a:lnTo>
                      <a:pt x="43" y="29"/>
                    </a:lnTo>
                    <a:lnTo>
                      <a:pt x="36" y="30"/>
                    </a:lnTo>
                    <a:lnTo>
                      <a:pt x="31" y="31"/>
                    </a:lnTo>
                    <a:lnTo>
                      <a:pt x="28" y="32"/>
                    </a:lnTo>
                    <a:lnTo>
                      <a:pt x="23" y="34"/>
                    </a:lnTo>
                    <a:lnTo>
                      <a:pt x="19" y="35"/>
                    </a:lnTo>
                    <a:lnTo>
                      <a:pt x="14" y="36"/>
                    </a:lnTo>
                    <a:lnTo>
                      <a:pt x="11" y="37"/>
                    </a:lnTo>
                    <a:lnTo>
                      <a:pt x="6" y="38"/>
                    </a:lnTo>
                    <a:lnTo>
                      <a:pt x="2" y="39"/>
                    </a:lnTo>
                    <a:lnTo>
                      <a:pt x="2" y="32"/>
                    </a:lnTo>
                    <a:lnTo>
                      <a:pt x="2" y="27"/>
                    </a:lnTo>
                    <a:lnTo>
                      <a:pt x="0" y="20"/>
                    </a:lnTo>
                    <a:lnTo>
                      <a:pt x="0" y="14"/>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5" name="Freeform 42"/>
              <p:cNvSpPr>
                <a:spLocks/>
              </p:cNvSpPr>
              <p:nvPr/>
            </p:nvSpPr>
            <p:spPr bwMode="auto">
              <a:xfrm>
                <a:off x="3827464" y="3792538"/>
                <a:ext cx="44450" cy="28575"/>
              </a:xfrm>
              <a:custGeom>
                <a:avLst/>
                <a:gdLst>
                  <a:gd name="T0" fmla="*/ 0 w 57"/>
                  <a:gd name="T1" fmla="*/ 13 h 37"/>
                  <a:gd name="T2" fmla="*/ 7 w 57"/>
                  <a:gd name="T3" fmla="*/ 12 h 37"/>
                  <a:gd name="T4" fmla="*/ 14 w 57"/>
                  <a:gd name="T5" fmla="*/ 11 h 37"/>
                  <a:gd name="T6" fmla="*/ 21 w 57"/>
                  <a:gd name="T7" fmla="*/ 8 h 37"/>
                  <a:gd name="T8" fmla="*/ 29 w 57"/>
                  <a:gd name="T9" fmla="*/ 7 h 37"/>
                  <a:gd name="T10" fmla="*/ 36 w 57"/>
                  <a:gd name="T11" fmla="*/ 5 h 37"/>
                  <a:gd name="T12" fmla="*/ 43 w 57"/>
                  <a:gd name="T13" fmla="*/ 4 h 37"/>
                  <a:gd name="T14" fmla="*/ 50 w 57"/>
                  <a:gd name="T15" fmla="*/ 1 h 37"/>
                  <a:gd name="T16" fmla="*/ 57 w 57"/>
                  <a:gd name="T17" fmla="*/ 0 h 37"/>
                  <a:gd name="T18" fmla="*/ 57 w 57"/>
                  <a:gd name="T19" fmla="*/ 6 h 37"/>
                  <a:gd name="T20" fmla="*/ 57 w 57"/>
                  <a:gd name="T21" fmla="*/ 12 h 37"/>
                  <a:gd name="T22" fmla="*/ 57 w 57"/>
                  <a:gd name="T23" fmla="*/ 19 h 37"/>
                  <a:gd name="T24" fmla="*/ 57 w 57"/>
                  <a:gd name="T25" fmla="*/ 24 h 37"/>
                  <a:gd name="T26" fmla="*/ 51 w 57"/>
                  <a:gd name="T27" fmla="*/ 26 h 37"/>
                  <a:gd name="T28" fmla="*/ 44 w 57"/>
                  <a:gd name="T29" fmla="*/ 28 h 37"/>
                  <a:gd name="T30" fmla="*/ 37 w 57"/>
                  <a:gd name="T31" fmla="*/ 29 h 37"/>
                  <a:gd name="T32" fmla="*/ 31 w 57"/>
                  <a:gd name="T33" fmla="*/ 30 h 37"/>
                  <a:gd name="T34" fmla="*/ 23 w 57"/>
                  <a:gd name="T35" fmla="*/ 31 h 37"/>
                  <a:gd name="T36" fmla="*/ 16 w 57"/>
                  <a:gd name="T37" fmla="*/ 34 h 37"/>
                  <a:gd name="T38" fmla="*/ 9 w 57"/>
                  <a:gd name="T39" fmla="*/ 35 h 37"/>
                  <a:gd name="T40" fmla="*/ 1 w 57"/>
                  <a:gd name="T41" fmla="*/ 37 h 37"/>
                  <a:gd name="T42" fmla="*/ 1 w 57"/>
                  <a:gd name="T43" fmla="*/ 31 h 37"/>
                  <a:gd name="T44" fmla="*/ 1 w 57"/>
                  <a:gd name="T45" fmla="*/ 24 h 37"/>
                  <a:gd name="T46" fmla="*/ 0 w 57"/>
                  <a:gd name="T47" fmla="*/ 19 h 37"/>
                  <a:gd name="T48" fmla="*/ 0 w 57"/>
                  <a:gd name="T4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37">
                    <a:moveTo>
                      <a:pt x="0" y="13"/>
                    </a:moveTo>
                    <a:lnTo>
                      <a:pt x="7" y="12"/>
                    </a:lnTo>
                    <a:lnTo>
                      <a:pt x="14" y="11"/>
                    </a:lnTo>
                    <a:lnTo>
                      <a:pt x="21" y="8"/>
                    </a:lnTo>
                    <a:lnTo>
                      <a:pt x="29" y="7"/>
                    </a:lnTo>
                    <a:lnTo>
                      <a:pt x="36" y="5"/>
                    </a:lnTo>
                    <a:lnTo>
                      <a:pt x="43" y="4"/>
                    </a:lnTo>
                    <a:lnTo>
                      <a:pt x="50" y="1"/>
                    </a:lnTo>
                    <a:lnTo>
                      <a:pt x="57" y="0"/>
                    </a:lnTo>
                    <a:lnTo>
                      <a:pt x="57" y="6"/>
                    </a:lnTo>
                    <a:lnTo>
                      <a:pt x="57" y="12"/>
                    </a:lnTo>
                    <a:lnTo>
                      <a:pt x="57" y="19"/>
                    </a:lnTo>
                    <a:lnTo>
                      <a:pt x="57" y="24"/>
                    </a:lnTo>
                    <a:lnTo>
                      <a:pt x="51" y="26"/>
                    </a:lnTo>
                    <a:lnTo>
                      <a:pt x="44" y="28"/>
                    </a:lnTo>
                    <a:lnTo>
                      <a:pt x="37" y="29"/>
                    </a:lnTo>
                    <a:lnTo>
                      <a:pt x="31" y="30"/>
                    </a:lnTo>
                    <a:lnTo>
                      <a:pt x="23" y="31"/>
                    </a:lnTo>
                    <a:lnTo>
                      <a:pt x="16" y="34"/>
                    </a:lnTo>
                    <a:lnTo>
                      <a:pt x="9" y="35"/>
                    </a:lnTo>
                    <a:lnTo>
                      <a:pt x="1" y="37"/>
                    </a:lnTo>
                    <a:lnTo>
                      <a:pt x="1" y="31"/>
                    </a:lnTo>
                    <a:lnTo>
                      <a:pt x="1" y="24"/>
                    </a:lnTo>
                    <a:lnTo>
                      <a:pt x="0" y="19"/>
                    </a:lnTo>
                    <a:lnTo>
                      <a:pt x="0" y="13"/>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6" name="Freeform 43"/>
              <p:cNvSpPr>
                <a:spLocks/>
              </p:cNvSpPr>
              <p:nvPr/>
            </p:nvSpPr>
            <p:spPr bwMode="auto">
              <a:xfrm>
                <a:off x="3832226" y="3792538"/>
                <a:ext cx="39688" cy="26988"/>
              </a:xfrm>
              <a:custGeom>
                <a:avLst/>
                <a:gdLst>
                  <a:gd name="T0" fmla="*/ 0 w 51"/>
                  <a:gd name="T1" fmla="*/ 13 h 36"/>
                  <a:gd name="T2" fmla="*/ 6 w 51"/>
                  <a:gd name="T3" fmla="*/ 12 h 36"/>
                  <a:gd name="T4" fmla="*/ 13 w 51"/>
                  <a:gd name="T5" fmla="*/ 9 h 36"/>
                  <a:gd name="T6" fmla="*/ 18 w 51"/>
                  <a:gd name="T7" fmla="*/ 8 h 36"/>
                  <a:gd name="T8" fmla="*/ 25 w 51"/>
                  <a:gd name="T9" fmla="*/ 6 h 36"/>
                  <a:gd name="T10" fmla="*/ 31 w 51"/>
                  <a:gd name="T11" fmla="*/ 5 h 36"/>
                  <a:gd name="T12" fmla="*/ 38 w 51"/>
                  <a:gd name="T13" fmla="*/ 4 h 36"/>
                  <a:gd name="T14" fmla="*/ 44 w 51"/>
                  <a:gd name="T15" fmla="*/ 1 h 36"/>
                  <a:gd name="T16" fmla="*/ 51 w 51"/>
                  <a:gd name="T17" fmla="*/ 0 h 36"/>
                  <a:gd name="T18" fmla="*/ 51 w 51"/>
                  <a:gd name="T19" fmla="*/ 6 h 36"/>
                  <a:gd name="T20" fmla="*/ 51 w 51"/>
                  <a:gd name="T21" fmla="*/ 12 h 36"/>
                  <a:gd name="T22" fmla="*/ 51 w 51"/>
                  <a:gd name="T23" fmla="*/ 19 h 36"/>
                  <a:gd name="T24" fmla="*/ 51 w 51"/>
                  <a:gd name="T25" fmla="*/ 24 h 36"/>
                  <a:gd name="T26" fmla="*/ 45 w 51"/>
                  <a:gd name="T27" fmla="*/ 26 h 36"/>
                  <a:gd name="T28" fmla="*/ 38 w 51"/>
                  <a:gd name="T29" fmla="*/ 28 h 36"/>
                  <a:gd name="T30" fmla="*/ 31 w 51"/>
                  <a:gd name="T31" fmla="*/ 29 h 36"/>
                  <a:gd name="T32" fmla="*/ 25 w 51"/>
                  <a:gd name="T33" fmla="*/ 30 h 36"/>
                  <a:gd name="T34" fmla="*/ 19 w 51"/>
                  <a:gd name="T35" fmla="*/ 31 h 36"/>
                  <a:gd name="T36" fmla="*/ 14 w 51"/>
                  <a:gd name="T37" fmla="*/ 32 h 36"/>
                  <a:gd name="T38" fmla="*/ 7 w 51"/>
                  <a:gd name="T39" fmla="*/ 35 h 36"/>
                  <a:gd name="T40" fmla="*/ 1 w 51"/>
                  <a:gd name="T41" fmla="*/ 36 h 36"/>
                  <a:gd name="T42" fmla="*/ 1 w 51"/>
                  <a:gd name="T43" fmla="*/ 30 h 36"/>
                  <a:gd name="T44" fmla="*/ 1 w 51"/>
                  <a:gd name="T45" fmla="*/ 24 h 36"/>
                  <a:gd name="T46" fmla="*/ 0 w 51"/>
                  <a:gd name="T47" fmla="*/ 19 h 36"/>
                  <a:gd name="T48" fmla="*/ 0 w 51"/>
                  <a:gd name="T4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6">
                    <a:moveTo>
                      <a:pt x="0" y="13"/>
                    </a:moveTo>
                    <a:lnTo>
                      <a:pt x="6" y="12"/>
                    </a:lnTo>
                    <a:lnTo>
                      <a:pt x="13" y="9"/>
                    </a:lnTo>
                    <a:lnTo>
                      <a:pt x="18" y="8"/>
                    </a:lnTo>
                    <a:lnTo>
                      <a:pt x="25" y="6"/>
                    </a:lnTo>
                    <a:lnTo>
                      <a:pt x="31" y="5"/>
                    </a:lnTo>
                    <a:lnTo>
                      <a:pt x="38" y="4"/>
                    </a:lnTo>
                    <a:lnTo>
                      <a:pt x="44" y="1"/>
                    </a:lnTo>
                    <a:lnTo>
                      <a:pt x="51" y="0"/>
                    </a:lnTo>
                    <a:lnTo>
                      <a:pt x="51" y="6"/>
                    </a:lnTo>
                    <a:lnTo>
                      <a:pt x="51" y="12"/>
                    </a:lnTo>
                    <a:lnTo>
                      <a:pt x="51" y="19"/>
                    </a:lnTo>
                    <a:lnTo>
                      <a:pt x="51" y="24"/>
                    </a:lnTo>
                    <a:lnTo>
                      <a:pt x="45" y="26"/>
                    </a:lnTo>
                    <a:lnTo>
                      <a:pt x="38" y="28"/>
                    </a:lnTo>
                    <a:lnTo>
                      <a:pt x="31" y="29"/>
                    </a:lnTo>
                    <a:lnTo>
                      <a:pt x="25" y="30"/>
                    </a:lnTo>
                    <a:lnTo>
                      <a:pt x="19" y="31"/>
                    </a:lnTo>
                    <a:lnTo>
                      <a:pt x="14" y="32"/>
                    </a:lnTo>
                    <a:lnTo>
                      <a:pt x="7" y="35"/>
                    </a:lnTo>
                    <a:lnTo>
                      <a:pt x="1" y="36"/>
                    </a:lnTo>
                    <a:lnTo>
                      <a:pt x="1" y="30"/>
                    </a:lnTo>
                    <a:lnTo>
                      <a:pt x="1" y="24"/>
                    </a:lnTo>
                    <a:lnTo>
                      <a:pt x="0" y="19"/>
                    </a:lnTo>
                    <a:lnTo>
                      <a:pt x="0" y="13"/>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7" name="Freeform 44"/>
              <p:cNvSpPr>
                <a:spLocks/>
              </p:cNvSpPr>
              <p:nvPr/>
            </p:nvSpPr>
            <p:spPr bwMode="auto">
              <a:xfrm>
                <a:off x="3835401" y="3792538"/>
                <a:ext cx="36513" cy="26988"/>
              </a:xfrm>
              <a:custGeom>
                <a:avLst/>
                <a:gdLst>
                  <a:gd name="T0" fmla="*/ 0 w 46"/>
                  <a:gd name="T1" fmla="*/ 12 h 35"/>
                  <a:gd name="T2" fmla="*/ 46 w 46"/>
                  <a:gd name="T3" fmla="*/ 0 h 35"/>
                  <a:gd name="T4" fmla="*/ 46 w 46"/>
                  <a:gd name="T5" fmla="*/ 26 h 35"/>
                  <a:gd name="T6" fmla="*/ 20 w 46"/>
                  <a:gd name="T7" fmla="*/ 30 h 35"/>
                  <a:gd name="T8" fmla="*/ 2 w 46"/>
                  <a:gd name="T9" fmla="*/ 35 h 35"/>
                  <a:gd name="T10" fmla="*/ 0 w 46"/>
                  <a:gd name="T11" fmla="*/ 12 h 35"/>
                </a:gdLst>
                <a:ahLst/>
                <a:cxnLst>
                  <a:cxn ang="0">
                    <a:pos x="T0" y="T1"/>
                  </a:cxn>
                  <a:cxn ang="0">
                    <a:pos x="T2" y="T3"/>
                  </a:cxn>
                  <a:cxn ang="0">
                    <a:pos x="T4" y="T5"/>
                  </a:cxn>
                  <a:cxn ang="0">
                    <a:pos x="T6" y="T7"/>
                  </a:cxn>
                  <a:cxn ang="0">
                    <a:pos x="T8" y="T9"/>
                  </a:cxn>
                  <a:cxn ang="0">
                    <a:pos x="T10" y="T11"/>
                  </a:cxn>
                </a:cxnLst>
                <a:rect l="0" t="0" r="r" b="b"/>
                <a:pathLst>
                  <a:path w="46" h="35">
                    <a:moveTo>
                      <a:pt x="0" y="12"/>
                    </a:moveTo>
                    <a:lnTo>
                      <a:pt x="46" y="0"/>
                    </a:lnTo>
                    <a:lnTo>
                      <a:pt x="46" y="26"/>
                    </a:lnTo>
                    <a:lnTo>
                      <a:pt x="20" y="30"/>
                    </a:lnTo>
                    <a:lnTo>
                      <a:pt x="2" y="3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8" name="Freeform 45"/>
              <p:cNvSpPr>
                <a:spLocks/>
              </p:cNvSpPr>
              <p:nvPr/>
            </p:nvSpPr>
            <p:spPr bwMode="auto">
              <a:xfrm>
                <a:off x="3790951" y="3519488"/>
                <a:ext cx="57150" cy="20638"/>
              </a:xfrm>
              <a:custGeom>
                <a:avLst/>
                <a:gdLst>
                  <a:gd name="T0" fmla="*/ 0 w 71"/>
                  <a:gd name="T1" fmla="*/ 0 h 25"/>
                  <a:gd name="T2" fmla="*/ 0 w 71"/>
                  <a:gd name="T3" fmla="*/ 25 h 25"/>
                  <a:gd name="T4" fmla="*/ 20 w 71"/>
                  <a:gd name="T5" fmla="*/ 25 h 25"/>
                  <a:gd name="T6" fmla="*/ 71 w 71"/>
                  <a:gd name="T7" fmla="*/ 23 h 25"/>
                  <a:gd name="T8" fmla="*/ 68 w 71"/>
                  <a:gd name="T9" fmla="*/ 0 h 25"/>
                  <a:gd name="T10" fmla="*/ 0 w 71"/>
                  <a:gd name="T11" fmla="*/ 0 h 25"/>
                </a:gdLst>
                <a:ahLst/>
                <a:cxnLst>
                  <a:cxn ang="0">
                    <a:pos x="T0" y="T1"/>
                  </a:cxn>
                  <a:cxn ang="0">
                    <a:pos x="T2" y="T3"/>
                  </a:cxn>
                  <a:cxn ang="0">
                    <a:pos x="T4" y="T5"/>
                  </a:cxn>
                  <a:cxn ang="0">
                    <a:pos x="T6" y="T7"/>
                  </a:cxn>
                  <a:cxn ang="0">
                    <a:pos x="T8" y="T9"/>
                  </a:cxn>
                  <a:cxn ang="0">
                    <a:pos x="T10" y="T11"/>
                  </a:cxn>
                </a:cxnLst>
                <a:rect l="0" t="0" r="r" b="b"/>
                <a:pathLst>
                  <a:path w="71" h="25">
                    <a:moveTo>
                      <a:pt x="0" y="0"/>
                    </a:moveTo>
                    <a:lnTo>
                      <a:pt x="0" y="25"/>
                    </a:lnTo>
                    <a:lnTo>
                      <a:pt x="20" y="25"/>
                    </a:lnTo>
                    <a:lnTo>
                      <a:pt x="71" y="23"/>
                    </a:lnTo>
                    <a:lnTo>
                      <a:pt x="68"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09" name="Freeform 46"/>
              <p:cNvSpPr>
                <a:spLocks/>
              </p:cNvSpPr>
              <p:nvPr/>
            </p:nvSpPr>
            <p:spPr bwMode="auto">
              <a:xfrm>
                <a:off x="3794126" y="3519488"/>
                <a:ext cx="53975" cy="20638"/>
              </a:xfrm>
              <a:custGeom>
                <a:avLst/>
                <a:gdLst>
                  <a:gd name="T0" fmla="*/ 0 w 66"/>
                  <a:gd name="T1" fmla="*/ 0 h 25"/>
                  <a:gd name="T2" fmla="*/ 0 w 66"/>
                  <a:gd name="T3" fmla="*/ 7 h 25"/>
                  <a:gd name="T4" fmla="*/ 0 w 66"/>
                  <a:gd name="T5" fmla="*/ 13 h 25"/>
                  <a:gd name="T6" fmla="*/ 0 w 66"/>
                  <a:gd name="T7" fmla="*/ 20 h 25"/>
                  <a:gd name="T8" fmla="*/ 0 w 66"/>
                  <a:gd name="T9" fmla="*/ 25 h 25"/>
                  <a:gd name="T10" fmla="*/ 4 w 66"/>
                  <a:gd name="T11" fmla="*/ 25 h 25"/>
                  <a:gd name="T12" fmla="*/ 9 w 66"/>
                  <a:gd name="T13" fmla="*/ 25 h 25"/>
                  <a:gd name="T14" fmla="*/ 12 w 66"/>
                  <a:gd name="T15" fmla="*/ 25 h 25"/>
                  <a:gd name="T16" fmla="*/ 17 w 66"/>
                  <a:gd name="T17" fmla="*/ 25 h 25"/>
                  <a:gd name="T18" fmla="*/ 24 w 66"/>
                  <a:gd name="T19" fmla="*/ 25 h 25"/>
                  <a:gd name="T20" fmla="*/ 30 w 66"/>
                  <a:gd name="T21" fmla="*/ 25 h 25"/>
                  <a:gd name="T22" fmla="*/ 37 w 66"/>
                  <a:gd name="T23" fmla="*/ 25 h 25"/>
                  <a:gd name="T24" fmla="*/ 42 w 66"/>
                  <a:gd name="T25" fmla="*/ 24 h 25"/>
                  <a:gd name="T26" fmla="*/ 48 w 66"/>
                  <a:gd name="T27" fmla="*/ 24 h 25"/>
                  <a:gd name="T28" fmla="*/ 54 w 66"/>
                  <a:gd name="T29" fmla="*/ 24 h 25"/>
                  <a:gd name="T30" fmla="*/ 61 w 66"/>
                  <a:gd name="T31" fmla="*/ 23 h 25"/>
                  <a:gd name="T32" fmla="*/ 66 w 66"/>
                  <a:gd name="T33" fmla="*/ 23 h 25"/>
                  <a:gd name="T34" fmla="*/ 65 w 66"/>
                  <a:gd name="T35" fmla="*/ 17 h 25"/>
                  <a:gd name="T36" fmla="*/ 65 w 66"/>
                  <a:gd name="T37" fmla="*/ 12 h 25"/>
                  <a:gd name="T38" fmla="*/ 64 w 66"/>
                  <a:gd name="T39" fmla="*/ 6 h 25"/>
                  <a:gd name="T40" fmla="*/ 63 w 66"/>
                  <a:gd name="T41" fmla="*/ 0 h 25"/>
                  <a:gd name="T42" fmla="*/ 55 w 66"/>
                  <a:gd name="T43" fmla="*/ 0 h 25"/>
                  <a:gd name="T44" fmla="*/ 47 w 66"/>
                  <a:gd name="T45" fmla="*/ 0 h 25"/>
                  <a:gd name="T46" fmla="*/ 39 w 66"/>
                  <a:gd name="T47" fmla="*/ 0 h 25"/>
                  <a:gd name="T48" fmla="*/ 31 w 66"/>
                  <a:gd name="T49" fmla="*/ 0 h 25"/>
                  <a:gd name="T50" fmla="*/ 23 w 66"/>
                  <a:gd name="T51" fmla="*/ 0 h 25"/>
                  <a:gd name="T52" fmla="*/ 16 w 66"/>
                  <a:gd name="T53" fmla="*/ 0 h 25"/>
                  <a:gd name="T54" fmla="*/ 8 w 66"/>
                  <a:gd name="T55" fmla="*/ 0 h 25"/>
                  <a:gd name="T56" fmla="*/ 0 w 66"/>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5">
                    <a:moveTo>
                      <a:pt x="0" y="0"/>
                    </a:moveTo>
                    <a:lnTo>
                      <a:pt x="0" y="7"/>
                    </a:lnTo>
                    <a:lnTo>
                      <a:pt x="0" y="13"/>
                    </a:lnTo>
                    <a:lnTo>
                      <a:pt x="0" y="20"/>
                    </a:lnTo>
                    <a:lnTo>
                      <a:pt x="0" y="25"/>
                    </a:lnTo>
                    <a:lnTo>
                      <a:pt x="4" y="25"/>
                    </a:lnTo>
                    <a:lnTo>
                      <a:pt x="9" y="25"/>
                    </a:lnTo>
                    <a:lnTo>
                      <a:pt x="12" y="25"/>
                    </a:lnTo>
                    <a:lnTo>
                      <a:pt x="17" y="25"/>
                    </a:lnTo>
                    <a:lnTo>
                      <a:pt x="24" y="25"/>
                    </a:lnTo>
                    <a:lnTo>
                      <a:pt x="30" y="25"/>
                    </a:lnTo>
                    <a:lnTo>
                      <a:pt x="37" y="25"/>
                    </a:lnTo>
                    <a:lnTo>
                      <a:pt x="42" y="24"/>
                    </a:lnTo>
                    <a:lnTo>
                      <a:pt x="48" y="24"/>
                    </a:lnTo>
                    <a:lnTo>
                      <a:pt x="54" y="24"/>
                    </a:lnTo>
                    <a:lnTo>
                      <a:pt x="61" y="23"/>
                    </a:lnTo>
                    <a:lnTo>
                      <a:pt x="66" y="23"/>
                    </a:lnTo>
                    <a:lnTo>
                      <a:pt x="65" y="17"/>
                    </a:lnTo>
                    <a:lnTo>
                      <a:pt x="65" y="12"/>
                    </a:lnTo>
                    <a:lnTo>
                      <a:pt x="64" y="6"/>
                    </a:lnTo>
                    <a:lnTo>
                      <a:pt x="63" y="0"/>
                    </a:lnTo>
                    <a:lnTo>
                      <a:pt x="55" y="0"/>
                    </a:lnTo>
                    <a:lnTo>
                      <a:pt x="47" y="0"/>
                    </a:lnTo>
                    <a:lnTo>
                      <a:pt x="39" y="0"/>
                    </a:lnTo>
                    <a:lnTo>
                      <a:pt x="31" y="0"/>
                    </a:lnTo>
                    <a:lnTo>
                      <a:pt x="23" y="0"/>
                    </a:lnTo>
                    <a:lnTo>
                      <a:pt x="16" y="0"/>
                    </a:lnTo>
                    <a:lnTo>
                      <a:pt x="8"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0" name="Freeform 47"/>
              <p:cNvSpPr>
                <a:spLocks/>
              </p:cNvSpPr>
              <p:nvPr/>
            </p:nvSpPr>
            <p:spPr bwMode="auto">
              <a:xfrm>
                <a:off x="3798889" y="3519488"/>
                <a:ext cx="49213" cy="20638"/>
              </a:xfrm>
              <a:custGeom>
                <a:avLst/>
                <a:gdLst>
                  <a:gd name="T0" fmla="*/ 0 w 62"/>
                  <a:gd name="T1" fmla="*/ 0 h 25"/>
                  <a:gd name="T2" fmla="*/ 0 w 62"/>
                  <a:gd name="T3" fmla="*/ 7 h 25"/>
                  <a:gd name="T4" fmla="*/ 0 w 62"/>
                  <a:gd name="T5" fmla="*/ 13 h 25"/>
                  <a:gd name="T6" fmla="*/ 0 w 62"/>
                  <a:gd name="T7" fmla="*/ 20 h 25"/>
                  <a:gd name="T8" fmla="*/ 0 w 62"/>
                  <a:gd name="T9" fmla="*/ 25 h 25"/>
                  <a:gd name="T10" fmla="*/ 4 w 62"/>
                  <a:gd name="T11" fmla="*/ 25 h 25"/>
                  <a:gd name="T12" fmla="*/ 8 w 62"/>
                  <a:gd name="T13" fmla="*/ 25 h 25"/>
                  <a:gd name="T14" fmla="*/ 12 w 62"/>
                  <a:gd name="T15" fmla="*/ 25 h 25"/>
                  <a:gd name="T16" fmla="*/ 16 w 62"/>
                  <a:gd name="T17" fmla="*/ 25 h 25"/>
                  <a:gd name="T18" fmla="*/ 22 w 62"/>
                  <a:gd name="T19" fmla="*/ 25 h 25"/>
                  <a:gd name="T20" fmla="*/ 28 w 62"/>
                  <a:gd name="T21" fmla="*/ 25 h 25"/>
                  <a:gd name="T22" fmla="*/ 34 w 62"/>
                  <a:gd name="T23" fmla="*/ 25 h 25"/>
                  <a:gd name="T24" fmla="*/ 39 w 62"/>
                  <a:gd name="T25" fmla="*/ 24 h 25"/>
                  <a:gd name="T26" fmla="*/ 45 w 62"/>
                  <a:gd name="T27" fmla="*/ 24 h 25"/>
                  <a:gd name="T28" fmla="*/ 51 w 62"/>
                  <a:gd name="T29" fmla="*/ 24 h 25"/>
                  <a:gd name="T30" fmla="*/ 57 w 62"/>
                  <a:gd name="T31" fmla="*/ 23 h 25"/>
                  <a:gd name="T32" fmla="*/ 62 w 62"/>
                  <a:gd name="T33" fmla="*/ 23 h 25"/>
                  <a:gd name="T34" fmla="*/ 61 w 62"/>
                  <a:gd name="T35" fmla="*/ 17 h 25"/>
                  <a:gd name="T36" fmla="*/ 61 w 62"/>
                  <a:gd name="T37" fmla="*/ 12 h 25"/>
                  <a:gd name="T38" fmla="*/ 60 w 62"/>
                  <a:gd name="T39" fmla="*/ 6 h 25"/>
                  <a:gd name="T40" fmla="*/ 59 w 62"/>
                  <a:gd name="T41" fmla="*/ 0 h 25"/>
                  <a:gd name="T42" fmla="*/ 52 w 62"/>
                  <a:gd name="T43" fmla="*/ 0 h 25"/>
                  <a:gd name="T44" fmla="*/ 44 w 62"/>
                  <a:gd name="T45" fmla="*/ 0 h 25"/>
                  <a:gd name="T46" fmla="*/ 37 w 62"/>
                  <a:gd name="T47" fmla="*/ 0 h 25"/>
                  <a:gd name="T48" fmla="*/ 30 w 62"/>
                  <a:gd name="T49" fmla="*/ 0 h 25"/>
                  <a:gd name="T50" fmla="*/ 22 w 62"/>
                  <a:gd name="T51" fmla="*/ 0 h 25"/>
                  <a:gd name="T52" fmla="*/ 15 w 62"/>
                  <a:gd name="T53" fmla="*/ 0 h 25"/>
                  <a:gd name="T54" fmla="*/ 7 w 62"/>
                  <a:gd name="T55" fmla="*/ 0 h 25"/>
                  <a:gd name="T56" fmla="*/ 0 w 6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25">
                    <a:moveTo>
                      <a:pt x="0" y="0"/>
                    </a:moveTo>
                    <a:lnTo>
                      <a:pt x="0" y="7"/>
                    </a:lnTo>
                    <a:lnTo>
                      <a:pt x="0" y="13"/>
                    </a:lnTo>
                    <a:lnTo>
                      <a:pt x="0" y="20"/>
                    </a:lnTo>
                    <a:lnTo>
                      <a:pt x="0" y="25"/>
                    </a:lnTo>
                    <a:lnTo>
                      <a:pt x="4" y="25"/>
                    </a:lnTo>
                    <a:lnTo>
                      <a:pt x="8" y="25"/>
                    </a:lnTo>
                    <a:lnTo>
                      <a:pt x="12" y="25"/>
                    </a:lnTo>
                    <a:lnTo>
                      <a:pt x="16" y="25"/>
                    </a:lnTo>
                    <a:lnTo>
                      <a:pt x="22" y="25"/>
                    </a:lnTo>
                    <a:lnTo>
                      <a:pt x="28" y="25"/>
                    </a:lnTo>
                    <a:lnTo>
                      <a:pt x="34" y="25"/>
                    </a:lnTo>
                    <a:lnTo>
                      <a:pt x="39" y="24"/>
                    </a:lnTo>
                    <a:lnTo>
                      <a:pt x="45" y="24"/>
                    </a:lnTo>
                    <a:lnTo>
                      <a:pt x="51" y="24"/>
                    </a:lnTo>
                    <a:lnTo>
                      <a:pt x="57" y="23"/>
                    </a:lnTo>
                    <a:lnTo>
                      <a:pt x="62" y="23"/>
                    </a:lnTo>
                    <a:lnTo>
                      <a:pt x="61" y="17"/>
                    </a:lnTo>
                    <a:lnTo>
                      <a:pt x="61" y="12"/>
                    </a:lnTo>
                    <a:lnTo>
                      <a:pt x="60" y="6"/>
                    </a:lnTo>
                    <a:lnTo>
                      <a:pt x="59" y="0"/>
                    </a:lnTo>
                    <a:lnTo>
                      <a:pt x="52" y="0"/>
                    </a:lnTo>
                    <a:lnTo>
                      <a:pt x="44" y="0"/>
                    </a:lnTo>
                    <a:lnTo>
                      <a:pt x="37" y="0"/>
                    </a:lnTo>
                    <a:lnTo>
                      <a:pt x="30" y="0"/>
                    </a:lnTo>
                    <a:lnTo>
                      <a:pt x="22" y="0"/>
                    </a:lnTo>
                    <a:lnTo>
                      <a:pt x="15" y="0"/>
                    </a:lnTo>
                    <a:lnTo>
                      <a:pt x="7"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1" name="Freeform 48"/>
              <p:cNvSpPr>
                <a:spLocks/>
              </p:cNvSpPr>
              <p:nvPr/>
            </p:nvSpPr>
            <p:spPr bwMode="auto">
              <a:xfrm>
                <a:off x="3800476" y="3519488"/>
                <a:ext cx="47625" cy="20638"/>
              </a:xfrm>
              <a:custGeom>
                <a:avLst/>
                <a:gdLst>
                  <a:gd name="T0" fmla="*/ 0 w 58"/>
                  <a:gd name="T1" fmla="*/ 0 h 25"/>
                  <a:gd name="T2" fmla="*/ 0 w 58"/>
                  <a:gd name="T3" fmla="*/ 7 h 25"/>
                  <a:gd name="T4" fmla="*/ 0 w 58"/>
                  <a:gd name="T5" fmla="*/ 13 h 25"/>
                  <a:gd name="T6" fmla="*/ 0 w 58"/>
                  <a:gd name="T7" fmla="*/ 20 h 25"/>
                  <a:gd name="T8" fmla="*/ 0 w 58"/>
                  <a:gd name="T9" fmla="*/ 25 h 25"/>
                  <a:gd name="T10" fmla="*/ 4 w 58"/>
                  <a:gd name="T11" fmla="*/ 25 h 25"/>
                  <a:gd name="T12" fmla="*/ 8 w 58"/>
                  <a:gd name="T13" fmla="*/ 25 h 25"/>
                  <a:gd name="T14" fmla="*/ 11 w 58"/>
                  <a:gd name="T15" fmla="*/ 25 h 25"/>
                  <a:gd name="T16" fmla="*/ 16 w 58"/>
                  <a:gd name="T17" fmla="*/ 25 h 25"/>
                  <a:gd name="T18" fmla="*/ 22 w 58"/>
                  <a:gd name="T19" fmla="*/ 25 h 25"/>
                  <a:gd name="T20" fmla="*/ 27 w 58"/>
                  <a:gd name="T21" fmla="*/ 25 h 25"/>
                  <a:gd name="T22" fmla="*/ 32 w 58"/>
                  <a:gd name="T23" fmla="*/ 25 h 25"/>
                  <a:gd name="T24" fmla="*/ 38 w 58"/>
                  <a:gd name="T25" fmla="*/ 24 h 25"/>
                  <a:gd name="T26" fmla="*/ 42 w 58"/>
                  <a:gd name="T27" fmla="*/ 24 h 25"/>
                  <a:gd name="T28" fmla="*/ 48 w 58"/>
                  <a:gd name="T29" fmla="*/ 24 h 25"/>
                  <a:gd name="T30" fmla="*/ 53 w 58"/>
                  <a:gd name="T31" fmla="*/ 23 h 25"/>
                  <a:gd name="T32" fmla="*/ 58 w 58"/>
                  <a:gd name="T33" fmla="*/ 23 h 25"/>
                  <a:gd name="T34" fmla="*/ 57 w 58"/>
                  <a:gd name="T35" fmla="*/ 17 h 25"/>
                  <a:gd name="T36" fmla="*/ 57 w 58"/>
                  <a:gd name="T37" fmla="*/ 12 h 25"/>
                  <a:gd name="T38" fmla="*/ 56 w 58"/>
                  <a:gd name="T39" fmla="*/ 6 h 25"/>
                  <a:gd name="T40" fmla="*/ 55 w 58"/>
                  <a:gd name="T41" fmla="*/ 0 h 25"/>
                  <a:gd name="T42" fmla="*/ 48 w 58"/>
                  <a:gd name="T43" fmla="*/ 0 h 25"/>
                  <a:gd name="T44" fmla="*/ 41 w 58"/>
                  <a:gd name="T45" fmla="*/ 0 h 25"/>
                  <a:gd name="T46" fmla="*/ 34 w 58"/>
                  <a:gd name="T47" fmla="*/ 0 h 25"/>
                  <a:gd name="T48" fmla="*/ 27 w 58"/>
                  <a:gd name="T49" fmla="*/ 0 h 25"/>
                  <a:gd name="T50" fmla="*/ 20 w 58"/>
                  <a:gd name="T51" fmla="*/ 0 h 25"/>
                  <a:gd name="T52" fmla="*/ 14 w 58"/>
                  <a:gd name="T53" fmla="*/ 0 h 25"/>
                  <a:gd name="T54" fmla="*/ 7 w 58"/>
                  <a:gd name="T55" fmla="*/ 0 h 25"/>
                  <a:gd name="T56" fmla="*/ 0 w 58"/>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25">
                    <a:moveTo>
                      <a:pt x="0" y="0"/>
                    </a:moveTo>
                    <a:lnTo>
                      <a:pt x="0" y="7"/>
                    </a:lnTo>
                    <a:lnTo>
                      <a:pt x="0" y="13"/>
                    </a:lnTo>
                    <a:lnTo>
                      <a:pt x="0" y="20"/>
                    </a:lnTo>
                    <a:lnTo>
                      <a:pt x="0" y="25"/>
                    </a:lnTo>
                    <a:lnTo>
                      <a:pt x="4" y="25"/>
                    </a:lnTo>
                    <a:lnTo>
                      <a:pt x="8" y="25"/>
                    </a:lnTo>
                    <a:lnTo>
                      <a:pt x="11" y="25"/>
                    </a:lnTo>
                    <a:lnTo>
                      <a:pt x="16" y="25"/>
                    </a:lnTo>
                    <a:lnTo>
                      <a:pt x="22" y="25"/>
                    </a:lnTo>
                    <a:lnTo>
                      <a:pt x="27" y="25"/>
                    </a:lnTo>
                    <a:lnTo>
                      <a:pt x="32" y="25"/>
                    </a:lnTo>
                    <a:lnTo>
                      <a:pt x="38" y="24"/>
                    </a:lnTo>
                    <a:lnTo>
                      <a:pt x="42" y="24"/>
                    </a:lnTo>
                    <a:lnTo>
                      <a:pt x="48" y="24"/>
                    </a:lnTo>
                    <a:lnTo>
                      <a:pt x="53" y="23"/>
                    </a:lnTo>
                    <a:lnTo>
                      <a:pt x="58" y="23"/>
                    </a:lnTo>
                    <a:lnTo>
                      <a:pt x="57" y="17"/>
                    </a:lnTo>
                    <a:lnTo>
                      <a:pt x="57" y="12"/>
                    </a:lnTo>
                    <a:lnTo>
                      <a:pt x="56" y="6"/>
                    </a:lnTo>
                    <a:lnTo>
                      <a:pt x="55" y="0"/>
                    </a:lnTo>
                    <a:lnTo>
                      <a:pt x="48" y="0"/>
                    </a:lnTo>
                    <a:lnTo>
                      <a:pt x="41" y="0"/>
                    </a:lnTo>
                    <a:lnTo>
                      <a:pt x="34" y="0"/>
                    </a:lnTo>
                    <a:lnTo>
                      <a:pt x="27" y="0"/>
                    </a:lnTo>
                    <a:lnTo>
                      <a:pt x="20" y="0"/>
                    </a:lnTo>
                    <a:lnTo>
                      <a:pt x="14" y="0"/>
                    </a:lnTo>
                    <a:lnTo>
                      <a:pt x="7"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2" name="Freeform 49"/>
              <p:cNvSpPr>
                <a:spLocks/>
              </p:cNvSpPr>
              <p:nvPr/>
            </p:nvSpPr>
            <p:spPr bwMode="auto">
              <a:xfrm>
                <a:off x="3805239" y="3519488"/>
                <a:ext cx="42863" cy="20638"/>
              </a:xfrm>
              <a:custGeom>
                <a:avLst/>
                <a:gdLst>
                  <a:gd name="T0" fmla="*/ 0 w 54"/>
                  <a:gd name="T1" fmla="*/ 0 h 25"/>
                  <a:gd name="T2" fmla="*/ 0 w 54"/>
                  <a:gd name="T3" fmla="*/ 7 h 25"/>
                  <a:gd name="T4" fmla="*/ 0 w 54"/>
                  <a:gd name="T5" fmla="*/ 13 h 25"/>
                  <a:gd name="T6" fmla="*/ 0 w 54"/>
                  <a:gd name="T7" fmla="*/ 20 h 25"/>
                  <a:gd name="T8" fmla="*/ 0 w 54"/>
                  <a:gd name="T9" fmla="*/ 25 h 25"/>
                  <a:gd name="T10" fmla="*/ 4 w 54"/>
                  <a:gd name="T11" fmla="*/ 25 h 25"/>
                  <a:gd name="T12" fmla="*/ 8 w 54"/>
                  <a:gd name="T13" fmla="*/ 25 h 25"/>
                  <a:gd name="T14" fmla="*/ 12 w 54"/>
                  <a:gd name="T15" fmla="*/ 25 h 25"/>
                  <a:gd name="T16" fmla="*/ 15 w 54"/>
                  <a:gd name="T17" fmla="*/ 25 h 25"/>
                  <a:gd name="T18" fmla="*/ 20 w 54"/>
                  <a:gd name="T19" fmla="*/ 25 h 25"/>
                  <a:gd name="T20" fmla="*/ 25 w 54"/>
                  <a:gd name="T21" fmla="*/ 25 h 25"/>
                  <a:gd name="T22" fmla="*/ 30 w 54"/>
                  <a:gd name="T23" fmla="*/ 25 h 25"/>
                  <a:gd name="T24" fmla="*/ 35 w 54"/>
                  <a:gd name="T25" fmla="*/ 24 h 25"/>
                  <a:gd name="T26" fmla="*/ 40 w 54"/>
                  <a:gd name="T27" fmla="*/ 24 h 25"/>
                  <a:gd name="T28" fmla="*/ 45 w 54"/>
                  <a:gd name="T29" fmla="*/ 24 h 25"/>
                  <a:gd name="T30" fmla="*/ 50 w 54"/>
                  <a:gd name="T31" fmla="*/ 23 h 25"/>
                  <a:gd name="T32" fmla="*/ 54 w 54"/>
                  <a:gd name="T33" fmla="*/ 23 h 25"/>
                  <a:gd name="T34" fmla="*/ 53 w 54"/>
                  <a:gd name="T35" fmla="*/ 17 h 25"/>
                  <a:gd name="T36" fmla="*/ 53 w 54"/>
                  <a:gd name="T37" fmla="*/ 12 h 25"/>
                  <a:gd name="T38" fmla="*/ 52 w 54"/>
                  <a:gd name="T39" fmla="*/ 6 h 25"/>
                  <a:gd name="T40" fmla="*/ 51 w 54"/>
                  <a:gd name="T41" fmla="*/ 0 h 25"/>
                  <a:gd name="T42" fmla="*/ 44 w 54"/>
                  <a:gd name="T43" fmla="*/ 0 h 25"/>
                  <a:gd name="T44" fmla="*/ 38 w 54"/>
                  <a:gd name="T45" fmla="*/ 0 h 25"/>
                  <a:gd name="T46" fmla="*/ 31 w 54"/>
                  <a:gd name="T47" fmla="*/ 0 h 25"/>
                  <a:gd name="T48" fmla="*/ 26 w 54"/>
                  <a:gd name="T49" fmla="*/ 0 h 25"/>
                  <a:gd name="T50" fmla="*/ 19 w 54"/>
                  <a:gd name="T51" fmla="*/ 0 h 25"/>
                  <a:gd name="T52" fmla="*/ 13 w 54"/>
                  <a:gd name="T53" fmla="*/ 0 h 25"/>
                  <a:gd name="T54" fmla="*/ 6 w 54"/>
                  <a:gd name="T55" fmla="*/ 0 h 25"/>
                  <a:gd name="T56" fmla="*/ 0 w 54"/>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5">
                    <a:moveTo>
                      <a:pt x="0" y="0"/>
                    </a:moveTo>
                    <a:lnTo>
                      <a:pt x="0" y="7"/>
                    </a:lnTo>
                    <a:lnTo>
                      <a:pt x="0" y="13"/>
                    </a:lnTo>
                    <a:lnTo>
                      <a:pt x="0" y="20"/>
                    </a:lnTo>
                    <a:lnTo>
                      <a:pt x="0" y="25"/>
                    </a:lnTo>
                    <a:lnTo>
                      <a:pt x="4" y="25"/>
                    </a:lnTo>
                    <a:lnTo>
                      <a:pt x="8" y="25"/>
                    </a:lnTo>
                    <a:lnTo>
                      <a:pt x="12" y="25"/>
                    </a:lnTo>
                    <a:lnTo>
                      <a:pt x="15" y="25"/>
                    </a:lnTo>
                    <a:lnTo>
                      <a:pt x="20" y="25"/>
                    </a:lnTo>
                    <a:lnTo>
                      <a:pt x="25" y="25"/>
                    </a:lnTo>
                    <a:lnTo>
                      <a:pt x="30" y="25"/>
                    </a:lnTo>
                    <a:lnTo>
                      <a:pt x="35" y="24"/>
                    </a:lnTo>
                    <a:lnTo>
                      <a:pt x="40" y="24"/>
                    </a:lnTo>
                    <a:lnTo>
                      <a:pt x="45" y="24"/>
                    </a:lnTo>
                    <a:lnTo>
                      <a:pt x="50" y="23"/>
                    </a:lnTo>
                    <a:lnTo>
                      <a:pt x="54" y="23"/>
                    </a:lnTo>
                    <a:lnTo>
                      <a:pt x="53" y="17"/>
                    </a:lnTo>
                    <a:lnTo>
                      <a:pt x="53" y="12"/>
                    </a:lnTo>
                    <a:lnTo>
                      <a:pt x="52" y="6"/>
                    </a:lnTo>
                    <a:lnTo>
                      <a:pt x="51" y="0"/>
                    </a:lnTo>
                    <a:lnTo>
                      <a:pt x="44" y="0"/>
                    </a:lnTo>
                    <a:lnTo>
                      <a:pt x="38" y="0"/>
                    </a:lnTo>
                    <a:lnTo>
                      <a:pt x="31" y="0"/>
                    </a:lnTo>
                    <a:lnTo>
                      <a:pt x="26" y="0"/>
                    </a:lnTo>
                    <a:lnTo>
                      <a:pt x="19" y="0"/>
                    </a:lnTo>
                    <a:lnTo>
                      <a:pt x="13" y="0"/>
                    </a:lnTo>
                    <a:lnTo>
                      <a:pt x="6"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3" name="Freeform 50"/>
              <p:cNvSpPr>
                <a:spLocks/>
              </p:cNvSpPr>
              <p:nvPr/>
            </p:nvSpPr>
            <p:spPr bwMode="auto">
              <a:xfrm>
                <a:off x="3806826" y="3519488"/>
                <a:ext cx="41275" cy="20638"/>
              </a:xfrm>
              <a:custGeom>
                <a:avLst/>
                <a:gdLst>
                  <a:gd name="T0" fmla="*/ 0 w 50"/>
                  <a:gd name="T1" fmla="*/ 0 h 25"/>
                  <a:gd name="T2" fmla="*/ 0 w 50"/>
                  <a:gd name="T3" fmla="*/ 7 h 25"/>
                  <a:gd name="T4" fmla="*/ 0 w 50"/>
                  <a:gd name="T5" fmla="*/ 13 h 25"/>
                  <a:gd name="T6" fmla="*/ 0 w 50"/>
                  <a:gd name="T7" fmla="*/ 20 h 25"/>
                  <a:gd name="T8" fmla="*/ 0 w 50"/>
                  <a:gd name="T9" fmla="*/ 25 h 25"/>
                  <a:gd name="T10" fmla="*/ 4 w 50"/>
                  <a:gd name="T11" fmla="*/ 25 h 25"/>
                  <a:gd name="T12" fmla="*/ 8 w 50"/>
                  <a:gd name="T13" fmla="*/ 25 h 25"/>
                  <a:gd name="T14" fmla="*/ 11 w 50"/>
                  <a:gd name="T15" fmla="*/ 25 h 25"/>
                  <a:gd name="T16" fmla="*/ 15 w 50"/>
                  <a:gd name="T17" fmla="*/ 25 h 25"/>
                  <a:gd name="T18" fmla="*/ 19 w 50"/>
                  <a:gd name="T19" fmla="*/ 25 h 25"/>
                  <a:gd name="T20" fmla="*/ 24 w 50"/>
                  <a:gd name="T21" fmla="*/ 25 h 25"/>
                  <a:gd name="T22" fmla="*/ 29 w 50"/>
                  <a:gd name="T23" fmla="*/ 25 h 25"/>
                  <a:gd name="T24" fmla="*/ 33 w 50"/>
                  <a:gd name="T25" fmla="*/ 24 h 25"/>
                  <a:gd name="T26" fmla="*/ 37 w 50"/>
                  <a:gd name="T27" fmla="*/ 24 h 25"/>
                  <a:gd name="T28" fmla="*/ 41 w 50"/>
                  <a:gd name="T29" fmla="*/ 24 h 25"/>
                  <a:gd name="T30" fmla="*/ 46 w 50"/>
                  <a:gd name="T31" fmla="*/ 23 h 25"/>
                  <a:gd name="T32" fmla="*/ 50 w 50"/>
                  <a:gd name="T33" fmla="*/ 23 h 25"/>
                  <a:gd name="T34" fmla="*/ 49 w 50"/>
                  <a:gd name="T35" fmla="*/ 17 h 25"/>
                  <a:gd name="T36" fmla="*/ 49 w 50"/>
                  <a:gd name="T37" fmla="*/ 12 h 25"/>
                  <a:gd name="T38" fmla="*/ 48 w 50"/>
                  <a:gd name="T39" fmla="*/ 6 h 25"/>
                  <a:gd name="T40" fmla="*/ 47 w 50"/>
                  <a:gd name="T41" fmla="*/ 0 h 25"/>
                  <a:gd name="T42" fmla="*/ 41 w 50"/>
                  <a:gd name="T43" fmla="*/ 0 h 25"/>
                  <a:gd name="T44" fmla="*/ 36 w 50"/>
                  <a:gd name="T45" fmla="*/ 0 h 25"/>
                  <a:gd name="T46" fmla="*/ 30 w 50"/>
                  <a:gd name="T47" fmla="*/ 0 h 25"/>
                  <a:gd name="T48" fmla="*/ 24 w 50"/>
                  <a:gd name="T49" fmla="*/ 0 h 25"/>
                  <a:gd name="T50" fmla="*/ 17 w 50"/>
                  <a:gd name="T51" fmla="*/ 0 h 25"/>
                  <a:gd name="T52" fmla="*/ 11 w 50"/>
                  <a:gd name="T53" fmla="*/ 0 h 25"/>
                  <a:gd name="T54" fmla="*/ 6 w 50"/>
                  <a:gd name="T55" fmla="*/ 0 h 25"/>
                  <a:gd name="T56" fmla="*/ 0 w 50"/>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25">
                    <a:moveTo>
                      <a:pt x="0" y="0"/>
                    </a:moveTo>
                    <a:lnTo>
                      <a:pt x="0" y="7"/>
                    </a:lnTo>
                    <a:lnTo>
                      <a:pt x="0" y="13"/>
                    </a:lnTo>
                    <a:lnTo>
                      <a:pt x="0" y="20"/>
                    </a:lnTo>
                    <a:lnTo>
                      <a:pt x="0" y="25"/>
                    </a:lnTo>
                    <a:lnTo>
                      <a:pt x="4" y="25"/>
                    </a:lnTo>
                    <a:lnTo>
                      <a:pt x="8" y="25"/>
                    </a:lnTo>
                    <a:lnTo>
                      <a:pt x="11" y="25"/>
                    </a:lnTo>
                    <a:lnTo>
                      <a:pt x="15" y="25"/>
                    </a:lnTo>
                    <a:lnTo>
                      <a:pt x="19" y="25"/>
                    </a:lnTo>
                    <a:lnTo>
                      <a:pt x="24" y="25"/>
                    </a:lnTo>
                    <a:lnTo>
                      <a:pt x="29" y="25"/>
                    </a:lnTo>
                    <a:lnTo>
                      <a:pt x="33" y="24"/>
                    </a:lnTo>
                    <a:lnTo>
                      <a:pt x="37" y="24"/>
                    </a:lnTo>
                    <a:lnTo>
                      <a:pt x="41" y="24"/>
                    </a:lnTo>
                    <a:lnTo>
                      <a:pt x="46" y="23"/>
                    </a:lnTo>
                    <a:lnTo>
                      <a:pt x="50" y="23"/>
                    </a:lnTo>
                    <a:lnTo>
                      <a:pt x="49" y="17"/>
                    </a:lnTo>
                    <a:lnTo>
                      <a:pt x="49" y="12"/>
                    </a:lnTo>
                    <a:lnTo>
                      <a:pt x="48" y="6"/>
                    </a:lnTo>
                    <a:lnTo>
                      <a:pt x="47" y="0"/>
                    </a:lnTo>
                    <a:lnTo>
                      <a:pt x="41" y="0"/>
                    </a:lnTo>
                    <a:lnTo>
                      <a:pt x="36" y="0"/>
                    </a:lnTo>
                    <a:lnTo>
                      <a:pt x="30" y="0"/>
                    </a:lnTo>
                    <a:lnTo>
                      <a:pt x="24" y="0"/>
                    </a:lnTo>
                    <a:lnTo>
                      <a:pt x="17" y="0"/>
                    </a:lnTo>
                    <a:lnTo>
                      <a:pt x="11" y="0"/>
                    </a:lnTo>
                    <a:lnTo>
                      <a:pt x="6"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4" name="Freeform 51"/>
              <p:cNvSpPr>
                <a:spLocks/>
              </p:cNvSpPr>
              <p:nvPr/>
            </p:nvSpPr>
            <p:spPr bwMode="auto">
              <a:xfrm>
                <a:off x="3811589" y="3519488"/>
                <a:ext cx="36513" cy="20638"/>
              </a:xfrm>
              <a:custGeom>
                <a:avLst/>
                <a:gdLst>
                  <a:gd name="T0" fmla="*/ 0 w 46"/>
                  <a:gd name="T1" fmla="*/ 0 h 25"/>
                  <a:gd name="T2" fmla="*/ 0 w 46"/>
                  <a:gd name="T3" fmla="*/ 7 h 25"/>
                  <a:gd name="T4" fmla="*/ 0 w 46"/>
                  <a:gd name="T5" fmla="*/ 13 h 25"/>
                  <a:gd name="T6" fmla="*/ 0 w 46"/>
                  <a:gd name="T7" fmla="*/ 20 h 25"/>
                  <a:gd name="T8" fmla="*/ 0 w 46"/>
                  <a:gd name="T9" fmla="*/ 25 h 25"/>
                  <a:gd name="T10" fmla="*/ 4 w 46"/>
                  <a:gd name="T11" fmla="*/ 25 h 25"/>
                  <a:gd name="T12" fmla="*/ 7 w 46"/>
                  <a:gd name="T13" fmla="*/ 25 h 25"/>
                  <a:gd name="T14" fmla="*/ 11 w 46"/>
                  <a:gd name="T15" fmla="*/ 25 h 25"/>
                  <a:gd name="T16" fmla="*/ 14 w 46"/>
                  <a:gd name="T17" fmla="*/ 25 h 25"/>
                  <a:gd name="T18" fmla="*/ 22 w 46"/>
                  <a:gd name="T19" fmla="*/ 25 h 25"/>
                  <a:gd name="T20" fmla="*/ 30 w 46"/>
                  <a:gd name="T21" fmla="*/ 24 h 25"/>
                  <a:gd name="T22" fmla="*/ 38 w 46"/>
                  <a:gd name="T23" fmla="*/ 24 h 25"/>
                  <a:gd name="T24" fmla="*/ 46 w 46"/>
                  <a:gd name="T25" fmla="*/ 23 h 25"/>
                  <a:gd name="T26" fmla="*/ 45 w 46"/>
                  <a:gd name="T27" fmla="*/ 17 h 25"/>
                  <a:gd name="T28" fmla="*/ 45 w 46"/>
                  <a:gd name="T29" fmla="*/ 12 h 25"/>
                  <a:gd name="T30" fmla="*/ 44 w 46"/>
                  <a:gd name="T31" fmla="*/ 6 h 25"/>
                  <a:gd name="T32" fmla="*/ 43 w 46"/>
                  <a:gd name="T33" fmla="*/ 0 h 25"/>
                  <a:gd name="T34" fmla="*/ 37 w 46"/>
                  <a:gd name="T35" fmla="*/ 0 h 25"/>
                  <a:gd name="T36" fmla="*/ 32 w 46"/>
                  <a:gd name="T37" fmla="*/ 0 h 25"/>
                  <a:gd name="T38" fmla="*/ 27 w 46"/>
                  <a:gd name="T39" fmla="*/ 0 h 25"/>
                  <a:gd name="T40" fmla="*/ 21 w 46"/>
                  <a:gd name="T41" fmla="*/ 0 h 25"/>
                  <a:gd name="T42" fmla="*/ 17 w 46"/>
                  <a:gd name="T43" fmla="*/ 0 h 25"/>
                  <a:gd name="T44" fmla="*/ 11 w 46"/>
                  <a:gd name="T45" fmla="*/ 0 h 25"/>
                  <a:gd name="T46" fmla="*/ 6 w 46"/>
                  <a:gd name="T47" fmla="*/ 0 h 25"/>
                  <a:gd name="T48" fmla="*/ 0 w 46"/>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5">
                    <a:moveTo>
                      <a:pt x="0" y="0"/>
                    </a:moveTo>
                    <a:lnTo>
                      <a:pt x="0" y="7"/>
                    </a:lnTo>
                    <a:lnTo>
                      <a:pt x="0" y="13"/>
                    </a:lnTo>
                    <a:lnTo>
                      <a:pt x="0" y="20"/>
                    </a:lnTo>
                    <a:lnTo>
                      <a:pt x="0" y="25"/>
                    </a:lnTo>
                    <a:lnTo>
                      <a:pt x="4" y="25"/>
                    </a:lnTo>
                    <a:lnTo>
                      <a:pt x="7" y="25"/>
                    </a:lnTo>
                    <a:lnTo>
                      <a:pt x="11" y="25"/>
                    </a:lnTo>
                    <a:lnTo>
                      <a:pt x="14" y="25"/>
                    </a:lnTo>
                    <a:lnTo>
                      <a:pt x="22" y="25"/>
                    </a:lnTo>
                    <a:lnTo>
                      <a:pt x="30" y="24"/>
                    </a:lnTo>
                    <a:lnTo>
                      <a:pt x="38" y="24"/>
                    </a:lnTo>
                    <a:lnTo>
                      <a:pt x="46" y="23"/>
                    </a:lnTo>
                    <a:lnTo>
                      <a:pt x="45" y="17"/>
                    </a:lnTo>
                    <a:lnTo>
                      <a:pt x="45" y="12"/>
                    </a:lnTo>
                    <a:lnTo>
                      <a:pt x="44" y="6"/>
                    </a:lnTo>
                    <a:lnTo>
                      <a:pt x="43" y="0"/>
                    </a:lnTo>
                    <a:lnTo>
                      <a:pt x="37" y="0"/>
                    </a:lnTo>
                    <a:lnTo>
                      <a:pt x="32" y="0"/>
                    </a:lnTo>
                    <a:lnTo>
                      <a:pt x="27" y="0"/>
                    </a:lnTo>
                    <a:lnTo>
                      <a:pt x="21" y="0"/>
                    </a:lnTo>
                    <a:lnTo>
                      <a:pt x="17" y="0"/>
                    </a:lnTo>
                    <a:lnTo>
                      <a:pt x="11" y="0"/>
                    </a:lnTo>
                    <a:lnTo>
                      <a:pt x="6"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5" name="Freeform 52"/>
              <p:cNvSpPr>
                <a:spLocks/>
              </p:cNvSpPr>
              <p:nvPr/>
            </p:nvSpPr>
            <p:spPr bwMode="auto">
              <a:xfrm>
                <a:off x="3814764" y="3519488"/>
                <a:ext cx="33338" cy="20638"/>
              </a:xfrm>
              <a:custGeom>
                <a:avLst/>
                <a:gdLst>
                  <a:gd name="T0" fmla="*/ 0 w 41"/>
                  <a:gd name="T1" fmla="*/ 0 h 25"/>
                  <a:gd name="T2" fmla="*/ 0 w 41"/>
                  <a:gd name="T3" fmla="*/ 7 h 25"/>
                  <a:gd name="T4" fmla="*/ 0 w 41"/>
                  <a:gd name="T5" fmla="*/ 13 h 25"/>
                  <a:gd name="T6" fmla="*/ 0 w 41"/>
                  <a:gd name="T7" fmla="*/ 20 h 25"/>
                  <a:gd name="T8" fmla="*/ 0 w 41"/>
                  <a:gd name="T9" fmla="*/ 25 h 25"/>
                  <a:gd name="T10" fmla="*/ 2 w 41"/>
                  <a:gd name="T11" fmla="*/ 25 h 25"/>
                  <a:gd name="T12" fmla="*/ 6 w 41"/>
                  <a:gd name="T13" fmla="*/ 25 h 25"/>
                  <a:gd name="T14" fmla="*/ 9 w 41"/>
                  <a:gd name="T15" fmla="*/ 25 h 25"/>
                  <a:gd name="T16" fmla="*/ 12 w 41"/>
                  <a:gd name="T17" fmla="*/ 25 h 25"/>
                  <a:gd name="T18" fmla="*/ 20 w 41"/>
                  <a:gd name="T19" fmla="*/ 25 h 25"/>
                  <a:gd name="T20" fmla="*/ 27 w 41"/>
                  <a:gd name="T21" fmla="*/ 24 h 25"/>
                  <a:gd name="T22" fmla="*/ 35 w 41"/>
                  <a:gd name="T23" fmla="*/ 24 h 25"/>
                  <a:gd name="T24" fmla="*/ 41 w 41"/>
                  <a:gd name="T25" fmla="*/ 23 h 25"/>
                  <a:gd name="T26" fmla="*/ 40 w 41"/>
                  <a:gd name="T27" fmla="*/ 17 h 25"/>
                  <a:gd name="T28" fmla="*/ 40 w 41"/>
                  <a:gd name="T29" fmla="*/ 12 h 25"/>
                  <a:gd name="T30" fmla="*/ 39 w 41"/>
                  <a:gd name="T31" fmla="*/ 6 h 25"/>
                  <a:gd name="T32" fmla="*/ 38 w 41"/>
                  <a:gd name="T33" fmla="*/ 0 h 25"/>
                  <a:gd name="T34" fmla="*/ 33 w 41"/>
                  <a:gd name="T35" fmla="*/ 0 h 25"/>
                  <a:gd name="T36" fmla="*/ 29 w 41"/>
                  <a:gd name="T37" fmla="*/ 0 h 25"/>
                  <a:gd name="T38" fmla="*/ 24 w 41"/>
                  <a:gd name="T39" fmla="*/ 0 h 25"/>
                  <a:gd name="T40" fmla="*/ 20 w 41"/>
                  <a:gd name="T41" fmla="*/ 0 h 25"/>
                  <a:gd name="T42" fmla="*/ 14 w 41"/>
                  <a:gd name="T43" fmla="*/ 0 h 25"/>
                  <a:gd name="T44" fmla="*/ 9 w 41"/>
                  <a:gd name="T45" fmla="*/ 0 h 25"/>
                  <a:gd name="T46" fmla="*/ 5 w 41"/>
                  <a:gd name="T47" fmla="*/ 0 h 25"/>
                  <a:gd name="T48" fmla="*/ 0 w 41"/>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5">
                    <a:moveTo>
                      <a:pt x="0" y="0"/>
                    </a:moveTo>
                    <a:lnTo>
                      <a:pt x="0" y="7"/>
                    </a:lnTo>
                    <a:lnTo>
                      <a:pt x="0" y="13"/>
                    </a:lnTo>
                    <a:lnTo>
                      <a:pt x="0" y="20"/>
                    </a:lnTo>
                    <a:lnTo>
                      <a:pt x="0" y="25"/>
                    </a:lnTo>
                    <a:lnTo>
                      <a:pt x="2" y="25"/>
                    </a:lnTo>
                    <a:lnTo>
                      <a:pt x="6" y="25"/>
                    </a:lnTo>
                    <a:lnTo>
                      <a:pt x="9" y="25"/>
                    </a:lnTo>
                    <a:lnTo>
                      <a:pt x="12" y="25"/>
                    </a:lnTo>
                    <a:lnTo>
                      <a:pt x="20" y="25"/>
                    </a:lnTo>
                    <a:lnTo>
                      <a:pt x="27" y="24"/>
                    </a:lnTo>
                    <a:lnTo>
                      <a:pt x="35" y="24"/>
                    </a:lnTo>
                    <a:lnTo>
                      <a:pt x="41" y="23"/>
                    </a:lnTo>
                    <a:lnTo>
                      <a:pt x="40" y="17"/>
                    </a:lnTo>
                    <a:lnTo>
                      <a:pt x="40" y="12"/>
                    </a:lnTo>
                    <a:lnTo>
                      <a:pt x="39" y="6"/>
                    </a:lnTo>
                    <a:lnTo>
                      <a:pt x="38" y="0"/>
                    </a:lnTo>
                    <a:lnTo>
                      <a:pt x="33" y="0"/>
                    </a:lnTo>
                    <a:lnTo>
                      <a:pt x="29" y="0"/>
                    </a:lnTo>
                    <a:lnTo>
                      <a:pt x="24" y="0"/>
                    </a:lnTo>
                    <a:lnTo>
                      <a:pt x="20" y="0"/>
                    </a:lnTo>
                    <a:lnTo>
                      <a:pt x="14" y="0"/>
                    </a:lnTo>
                    <a:lnTo>
                      <a:pt x="9" y="0"/>
                    </a:lnTo>
                    <a:lnTo>
                      <a:pt x="5"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6" name="Freeform 53"/>
              <p:cNvSpPr>
                <a:spLocks/>
              </p:cNvSpPr>
              <p:nvPr/>
            </p:nvSpPr>
            <p:spPr bwMode="auto">
              <a:xfrm>
                <a:off x="3817939" y="3519488"/>
                <a:ext cx="30163" cy="20638"/>
              </a:xfrm>
              <a:custGeom>
                <a:avLst/>
                <a:gdLst>
                  <a:gd name="T0" fmla="*/ 0 w 38"/>
                  <a:gd name="T1" fmla="*/ 0 h 25"/>
                  <a:gd name="T2" fmla="*/ 0 w 38"/>
                  <a:gd name="T3" fmla="*/ 7 h 25"/>
                  <a:gd name="T4" fmla="*/ 0 w 38"/>
                  <a:gd name="T5" fmla="*/ 13 h 25"/>
                  <a:gd name="T6" fmla="*/ 0 w 38"/>
                  <a:gd name="T7" fmla="*/ 20 h 25"/>
                  <a:gd name="T8" fmla="*/ 0 w 38"/>
                  <a:gd name="T9" fmla="*/ 25 h 25"/>
                  <a:gd name="T10" fmla="*/ 4 w 38"/>
                  <a:gd name="T11" fmla="*/ 25 h 25"/>
                  <a:gd name="T12" fmla="*/ 6 w 38"/>
                  <a:gd name="T13" fmla="*/ 25 h 25"/>
                  <a:gd name="T14" fmla="*/ 10 w 38"/>
                  <a:gd name="T15" fmla="*/ 25 h 25"/>
                  <a:gd name="T16" fmla="*/ 12 w 38"/>
                  <a:gd name="T17" fmla="*/ 25 h 25"/>
                  <a:gd name="T18" fmla="*/ 19 w 38"/>
                  <a:gd name="T19" fmla="*/ 25 h 25"/>
                  <a:gd name="T20" fmla="*/ 26 w 38"/>
                  <a:gd name="T21" fmla="*/ 24 h 25"/>
                  <a:gd name="T22" fmla="*/ 33 w 38"/>
                  <a:gd name="T23" fmla="*/ 24 h 25"/>
                  <a:gd name="T24" fmla="*/ 38 w 38"/>
                  <a:gd name="T25" fmla="*/ 23 h 25"/>
                  <a:gd name="T26" fmla="*/ 37 w 38"/>
                  <a:gd name="T27" fmla="*/ 17 h 25"/>
                  <a:gd name="T28" fmla="*/ 37 w 38"/>
                  <a:gd name="T29" fmla="*/ 12 h 25"/>
                  <a:gd name="T30" fmla="*/ 36 w 38"/>
                  <a:gd name="T31" fmla="*/ 6 h 25"/>
                  <a:gd name="T32" fmla="*/ 35 w 38"/>
                  <a:gd name="T33" fmla="*/ 0 h 25"/>
                  <a:gd name="T34" fmla="*/ 30 w 38"/>
                  <a:gd name="T35" fmla="*/ 0 h 25"/>
                  <a:gd name="T36" fmla="*/ 27 w 38"/>
                  <a:gd name="T37" fmla="*/ 0 h 25"/>
                  <a:gd name="T38" fmla="*/ 22 w 38"/>
                  <a:gd name="T39" fmla="*/ 0 h 25"/>
                  <a:gd name="T40" fmla="*/ 18 w 38"/>
                  <a:gd name="T41" fmla="*/ 0 h 25"/>
                  <a:gd name="T42" fmla="*/ 13 w 38"/>
                  <a:gd name="T43" fmla="*/ 0 h 25"/>
                  <a:gd name="T44" fmla="*/ 10 w 38"/>
                  <a:gd name="T45" fmla="*/ 0 h 25"/>
                  <a:gd name="T46" fmla="*/ 5 w 38"/>
                  <a:gd name="T47" fmla="*/ 0 h 25"/>
                  <a:gd name="T48" fmla="*/ 0 w 38"/>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5">
                    <a:moveTo>
                      <a:pt x="0" y="0"/>
                    </a:moveTo>
                    <a:lnTo>
                      <a:pt x="0" y="7"/>
                    </a:lnTo>
                    <a:lnTo>
                      <a:pt x="0" y="13"/>
                    </a:lnTo>
                    <a:lnTo>
                      <a:pt x="0" y="20"/>
                    </a:lnTo>
                    <a:lnTo>
                      <a:pt x="0" y="25"/>
                    </a:lnTo>
                    <a:lnTo>
                      <a:pt x="4" y="25"/>
                    </a:lnTo>
                    <a:lnTo>
                      <a:pt x="6" y="25"/>
                    </a:lnTo>
                    <a:lnTo>
                      <a:pt x="10" y="25"/>
                    </a:lnTo>
                    <a:lnTo>
                      <a:pt x="12" y="25"/>
                    </a:lnTo>
                    <a:lnTo>
                      <a:pt x="19" y="25"/>
                    </a:lnTo>
                    <a:lnTo>
                      <a:pt x="26" y="24"/>
                    </a:lnTo>
                    <a:lnTo>
                      <a:pt x="33" y="24"/>
                    </a:lnTo>
                    <a:lnTo>
                      <a:pt x="38" y="23"/>
                    </a:lnTo>
                    <a:lnTo>
                      <a:pt x="37" y="17"/>
                    </a:lnTo>
                    <a:lnTo>
                      <a:pt x="37" y="12"/>
                    </a:lnTo>
                    <a:lnTo>
                      <a:pt x="36" y="6"/>
                    </a:lnTo>
                    <a:lnTo>
                      <a:pt x="35" y="0"/>
                    </a:lnTo>
                    <a:lnTo>
                      <a:pt x="30" y="0"/>
                    </a:lnTo>
                    <a:lnTo>
                      <a:pt x="27" y="0"/>
                    </a:lnTo>
                    <a:lnTo>
                      <a:pt x="22" y="0"/>
                    </a:lnTo>
                    <a:lnTo>
                      <a:pt x="18" y="0"/>
                    </a:lnTo>
                    <a:lnTo>
                      <a:pt x="13" y="0"/>
                    </a:lnTo>
                    <a:lnTo>
                      <a:pt x="10" y="0"/>
                    </a:lnTo>
                    <a:lnTo>
                      <a:pt x="5"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7" name="Freeform 54"/>
              <p:cNvSpPr>
                <a:spLocks/>
              </p:cNvSpPr>
              <p:nvPr/>
            </p:nvSpPr>
            <p:spPr bwMode="auto">
              <a:xfrm>
                <a:off x="3821114" y="3519488"/>
                <a:ext cx="26988" cy="20638"/>
              </a:xfrm>
              <a:custGeom>
                <a:avLst/>
                <a:gdLst>
                  <a:gd name="T0" fmla="*/ 0 w 33"/>
                  <a:gd name="T1" fmla="*/ 0 h 25"/>
                  <a:gd name="T2" fmla="*/ 0 w 33"/>
                  <a:gd name="T3" fmla="*/ 7 h 25"/>
                  <a:gd name="T4" fmla="*/ 0 w 33"/>
                  <a:gd name="T5" fmla="*/ 13 h 25"/>
                  <a:gd name="T6" fmla="*/ 0 w 33"/>
                  <a:gd name="T7" fmla="*/ 20 h 25"/>
                  <a:gd name="T8" fmla="*/ 0 w 33"/>
                  <a:gd name="T9" fmla="*/ 25 h 25"/>
                  <a:gd name="T10" fmla="*/ 2 w 33"/>
                  <a:gd name="T11" fmla="*/ 25 h 25"/>
                  <a:gd name="T12" fmla="*/ 6 w 33"/>
                  <a:gd name="T13" fmla="*/ 25 h 25"/>
                  <a:gd name="T14" fmla="*/ 8 w 33"/>
                  <a:gd name="T15" fmla="*/ 25 h 25"/>
                  <a:gd name="T16" fmla="*/ 10 w 33"/>
                  <a:gd name="T17" fmla="*/ 25 h 25"/>
                  <a:gd name="T18" fmla="*/ 16 w 33"/>
                  <a:gd name="T19" fmla="*/ 25 h 25"/>
                  <a:gd name="T20" fmla="*/ 22 w 33"/>
                  <a:gd name="T21" fmla="*/ 24 h 25"/>
                  <a:gd name="T22" fmla="*/ 28 w 33"/>
                  <a:gd name="T23" fmla="*/ 24 h 25"/>
                  <a:gd name="T24" fmla="*/ 33 w 33"/>
                  <a:gd name="T25" fmla="*/ 23 h 25"/>
                  <a:gd name="T26" fmla="*/ 32 w 33"/>
                  <a:gd name="T27" fmla="*/ 17 h 25"/>
                  <a:gd name="T28" fmla="*/ 32 w 33"/>
                  <a:gd name="T29" fmla="*/ 12 h 25"/>
                  <a:gd name="T30" fmla="*/ 31 w 33"/>
                  <a:gd name="T31" fmla="*/ 6 h 25"/>
                  <a:gd name="T32" fmla="*/ 30 w 33"/>
                  <a:gd name="T33" fmla="*/ 0 h 25"/>
                  <a:gd name="T34" fmla="*/ 22 w 33"/>
                  <a:gd name="T35" fmla="*/ 0 h 25"/>
                  <a:gd name="T36" fmla="*/ 15 w 33"/>
                  <a:gd name="T37" fmla="*/ 0 h 25"/>
                  <a:gd name="T38" fmla="*/ 8 w 33"/>
                  <a:gd name="T39" fmla="*/ 0 h 25"/>
                  <a:gd name="T40" fmla="*/ 0 w 33"/>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5">
                    <a:moveTo>
                      <a:pt x="0" y="0"/>
                    </a:moveTo>
                    <a:lnTo>
                      <a:pt x="0" y="7"/>
                    </a:lnTo>
                    <a:lnTo>
                      <a:pt x="0" y="13"/>
                    </a:lnTo>
                    <a:lnTo>
                      <a:pt x="0" y="20"/>
                    </a:lnTo>
                    <a:lnTo>
                      <a:pt x="0" y="25"/>
                    </a:lnTo>
                    <a:lnTo>
                      <a:pt x="2" y="25"/>
                    </a:lnTo>
                    <a:lnTo>
                      <a:pt x="6" y="25"/>
                    </a:lnTo>
                    <a:lnTo>
                      <a:pt x="8" y="25"/>
                    </a:lnTo>
                    <a:lnTo>
                      <a:pt x="10" y="25"/>
                    </a:lnTo>
                    <a:lnTo>
                      <a:pt x="16" y="25"/>
                    </a:lnTo>
                    <a:lnTo>
                      <a:pt x="22" y="24"/>
                    </a:lnTo>
                    <a:lnTo>
                      <a:pt x="28" y="24"/>
                    </a:lnTo>
                    <a:lnTo>
                      <a:pt x="33" y="23"/>
                    </a:lnTo>
                    <a:lnTo>
                      <a:pt x="32" y="17"/>
                    </a:lnTo>
                    <a:lnTo>
                      <a:pt x="32" y="12"/>
                    </a:lnTo>
                    <a:lnTo>
                      <a:pt x="31" y="6"/>
                    </a:lnTo>
                    <a:lnTo>
                      <a:pt x="30" y="0"/>
                    </a:lnTo>
                    <a:lnTo>
                      <a:pt x="22" y="0"/>
                    </a:lnTo>
                    <a:lnTo>
                      <a:pt x="15" y="0"/>
                    </a:lnTo>
                    <a:lnTo>
                      <a:pt x="8"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8" name="Freeform 55"/>
              <p:cNvSpPr>
                <a:spLocks/>
              </p:cNvSpPr>
              <p:nvPr/>
            </p:nvSpPr>
            <p:spPr bwMode="auto">
              <a:xfrm>
                <a:off x="3824289" y="3519488"/>
                <a:ext cx="23813" cy="20638"/>
              </a:xfrm>
              <a:custGeom>
                <a:avLst/>
                <a:gdLst>
                  <a:gd name="T0" fmla="*/ 0 w 28"/>
                  <a:gd name="T1" fmla="*/ 0 h 25"/>
                  <a:gd name="T2" fmla="*/ 0 w 28"/>
                  <a:gd name="T3" fmla="*/ 7 h 25"/>
                  <a:gd name="T4" fmla="*/ 0 w 28"/>
                  <a:gd name="T5" fmla="*/ 13 h 25"/>
                  <a:gd name="T6" fmla="*/ 0 w 28"/>
                  <a:gd name="T7" fmla="*/ 20 h 25"/>
                  <a:gd name="T8" fmla="*/ 0 w 28"/>
                  <a:gd name="T9" fmla="*/ 25 h 25"/>
                  <a:gd name="T10" fmla="*/ 2 w 28"/>
                  <a:gd name="T11" fmla="*/ 25 h 25"/>
                  <a:gd name="T12" fmla="*/ 4 w 28"/>
                  <a:gd name="T13" fmla="*/ 25 h 25"/>
                  <a:gd name="T14" fmla="*/ 7 w 28"/>
                  <a:gd name="T15" fmla="*/ 25 h 25"/>
                  <a:gd name="T16" fmla="*/ 9 w 28"/>
                  <a:gd name="T17" fmla="*/ 25 h 25"/>
                  <a:gd name="T18" fmla="*/ 14 w 28"/>
                  <a:gd name="T19" fmla="*/ 25 h 25"/>
                  <a:gd name="T20" fmla="*/ 19 w 28"/>
                  <a:gd name="T21" fmla="*/ 24 h 25"/>
                  <a:gd name="T22" fmla="*/ 24 w 28"/>
                  <a:gd name="T23" fmla="*/ 24 h 25"/>
                  <a:gd name="T24" fmla="*/ 28 w 28"/>
                  <a:gd name="T25" fmla="*/ 23 h 25"/>
                  <a:gd name="T26" fmla="*/ 27 w 28"/>
                  <a:gd name="T27" fmla="*/ 17 h 25"/>
                  <a:gd name="T28" fmla="*/ 27 w 28"/>
                  <a:gd name="T29" fmla="*/ 12 h 25"/>
                  <a:gd name="T30" fmla="*/ 26 w 28"/>
                  <a:gd name="T31" fmla="*/ 6 h 25"/>
                  <a:gd name="T32" fmla="*/ 25 w 28"/>
                  <a:gd name="T33" fmla="*/ 0 h 25"/>
                  <a:gd name="T34" fmla="*/ 18 w 28"/>
                  <a:gd name="T35" fmla="*/ 0 h 25"/>
                  <a:gd name="T36" fmla="*/ 12 w 28"/>
                  <a:gd name="T37" fmla="*/ 0 h 25"/>
                  <a:gd name="T38" fmla="*/ 5 w 28"/>
                  <a:gd name="T39" fmla="*/ 0 h 25"/>
                  <a:gd name="T40" fmla="*/ 0 w 28"/>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5">
                    <a:moveTo>
                      <a:pt x="0" y="0"/>
                    </a:moveTo>
                    <a:lnTo>
                      <a:pt x="0" y="7"/>
                    </a:lnTo>
                    <a:lnTo>
                      <a:pt x="0" y="13"/>
                    </a:lnTo>
                    <a:lnTo>
                      <a:pt x="0" y="20"/>
                    </a:lnTo>
                    <a:lnTo>
                      <a:pt x="0" y="25"/>
                    </a:lnTo>
                    <a:lnTo>
                      <a:pt x="2" y="25"/>
                    </a:lnTo>
                    <a:lnTo>
                      <a:pt x="4" y="25"/>
                    </a:lnTo>
                    <a:lnTo>
                      <a:pt x="7" y="25"/>
                    </a:lnTo>
                    <a:lnTo>
                      <a:pt x="9" y="25"/>
                    </a:lnTo>
                    <a:lnTo>
                      <a:pt x="14" y="25"/>
                    </a:lnTo>
                    <a:lnTo>
                      <a:pt x="19" y="24"/>
                    </a:lnTo>
                    <a:lnTo>
                      <a:pt x="24" y="24"/>
                    </a:lnTo>
                    <a:lnTo>
                      <a:pt x="28" y="23"/>
                    </a:lnTo>
                    <a:lnTo>
                      <a:pt x="27" y="17"/>
                    </a:lnTo>
                    <a:lnTo>
                      <a:pt x="27" y="12"/>
                    </a:lnTo>
                    <a:lnTo>
                      <a:pt x="26" y="6"/>
                    </a:lnTo>
                    <a:lnTo>
                      <a:pt x="25" y="0"/>
                    </a:lnTo>
                    <a:lnTo>
                      <a:pt x="18" y="0"/>
                    </a:lnTo>
                    <a:lnTo>
                      <a:pt x="12" y="0"/>
                    </a:lnTo>
                    <a:lnTo>
                      <a:pt x="5"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19" name="Freeform 56"/>
              <p:cNvSpPr>
                <a:spLocks/>
              </p:cNvSpPr>
              <p:nvPr/>
            </p:nvSpPr>
            <p:spPr bwMode="auto">
              <a:xfrm>
                <a:off x="3827464" y="3519488"/>
                <a:ext cx="20638" cy="20638"/>
              </a:xfrm>
              <a:custGeom>
                <a:avLst/>
                <a:gdLst>
                  <a:gd name="T0" fmla="*/ 0 w 25"/>
                  <a:gd name="T1" fmla="*/ 0 h 25"/>
                  <a:gd name="T2" fmla="*/ 0 w 25"/>
                  <a:gd name="T3" fmla="*/ 25 h 25"/>
                  <a:gd name="T4" fmla="*/ 9 w 25"/>
                  <a:gd name="T5" fmla="*/ 25 h 25"/>
                  <a:gd name="T6" fmla="*/ 25 w 25"/>
                  <a:gd name="T7" fmla="*/ 23 h 25"/>
                  <a:gd name="T8" fmla="*/ 22 w 25"/>
                  <a:gd name="T9" fmla="*/ 0 h 25"/>
                  <a:gd name="T10" fmla="*/ 0 w 25"/>
                  <a:gd name="T11" fmla="*/ 0 h 25"/>
                </a:gdLst>
                <a:ahLst/>
                <a:cxnLst>
                  <a:cxn ang="0">
                    <a:pos x="T0" y="T1"/>
                  </a:cxn>
                  <a:cxn ang="0">
                    <a:pos x="T2" y="T3"/>
                  </a:cxn>
                  <a:cxn ang="0">
                    <a:pos x="T4" y="T5"/>
                  </a:cxn>
                  <a:cxn ang="0">
                    <a:pos x="T6" y="T7"/>
                  </a:cxn>
                  <a:cxn ang="0">
                    <a:pos x="T8" y="T9"/>
                  </a:cxn>
                  <a:cxn ang="0">
                    <a:pos x="T10" y="T11"/>
                  </a:cxn>
                </a:cxnLst>
                <a:rect l="0" t="0" r="r" b="b"/>
                <a:pathLst>
                  <a:path w="25" h="25">
                    <a:moveTo>
                      <a:pt x="0" y="0"/>
                    </a:moveTo>
                    <a:lnTo>
                      <a:pt x="0" y="25"/>
                    </a:lnTo>
                    <a:lnTo>
                      <a:pt x="9" y="25"/>
                    </a:lnTo>
                    <a:lnTo>
                      <a:pt x="25" y="23"/>
                    </a:lnTo>
                    <a:lnTo>
                      <a:pt x="22"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0" name="Freeform 57"/>
              <p:cNvSpPr>
                <a:spLocks/>
              </p:cNvSpPr>
              <p:nvPr/>
            </p:nvSpPr>
            <p:spPr bwMode="auto">
              <a:xfrm>
                <a:off x="3830639"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1" name="Freeform 58"/>
              <p:cNvSpPr>
                <a:spLocks/>
              </p:cNvSpPr>
              <p:nvPr/>
            </p:nvSpPr>
            <p:spPr bwMode="auto">
              <a:xfrm>
                <a:off x="3827464" y="3548063"/>
                <a:ext cx="38100" cy="236538"/>
              </a:xfrm>
              <a:custGeom>
                <a:avLst/>
                <a:gdLst>
                  <a:gd name="T0" fmla="*/ 0 w 49"/>
                  <a:gd name="T1" fmla="*/ 1 h 297"/>
                  <a:gd name="T2" fmla="*/ 2 w 49"/>
                  <a:gd name="T3" fmla="*/ 1 h 297"/>
                  <a:gd name="T4" fmla="*/ 6 w 49"/>
                  <a:gd name="T5" fmla="*/ 0 h 297"/>
                  <a:gd name="T6" fmla="*/ 8 w 49"/>
                  <a:gd name="T7" fmla="*/ 0 h 297"/>
                  <a:gd name="T8" fmla="*/ 12 w 49"/>
                  <a:gd name="T9" fmla="*/ 0 h 297"/>
                  <a:gd name="T10" fmla="*/ 14 w 49"/>
                  <a:gd name="T11" fmla="*/ 0 h 297"/>
                  <a:gd name="T12" fmla="*/ 17 w 49"/>
                  <a:gd name="T13" fmla="*/ 0 h 297"/>
                  <a:gd name="T14" fmla="*/ 21 w 49"/>
                  <a:gd name="T15" fmla="*/ 0 h 297"/>
                  <a:gd name="T16" fmla="*/ 23 w 49"/>
                  <a:gd name="T17" fmla="*/ 0 h 297"/>
                  <a:gd name="T18" fmla="*/ 35 w 49"/>
                  <a:gd name="T19" fmla="*/ 74 h 297"/>
                  <a:gd name="T20" fmla="*/ 43 w 49"/>
                  <a:gd name="T21" fmla="*/ 145 h 297"/>
                  <a:gd name="T22" fmla="*/ 47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2" y="1"/>
                    </a:lnTo>
                    <a:lnTo>
                      <a:pt x="6" y="0"/>
                    </a:lnTo>
                    <a:lnTo>
                      <a:pt x="8" y="0"/>
                    </a:lnTo>
                    <a:lnTo>
                      <a:pt x="12" y="0"/>
                    </a:lnTo>
                    <a:lnTo>
                      <a:pt x="14" y="0"/>
                    </a:lnTo>
                    <a:lnTo>
                      <a:pt x="17" y="0"/>
                    </a:lnTo>
                    <a:lnTo>
                      <a:pt x="21" y="0"/>
                    </a:lnTo>
                    <a:lnTo>
                      <a:pt x="23" y="0"/>
                    </a:lnTo>
                    <a:lnTo>
                      <a:pt x="35" y="74"/>
                    </a:lnTo>
                    <a:lnTo>
                      <a:pt x="43" y="145"/>
                    </a:lnTo>
                    <a:lnTo>
                      <a:pt x="47"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2" name="Freeform 59"/>
              <p:cNvSpPr>
                <a:spLocks/>
              </p:cNvSpPr>
              <p:nvPr/>
            </p:nvSpPr>
            <p:spPr bwMode="auto">
              <a:xfrm>
                <a:off x="3824289"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19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2 w 48"/>
                  <a:gd name="T27" fmla="*/ 291 h 297"/>
                  <a:gd name="T28" fmla="*/ 38 w 48"/>
                  <a:gd name="T29" fmla="*/ 294 h 297"/>
                  <a:gd name="T30" fmla="*/ 32 w 48"/>
                  <a:gd name="T31" fmla="*/ 295 h 297"/>
                  <a:gd name="T32" fmla="*/ 26 w 48"/>
                  <a:gd name="T33" fmla="*/ 297 h 297"/>
                  <a:gd name="T34" fmla="*/ 25 w 48"/>
                  <a:gd name="T35" fmla="*/ 222 h 297"/>
                  <a:gd name="T36" fmla="*/ 20 w 48"/>
                  <a:gd name="T37" fmla="*/ 148 h 297"/>
                  <a:gd name="T38" fmla="*/ 11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19" y="0"/>
                    </a:lnTo>
                    <a:lnTo>
                      <a:pt x="23" y="0"/>
                    </a:lnTo>
                    <a:lnTo>
                      <a:pt x="34" y="74"/>
                    </a:lnTo>
                    <a:lnTo>
                      <a:pt x="42" y="145"/>
                    </a:lnTo>
                    <a:lnTo>
                      <a:pt x="47" y="215"/>
                    </a:lnTo>
                    <a:lnTo>
                      <a:pt x="48" y="290"/>
                    </a:lnTo>
                    <a:lnTo>
                      <a:pt x="42" y="291"/>
                    </a:lnTo>
                    <a:lnTo>
                      <a:pt x="38" y="294"/>
                    </a:lnTo>
                    <a:lnTo>
                      <a:pt x="32" y="295"/>
                    </a:lnTo>
                    <a:lnTo>
                      <a:pt x="26" y="297"/>
                    </a:lnTo>
                    <a:lnTo>
                      <a:pt x="25" y="222"/>
                    </a:lnTo>
                    <a:lnTo>
                      <a:pt x="20" y="148"/>
                    </a:lnTo>
                    <a:lnTo>
                      <a:pt x="11" y="75"/>
                    </a:lnTo>
                    <a:lnTo>
                      <a:pt x="0" y="1"/>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3" name="Freeform 60"/>
              <p:cNvSpPr>
                <a:spLocks/>
              </p:cNvSpPr>
              <p:nvPr/>
            </p:nvSpPr>
            <p:spPr bwMode="auto">
              <a:xfrm>
                <a:off x="382111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1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1"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4" name="Freeform 61"/>
              <p:cNvSpPr>
                <a:spLocks/>
              </p:cNvSpPr>
              <p:nvPr/>
            </p:nvSpPr>
            <p:spPr bwMode="auto">
              <a:xfrm>
                <a:off x="3817939" y="3548063"/>
                <a:ext cx="38100" cy="236538"/>
              </a:xfrm>
              <a:custGeom>
                <a:avLst/>
                <a:gdLst>
                  <a:gd name="T0" fmla="*/ 0 w 49"/>
                  <a:gd name="T1" fmla="*/ 1 h 297"/>
                  <a:gd name="T2" fmla="*/ 3 w 49"/>
                  <a:gd name="T3" fmla="*/ 1 h 297"/>
                  <a:gd name="T4" fmla="*/ 6 w 49"/>
                  <a:gd name="T5" fmla="*/ 0 h 297"/>
                  <a:gd name="T6" fmla="*/ 10 w 49"/>
                  <a:gd name="T7" fmla="*/ 0 h 297"/>
                  <a:gd name="T8" fmla="*/ 12 w 49"/>
                  <a:gd name="T9" fmla="*/ 0 h 297"/>
                  <a:gd name="T10" fmla="*/ 14 w 49"/>
                  <a:gd name="T11" fmla="*/ 0 h 297"/>
                  <a:gd name="T12" fmla="*/ 18 w 49"/>
                  <a:gd name="T13" fmla="*/ 0 h 297"/>
                  <a:gd name="T14" fmla="*/ 21 w 49"/>
                  <a:gd name="T15" fmla="*/ 0 h 297"/>
                  <a:gd name="T16" fmla="*/ 25 w 49"/>
                  <a:gd name="T17" fmla="*/ 0 h 297"/>
                  <a:gd name="T18" fmla="*/ 36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10" y="0"/>
                    </a:lnTo>
                    <a:lnTo>
                      <a:pt x="12" y="0"/>
                    </a:lnTo>
                    <a:lnTo>
                      <a:pt x="14" y="0"/>
                    </a:lnTo>
                    <a:lnTo>
                      <a:pt x="18" y="0"/>
                    </a:lnTo>
                    <a:lnTo>
                      <a:pt x="21" y="0"/>
                    </a:lnTo>
                    <a:lnTo>
                      <a:pt x="25" y="0"/>
                    </a:lnTo>
                    <a:lnTo>
                      <a:pt x="36"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5" name="Freeform 62"/>
              <p:cNvSpPr>
                <a:spLocks/>
              </p:cNvSpPr>
              <p:nvPr/>
            </p:nvSpPr>
            <p:spPr bwMode="auto">
              <a:xfrm>
                <a:off x="3814764" y="3548063"/>
                <a:ext cx="38100" cy="236538"/>
              </a:xfrm>
              <a:custGeom>
                <a:avLst/>
                <a:gdLst>
                  <a:gd name="T0" fmla="*/ 0 w 48"/>
                  <a:gd name="T1" fmla="*/ 1 h 297"/>
                  <a:gd name="T2" fmla="*/ 2 w 48"/>
                  <a:gd name="T3" fmla="*/ 1 h 297"/>
                  <a:gd name="T4" fmla="*/ 6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5 w 48"/>
                  <a:gd name="T19" fmla="*/ 74 h 297"/>
                  <a:gd name="T20" fmla="*/ 43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8 w 48"/>
                  <a:gd name="T33" fmla="*/ 297 h 297"/>
                  <a:gd name="T34" fmla="*/ 27 w 48"/>
                  <a:gd name="T35" fmla="*/ 222 h 297"/>
                  <a:gd name="T36" fmla="*/ 21 w 48"/>
                  <a:gd name="T37" fmla="*/ 148 h 297"/>
                  <a:gd name="T38" fmla="*/ 13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6" y="0"/>
                    </a:lnTo>
                    <a:lnTo>
                      <a:pt x="8" y="0"/>
                    </a:lnTo>
                    <a:lnTo>
                      <a:pt x="10" y="0"/>
                    </a:lnTo>
                    <a:lnTo>
                      <a:pt x="14" y="0"/>
                    </a:lnTo>
                    <a:lnTo>
                      <a:pt x="17" y="0"/>
                    </a:lnTo>
                    <a:lnTo>
                      <a:pt x="20" y="0"/>
                    </a:lnTo>
                    <a:lnTo>
                      <a:pt x="23" y="0"/>
                    </a:lnTo>
                    <a:lnTo>
                      <a:pt x="35" y="74"/>
                    </a:lnTo>
                    <a:lnTo>
                      <a:pt x="43" y="145"/>
                    </a:lnTo>
                    <a:lnTo>
                      <a:pt x="47" y="215"/>
                    </a:lnTo>
                    <a:lnTo>
                      <a:pt x="48" y="290"/>
                    </a:lnTo>
                    <a:lnTo>
                      <a:pt x="44" y="291"/>
                    </a:lnTo>
                    <a:lnTo>
                      <a:pt x="38" y="294"/>
                    </a:lnTo>
                    <a:lnTo>
                      <a:pt x="33" y="295"/>
                    </a:lnTo>
                    <a:lnTo>
                      <a:pt x="28" y="297"/>
                    </a:lnTo>
                    <a:lnTo>
                      <a:pt x="27" y="222"/>
                    </a:lnTo>
                    <a:lnTo>
                      <a:pt x="21" y="148"/>
                    </a:lnTo>
                    <a:lnTo>
                      <a:pt x="13" y="75"/>
                    </a:lnTo>
                    <a:lnTo>
                      <a:pt x="0" y="1"/>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6" name="Freeform 63"/>
              <p:cNvSpPr>
                <a:spLocks/>
              </p:cNvSpPr>
              <p:nvPr/>
            </p:nvSpPr>
            <p:spPr bwMode="auto">
              <a:xfrm>
                <a:off x="38115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1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1"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7" name="Freeform 64"/>
              <p:cNvSpPr>
                <a:spLocks/>
              </p:cNvSpPr>
              <p:nvPr/>
            </p:nvSpPr>
            <p:spPr bwMode="auto">
              <a:xfrm>
                <a:off x="3806826" y="3548063"/>
                <a:ext cx="39688" cy="236538"/>
              </a:xfrm>
              <a:custGeom>
                <a:avLst/>
                <a:gdLst>
                  <a:gd name="T0" fmla="*/ 0 w 48"/>
                  <a:gd name="T1" fmla="*/ 1 h 297"/>
                  <a:gd name="T2" fmla="*/ 3 w 48"/>
                  <a:gd name="T3" fmla="*/ 1 h 297"/>
                  <a:gd name="T4" fmla="*/ 6 w 48"/>
                  <a:gd name="T5" fmla="*/ 0 h 297"/>
                  <a:gd name="T6" fmla="*/ 9 w 48"/>
                  <a:gd name="T7" fmla="*/ 0 h 297"/>
                  <a:gd name="T8" fmla="*/ 11 w 48"/>
                  <a:gd name="T9" fmla="*/ 0 h 297"/>
                  <a:gd name="T10" fmla="*/ 14 w 48"/>
                  <a:gd name="T11" fmla="*/ 0 h 297"/>
                  <a:gd name="T12" fmla="*/ 17 w 48"/>
                  <a:gd name="T13" fmla="*/ 0 h 297"/>
                  <a:gd name="T14" fmla="*/ 21 w 48"/>
                  <a:gd name="T15" fmla="*/ 0 h 297"/>
                  <a:gd name="T16" fmla="*/ 24 w 48"/>
                  <a:gd name="T17" fmla="*/ 0 h 297"/>
                  <a:gd name="T18" fmla="*/ 36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1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3" y="1"/>
                    </a:lnTo>
                    <a:lnTo>
                      <a:pt x="6" y="0"/>
                    </a:lnTo>
                    <a:lnTo>
                      <a:pt x="9" y="0"/>
                    </a:lnTo>
                    <a:lnTo>
                      <a:pt x="11" y="0"/>
                    </a:lnTo>
                    <a:lnTo>
                      <a:pt x="14" y="0"/>
                    </a:lnTo>
                    <a:lnTo>
                      <a:pt x="17" y="0"/>
                    </a:lnTo>
                    <a:lnTo>
                      <a:pt x="21" y="0"/>
                    </a:lnTo>
                    <a:lnTo>
                      <a:pt x="24" y="0"/>
                    </a:lnTo>
                    <a:lnTo>
                      <a:pt x="36" y="74"/>
                    </a:lnTo>
                    <a:lnTo>
                      <a:pt x="42" y="145"/>
                    </a:lnTo>
                    <a:lnTo>
                      <a:pt x="47" y="215"/>
                    </a:lnTo>
                    <a:lnTo>
                      <a:pt x="48" y="290"/>
                    </a:lnTo>
                    <a:lnTo>
                      <a:pt x="44" y="291"/>
                    </a:lnTo>
                    <a:lnTo>
                      <a:pt x="38" y="294"/>
                    </a:lnTo>
                    <a:lnTo>
                      <a:pt x="33" y="295"/>
                    </a:lnTo>
                    <a:lnTo>
                      <a:pt x="27" y="297"/>
                    </a:lnTo>
                    <a:lnTo>
                      <a:pt x="26" y="222"/>
                    </a:lnTo>
                    <a:lnTo>
                      <a:pt x="21" y="148"/>
                    </a:lnTo>
                    <a:lnTo>
                      <a:pt x="12" y="75"/>
                    </a:lnTo>
                    <a:lnTo>
                      <a:pt x="0" y="1"/>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8" name="Freeform 65"/>
              <p:cNvSpPr>
                <a:spLocks/>
              </p:cNvSpPr>
              <p:nvPr/>
            </p:nvSpPr>
            <p:spPr bwMode="auto">
              <a:xfrm>
                <a:off x="380523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4 w 49"/>
                  <a:gd name="T11" fmla="*/ 0 h 297"/>
                  <a:gd name="T12" fmla="*/ 18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4 w 49"/>
                  <a:gd name="T27" fmla="*/ 291 h 297"/>
                  <a:gd name="T28" fmla="*/ 38 w 49"/>
                  <a:gd name="T29" fmla="*/ 294 h 297"/>
                  <a:gd name="T30" fmla="*/ 34 w 49"/>
                  <a:gd name="T31" fmla="*/ 295 h 297"/>
                  <a:gd name="T32" fmla="*/ 28 w 49"/>
                  <a:gd name="T33" fmla="*/ 297 h 297"/>
                  <a:gd name="T34" fmla="*/ 27 w 49"/>
                  <a:gd name="T35" fmla="*/ 222 h 297"/>
                  <a:gd name="T36" fmla="*/ 21 w 49"/>
                  <a:gd name="T37" fmla="*/ 148 h 297"/>
                  <a:gd name="T38" fmla="*/ 13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4" y="0"/>
                    </a:lnTo>
                    <a:lnTo>
                      <a:pt x="18" y="0"/>
                    </a:lnTo>
                    <a:lnTo>
                      <a:pt x="20" y="0"/>
                    </a:lnTo>
                    <a:lnTo>
                      <a:pt x="23" y="0"/>
                    </a:lnTo>
                    <a:lnTo>
                      <a:pt x="35" y="74"/>
                    </a:lnTo>
                    <a:lnTo>
                      <a:pt x="43" y="145"/>
                    </a:lnTo>
                    <a:lnTo>
                      <a:pt x="48" y="215"/>
                    </a:lnTo>
                    <a:lnTo>
                      <a:pt x="49" y="290"/>
                    </a:lnTo>
                    <a:lnTo>
                      <a:pt x="44" y="291"/>
                    </a:lnTo>
                    <a:lnTo>
                      <a:pt x="38" y="294"/>
                    </a:lnTo>
                    <a:lnTo>
                      <a:pt x="34" y="295"/>
                    </a:lnTo>
                    <a:lnTo>
                      <a:pt x="28" y="297"/>
                    </a:lnTo>
                    <a:lnTo>
                      <a:pt x="27" y="222"/>
                    </a:lnTo>
                    <a:lnTo>
                      <a:pt x="21" y="148"/>
                    </a:lnTo>
                    <a:lnTo>
                      <a:pt x="13" y="75"/>
                    </a:lnTo>
                    <a:lnTo>
                      <a:pt x="0" y="1"/>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29" name="Freeform 66"/>
              <p:cNvSpPr>
                <a:spLocks/>
              </p:cNvSpPr>
              <p:nvPr/>
            </p:nvSpPr>
            <p:spPr bwMode="auto">
              <a:xfrm>
                <a:off x="3800476" y="3548063"/>
                <a:ext cx="39688" cy="236538"/>
              </a:xfrm>
              <a:custGeom>
                <a:avLst/>
                <a:gdLst>
                  <a:gd name="T0" fmla="*/ 0 w 48"/>
                  <a:gd name="T1" fmla="*/ 1 h 297"/>
                  <a:gd name="T2" fmla="*/ 2 w 48"/>
                  <a:gd name="T3" fmla="*/ 1 h 297"/>
                  <a:gd name="T4" fmla="*/ 5 w 48"/>
                  <a:gd name="T5" fmla="*/ 0 h 297"/>
                  <a:gd name="T6" fmla="*/ 8 w 48"/>
                  <a:gd name="T7" fmla="*/ 0 h 297"/>
                  <a:gd name="T8" fmla="*/ 10 w 48"/>
                  <a:gd name="T9" fmla="*/ 0 h 297"/>
                  <a:gd name="T10" fmla="*/ 14 w 48"/>
                  <a:gd name="T11" fmla="*/ 0 h 297"/>
                  <a:gd name="T12" fmla="*/ 17 w 48"/>
                  <a:gd name="T13" fmla="*/ 0 h 297"/>
                  <a:gd name="T14" fmla="*/ 20 w 48"/>
                  <a:gd name="T15" fmla="*/ 0 h 297"/>
                  <a:gd name="T16" fmla="*/ 23 w 48"/>
                  <a:gd name="T17" fmla="*/ 0 h 297"/>
                  <a:gd name="T18" fmla="*/ 34 w 48"/>
                  <a:gd name="T19" fmla="*/ 74 h 297"/>
                  <a:gd name="T20" fmla="*/ 42 w 48"/>
                  <a:gd name="T21" fmla="*/ 145 h 297"/>
                  <a:gd name="T22" fmla="*/ 47 w 48"/>
                  <a:gd name="T23" fmla="*/ 215 h 297"/>
                  <a:gd name="T24" fmla="*/ 48 w 48"/>
                  <a:gd name="T25" fmla="*/ 290 h 297"/>
                  <a:gd name="T26" fmla="*/ 44 w 48"/>
                  <a:gd name="T27" fmla="*/ 291 h 297"/>
                  <a:gd name="T28" fmla="*/ 38 w 48"/>
                  <a:gd name="T29" fmla="*/ 294 h 297"/>
                  <a:gd name="T30" fmla="*/ 33 w 48"/>
                  <a:gd name="T31" fmla="*/ 295 h 297"/>
                  <a:gd name="T32" fmla="*/ 27 w 48"/>
                  <a:gd name="T33" fmla="*/ 297 h 297"/>
                  <a:gd name="T34" fmla="*/ 26 w 48"/>
                  <a:gd name="T35" fmla="*/ 222 h 297"/>
                  <a:gd name="T36" fmla="*/ 20 w 48"/>
                  <a:gd name="T37" fmla="*/ 148 h 297"/>
                  <a:gd name="T38" fmla="*/ 12 w 48"/>
                  <a:gd name="T39" fmla="*/ 75 h 297"/>
                  <a:gd name="T40" fmla="*/ 0 w 48"/>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97">
                    <a:moveTo>
                      <a:pt x="0" y="1"/>
                    </a:moveTo>
                    <a:lnTo>
                      <a:pt x="2" y="1"/>
                    </a:lnTo>
                    <a:lnTo>
                      <a:pt x="5" y="0"/>
                    </a:lnTo>
                    <a:lnTo>
                      <a:pt x="8" y="0"/>
                    </a:lnTo>
                    <a:lnTo>
                      <a:pt x="10" y="0"/>
                    </a:lnTo>
                    <a:lnTo>
                      <a:pt x="14" y="0"/>
                    </a:lnTo>
                    <a:lnTo>
                      <a:pt x="17" y="0"/>
                    </a:lnTo>
                    <a:lnTo>
                      <a:pt x="20" y="0"/>
                    </a:lnTo>
                    <a:lnTo>
                      <a:pt x="23" y="0"/>
                    </a:lnTo>
                    <a:lnTo>
                      <a:pt x="34" y="74"/>
                    </a:lnTo>
                    <a:lnTo>
                      <a:pt x="42" y="145"/>
                    </a:lnTo>
                    <a:lnTo>
                      <a:pt x="47" y="215"/>
                    </a:lnTo>
                    <a:lnTo>
                      <a:pt x="48" y="290"/>
                    </a:lnTo>
                    <a:lnTo>
                      <a:pt x="44" y="291"/>
                    </a:lnTo>
                    <a:lnTo>
                      <a:pt x="38" y="294"/>
                    </a:lnTo>
                    <a:lnTo>
                      <a:pt x="33" y="295"/>
                    </a:lnTo>
                    <a:lnTo>
                      <a:pt x="27" y="297"/>
                    </a:lnTo>
                    <a:lnTo>
                      <a:pt x="26" y="222"/>
                    </a:lnTo>
                    <a:lnTo>
                      <a:pt x="20" y="148"/>
                    </a:lnTo>
                    <a:lnTo>
                      <a:pt x="12" y="75"/>
                    </a:lnTo>
                    <a:lnTo>
                      <a:pt x="0" y="1"/>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0" name="Freeform 67"/>
              <p:cNvSpPr>
                <a:spLocks/>
              </p:cNvSpPr>
              <p:nvPr/>
            </p:nvSpPr>
            <p:spPr bwMode="auto">
              <a:xfrm>
                <a:off x="3798889" y="3548063"/>
                <a:ext cx="38100" cy="236538"/>
              </a:xfrm>
              <a:custGeom>
                <a:avLst/>
                <a:gdLst>
                  <a:gd name="T0" fmla="*/ 0 w 49"/>
                  <a:gd name="T1" fmla="*/ 1 h 297"/>
                  <a:gd name="T2" fmla="*/ 3 w 49"/>
                  <a:gd name="T3" fmla="*/ 1 h 297"/>
                  <a:gd name="T4" fmla="*/ 6 w 49"/>
                  <a:gd name="T5" fmla="*/ 0 h 297"/>
                  <a:gd name="T6" fmla="*/ 8 w 49"/>
                  <a:gd name="T7" fmla="*/ 0 h 297"/>
                  <a:gd name="T8" fmla="*/ 11 w 49"/>
                  <a:gd name="T9" fmla="*/ 0 h 297"/>
                  <a:gd name="T10" fmla="*/ 13 w 49"/>
                  <a:gd name="T11" fmla="*/ 0 h 297"/>
                  <a:gd name="T12" fmla="*/ 16 w 49"/>
                  <a:gd name="T13" fmla="*/ 0 h 297"/>
                  <a:gd name="T14" fmla="*/ 20 w 49"/>
                  <a:gd name="T15" fmla="*/ 0 h 297"/>
                  <a:gd name="T16" fmla="*/ 23 w 49"/>
                  <a:gd name="T17" fmla="*/ 0 h 297"/>
                  <a:gd name="T18" fmla="*/ 35 w 49"/>
                  <a:gd name="T19" fmla="*/ 74 h 297"/>
                  <a:gd name="T20" fmla="*/ 43 w 49"/>
                  <a:gd name="T21" fmla="*/ 145 h 297"/>
                  <a:gd name="T22" fmla="*/ 48 w 49"/>
                  <a:gd name="T23" fmla="*/ 215 h 297"/>
                  <a:gd name="T24" fmla="*/ 49 w 49"/>
                  <a:gd name="T25" fmla="*/ 290 h 297"/>
                  <a:gd name="T26" fmla="*/ 43 w 49"/>
                  <a:gd name="T27" fmla="*/ 291 h 297"/>
                  <a:gd name="T28" fmla="*/ 37 w 49"/>
                  <a:gd name="T29" fmla="*/ 294 h 297"/>
                  <a:gd name="T30" fmla="*/ 33 w 49"/>
                  <a:gd name="T31" fmla="*/ 295 h 297"/>
                  <a:gd name="T32" fmla="*/ 27 w 49"/>
                  <a:gd name="T33" fmla="*/ 297 h 297"/>
                  <a:gd name="T34" fmla="*/ 26 w 49"/>
                  <a:gd name="T35" fmla="*/ 222 h 297"/>
                  <a:gd name="T36" fmla="*/ 21 w 49"/>
                  <a:gd name="T37" fmla="*/ 148 h 297"/>
                  <a:gd name="T38" fmla="*/ 12 w 49"/>
                  <a:gd name="T39" fmla="*/ 75 h 297"/>
                  <a:gd name="T40" fmla="*/ 0 w 49"/>
                  <a:gd name="T41"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97">
                    <a:moveTo>
                      <a:pt x="0" y="1"/>
                    </a:moveTo>
                    <a:lnTo>
                      <a:pt x="3" y="1"/>
                    </a:lnTo>
                    <a:lnTo>
                      <a:pt x="6" y="0"/>
                    </a:lnTo>
                    <a:lnTo>
                      <a:pt x="8" y="0"/>
                    </a:lnTo>
                    <a:lnTo>
                      <a:pt x="11" y="0"/>
                    </a:lnTo>
                    <a:lnTo>
                      <a:pt x="13" y="0"/>
                    </a:lnTo>
                    <a:lnTo>
                      <a:pt x="16" y="0"/>
                    </a:lnTo>
                    <a:lnTo>
                      <a:pt x="20" y="0"/>
                    </a:lnTo>
                    <a:lnTo>
                      <a:pt x="23" y="0"/>
                    </a:lnTo>
                    <a:lnTo>
                      <a:pt x="35" y="74"/>
                    </a:lnTo>
                    <a:lnTo>
                      <a:pt x="43" y="145"/>
                    </a:lnTo>
                    <a:lnTo>
                      <a:pt x="48" y="215"/>
                    </a:lnTo>
                    <a:lnTo>
                      <a:pt x="49" y="290"/>
                    </a:lnTo>
                    <a:lnTo>
                      <a:pt x="43" y="291"/>
                    </a:lnTo>
                    <a:lnTo>
                      <a:pt x="37" y="294"/>
                    </a:lnTo>
                    <a:lnTo>
                      <a:pt x="33" y="295"/>
                    </a:lnTo>
                    <a:lnTo>
                      <a:pt x="27" y="297"/>
                    </a:lnTo>
                    <a:lnTo>
                      <a:pt x="26" y="222"/>
                    </a:lnTo>
                    <a:lnTo>
                      <a:pt x="21" y="148"/>
                    </a:lnTo>
                    <a:lnTo>
                      <a:pt x="12" y="75"/>
                    </a:lnTo>
                    <a:lnTo>
                      <a:pt x="0" y="1"/>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1" name="Freeform 68"/>
              <p:cNvSpPr>
                <a:spLocks/>
              </p:cNvSpPr>
              <p:nvPr/>
            </p:nvSpPr>
            <p:spPr bwMode="auto">
              <a:xfrm>
                <a:off x="3794126" y="3548063"/>
                <a:ext cx="39688" cy="236538"/>
              </a:xfrm>
              <a:custGeom>
                <a:avLst/>
                <a:gdLst>
                  <a:gd name="T0" fmla="*/ 0 w 48"/>
                  <a:gd name="T1" fmla="*/ 1 h 297"/>
                  <a:gd name="T2" fmla="*/ 10 w 48"/>
                  <a:gd name="T3" fmla="*/ 0 h 297"/>
                  <a:gd name="T4" fmla="*/ 23 w 48"/>
                  <a:gd name="T5" fmla="*/ 0 h 297"/>
                  <a:gd name="T6" fmla="*/ 34 w 48"/>
                  <a:gd name="T7" fmla="*/ 74 h 297"/>
                  <a:gd name="T8" fmla="*/ 42 w 48"/>
                  <a:gd name="T9" fmla="*/ 145 h 297"/>
                  <a:gd name="T10" fmla="*/ 47 w 48"/>
                  <a:gd name="T11" fmla="*/ 215 h 297"/>
                  <a:gd name="T12" fmla="*/ 48 w 48"/>
                  <a:gd name="T13" fmla="*/ 290 h 297"/>
                  <a:gd name="T14" fmla="*/ 27 w 48"/>
                  <a:gd name="T15" fmla="*/ 297 h 297"/>
                  <a:gd name="T16" fmla="*/ 26 w 48"/>
                  <a:gd name="T17" fmla="*/ 222 h 297"/>
                  <a:gd name="T18" fmla="*/ 20 w 48"/>
                  <a:gd name="T19" fmla="*/ 148 h 297"/>
                  <a:gd name="T20" fmla="*/ 12 w 48"/>
                  <a:gd name="T21" fmla="*/ 75 h 297"/>
                  <a:gd name="T22" fmla="*/ 0 w 48"/>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97">
                    <a:moveTo>
                      <a:pt x="0" y="1"/>
                    </a:moveTo>
                    <a:lnTo>
                      <a:pt x="10" y="0"/>
                    </a:lnTo>
                    <a:lnTo>
                      <a:pt x="23" y="0"/>
                    </a:lnTo>
                    <a:lnTo>
                      <a:pt x="34" y="74"/>
                    </a:lnTo>
                    <a:lnTo>
                      <a:pt x="42" y="145"/>
                    </a:lnTo>
                    <a:lnTo>
                      <a:pt x="47" y="215"/>
                    </a:lnTo>
                    <a:lnTo>
                      <a:pt x="48" y="290"/>
                    </a:lnTo>
                    <a:lnTo>
                      <a:pt x="27" y="297"/>
                    </a:lnTo>
                    <a:lnTo>
                      <a:pt x="26" y="222"/>
                    </a:lnTo>
                    <a:lnTo>
                      <a:pt x="20" y="148"/>
                    </a:lnTo>
                    <a:lnTo>
                      <a:pt x="12" y="75"/>
                    </a:lnTo>
                    <a:lnTo>
                      <a:pt x="0" y="1"/>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2" name="Freeform 69"/>
              <p:cNvSpPr>
                <a:spLocks/>
              </p:cNvSpPr>
              <p:nvPr/>
            </p:nvSpPr>
            <p:spPr bwMode="auto">
              <a:xfrm>
                <a:off x="3829051" y="3032126"/>
                <a:ext cx="749300" cy="828675"/>
              </a:xfrm>
              <a:custGeom>
                <a:avLst/>
                <a:gdLst>
                  <a:gd name="T0" fmla="*/ 0 w 944"/>
                  <a:gd name="T1" fmla="*/ 24 h 1045"/>
                  <a:gd name="T2" fmla="*/ 233 w 944"/>
                  <a:gd name="T3" fmla="*/ 0 h 1045"/>
                  <a:gd name="T4" fmla="*/ 933 w 944"/>
                  <a:gd name="T5" fmla="*/ 53 h 1045"/>
                  <a:gd name="T6" fmla="*/ 944 w 944"/>
                  <a:gd name="T7" fmla="*/ 958 h 1045"/>
                  <a:gd name="T8" fmla="*/ 840 w 944"/>
                  <a:gd name="T9" fmla="*/ 962 h 1045"/>
                  <a:gd name="T10" fmla="*/ 233 w 944"/>
                  <a:gd name="T11" fmla="*/ 1045 h 1045"/>
                  <a:gd name="T12" fmla="*/ 53 w 944"/>
                  <a:gd name="T13" fmla="*/ 1004 h 1045"/>
                  <a:gd name="T14" fmla="*/ 53 w 944"/>
                  <a:gd name="T15" fmla="*/ 970 h 1045"/>
                  <a:gd name="T16" fmla="*/ 6 w 944"/>
                  <a:gd name="T17" fmla="*/ 970 h 1045"/>
                  <a:gd name="T18" fmla="*/ 0 w 944"/>
                  <a:gd name="T19" fmla="*/ 2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1045">
                    <a:moveTo>
                      <a:pt x="0" y="24"/>
                    </a:moveTo>
                    <a:lnTo>
                      <a:pt x="233" y="0"/>
                    </a:lnTo>
                    <a:lnTo>
                      <a:pt x="933" y="53"/>
                    </a:lnTo>
                    <a:lnTo>
                      <a:pt x="944" y="958"/>
                    </a:lnTo>
                    <a:lnTo>
                      <a:pt x="840" y="962"/>
                    </a:lnTo>
                    <a:lnTo>
                      <a:pt x="233" y="1045"/>
                    </a:lnTo>
                    <a:lnTo>
                      <a:pt x="53" y="1004"/>
                    </a:lnTo>
                    <a:lnTo>
                      <a:pt x="53" y="970"/>
                    </a:lnTo>
                    <a:lnTo>
                      <a:pt x="6" y="970"/>
                    </a:lnTo>
                    <a:lnTo>
                      <a:pt x="0" y="24"/>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3" name="Freeform 70"/>
              <p:cNvSpPr>
                <a:spLocks/>
              </p:cNvSpPr>
              <p:nvPr/>
            </p:nvSpPr>
            <p:spPr bwMode="auto">
              <a:xfrm>
                <a:off x="4052889" y="2868613"/>
                <a:ext cx="1149350" cy="1065213"/>
              </a:xfrm>
              <a:custGeom>
                <a:avLst/>
                <a:gdLst>
                  <a:gd name="T0" fmla="*/ 832 w 1448"/>
                  <a:gd name="T1" fmla="*/ 8 h 1343"/>
                  <a:gd name="T2" fmla="*/ 889 w 1448"/>
                  <a:gd name="T3" fmla="*/ 24 h 1343"/>
                  <a:gd name="T4" fmla="*/ 937 w 1448"/>
                  <a:gd name="T5" fmla="*/ 38 h 1343"/>
                  <a:gd name="T6" fmla="*/ 977 w 1448"/>
                  <a:gd name="T7" fmla="*/ 55 h 1343"/>
                  <a:gd name="T8" fmla="*/ 1013 w 1448"/>
                  <a:gd name="T9" fmla="*/ 76 h 1343"/>
                  <a:gd name="T10" fmla="*/ 1044 w 1448"/>
                  <a:gd name="T11" fmla="*/ 105 h 1343"/>
                  <a:gd name="T12" fmla="*/ 1073 w 1448"/>
                  <a:gd name="T13" fmla="*/ 143 h 1343"/>
                  <a:gd name="T14" fmla="*/ 1102 w 1448"/>
                  <a:gd name="T15" fmla="*/ 192 h 1343"/>
                  <a:gd name="T16" fmla="*/ 1430 w 1448"/>
                  <a:gd name="T17" fmla="*/ 409 h 1343"/>
                  <a:gd name="T18" fmla="*/ 1445 w 1448"/>
                  <a:gd name="T19" fmla="*/ 564 h 1343"/>
                  <a:gd name="T20" fmla="*/ 1447 w 1448"/>
                  <a:gd name="T21" fmla="*/ 728 h 1343"/>
                  <a:gd name="T22" fmla="*/ 1436 w 1448"/>
                  <a:gd name="T23" fmla="*/ 885 h 1343"/>
                  <a:gd name="T24" fmla="*/ 1421 w 1448"/>
                  <a:gd name="T25" fmla="*/ 1020 h 1343"/>
                  <a:gd name="T26" fmla="*/ 973 w 1448"/>
                  <a:gd name="T27" fmla="*/ 1138 h 1343"/>
                  <a:gd name="T28" fmla="*/ 1020 w 1448"/>
                  <a:gd name="T29" fmla="*/ 1154 h 1343"/>
                  <a:gd name="T30" fmla="*/ 1058 w 1448"/>
                  <a:gd name="T31" fmla="*/ 1171 h 1343"/>
                  <a:gd name="T32" fmla="*/ 1086 w 1448"/>
                  <a:gd name="T33" fmla="*/ 1190 h 1343"/>
                  <a:gd name="T34" fmla="*/ 1103 w 1448"/>
                  <a:gd name="T35" fmla="*/ 1210 h 1343"/>
                  <a:gd name="T36" fmla="*/ 1108 w 1448"/>
                  <a:gd name="T37" fmla="*/ 1231 h 1343"/>
                  <a:gd name="T38" fmla="*/ 1100 w 1448"/>
                  <a:gd name="T39" fmla="*/ 1253 h 1343"/>
                  <a:gd name="T40" fmla="*/ 1077 w 1448"/>
                  <a:gd name="T41" fmla="*/ 1275 h 1343"/>
                  <a:gd name="T42" fmla="*/ 1037 w 1448"/>
                  <a:gd name="T43" fmla="*/ 1298 h 1343"/>
                  <a:gd name="T44" fmla="*/ 608 w 1448"/>
                  <a:gd name="T45" fmla="*/ 1324 h 1343"/>
                  <a:gd name="T46" fmla="*/ 566 w 1448"/>
                  <a:gd name="T47" fmla="*/ 1324 h 1343"/>
                  <a:gd name="T48" fmla="*/ 516 w 1448"/>
                  <a:gd name="T49" fmla="*/ 1326 h 1343"/>
                  <a:gd name="T50" fmla="*/ 463 w 1448"/>
                  <a:gd name="T51" fmla="*/ 1327 h 1343"/>
                  <a:gd name="T52" fmla="*/ 409 w 1448"/>
                  <a:gd name="T53" fmla="*/ 1324 h 1343"/>
                  <a:gd name="T54" fmla="*/ 356 w 1448"/>
                  <a:gd name="T55" fmla="*/ 1319 h 1343"/>
                  <a:gd name="T56" fmla="*/ 309 w 1448"/>
                  <a:gd name="T57" fmla="*/ 1308 h 1343"/>
                  <a:gd name="T58" fmla="*/ 268 w 1448"/>
                  <a:gd name="T59" fmla="*/ 1292 h 1343"/>
                  <a:gd name="T60" fmla="*/ 237 w 1448"/>
                  <a:gd name="T61" fmla="*/ 1267 h 1343"/>
                  <a:gd name="T62" fmla="*/ 340 w 1448"/>
                  <a:gd name="T63" fmla="*/ 1228 h 1343"/>
                  <a:gd name="T64" fmla="*/ 353 w 1448"/>
                  <a:gd name="T65" fmla="*/ 1163 h 1343"/>
                  <a:gd name="T66" fmla="*/ 275 w 1448"/>
                  <a:gd name="T67" fmla="*/ 1121 h 1343"/>
                  <a:gd name="T68" fmla="*/ 249 w 1448"/>
                  <a:gd name="T69" fmla="*/ 1117 h 1343"/>
                  <a:gd name="T70" fmla="*/ 220 w 1448"/>
                  <a:gd name="T71" fmla="*/ 1113 h 1343"/>
                  <a:gd name="T72" fmla="*/ 190 w 1448"/>
                  <a:gd name="T73" fmla="*/ 1106 h 1343"/>
                  <a:gd name="T74" fmla="*/ 158 w 1448"/>
                  <a:gd name="T75" fmla="*/ 1098 h 1343"/>
                  <a:gd name="T76" fmla="*/ 123 w 1448"/>
                  <a:gd name="T77" fmla="*/ 1086 h 1343"/>
                  <a:gd name="T78" fmla="*/ 86 w 1448"/>
                  <a:gd name="T79" fmla="*/ 1072 h 1343"/>
                  <a:gd name="T80" fmla="*/ 47 w 1448"/>
                  <a:gd name="T81" fmla="*/ 1056 h 1343"/>
                  <a:gd name="T82" fmla="*/ 9 w 1448"/>
                  <a:gd name="T83" fmla="*/ 934 h 1343"/>
                  <a:gd name="T84" fmla="*/ 1 w 1448"/>
                  <a:gd name="T85" fmla="*/ 727 h 1343"/>
                  <a:gd name="T86" fmla="*/ 1 w 1448"/>
                  <a:gd name="T87" fmla="*/ 532 h 1343"/>
                  <a:gd name="T88" fmla="*/ 14 w 1448"/>
                  <a:gd name="T89" fmla="*/ 339 h 1343"/>
                  <a:gd name="T90" fmla="*/ 45 w 1448"/>
                  <a:gd name="T91" fmla="*/ 135 h 1343"/>
                  <a:gd name="T92" fmla="*/ 92 w 1448"/>
                  <a:gd name="T93" fmla="*/ 124 h 1343"/>
                  <a:gd name="T94" fmla="*/ 138 w 1448"/>
                  <a:gd name="T95" fmla="*/ 114 h 1343"/>
                  <a:gd name="T96" fmla="*/ 185 w 1448"/>
                  <a:gd name="T97" fmla="*/ 104 h 1343"/>
                  <a:gd name="T98" fmla="*/ 233 w 1448"/>
                  <a:gd name="T99" fmla="*/ 94 h 1343"/>
                  <a:gd name="T100" fmla="*/ 280 w 1448"/>
                  <a:gd name="T101" fmla="*/ 86 h 1343"/>
                  <a:gd name="T102" fmla="*/ 327 w 1448"/>
                  <a:gd name="T103" fmla="*/ 77 h 1343"/>
                  <a:gd name="T104" fmla="*/ 374 w 1448"/>
                  <a:gd name="T105" fmla="*/ 69 h 1343"/>
                  <a:gd name="T106" fmla="*/ 422 w 1448"/>
                  <a:gd name="T107" fmla="*/ 61 h 1343"/>
                  <a:gd name="T108" fmla="*/ 469 w 1448"/>
                  <a:gd name="T109" fmla="*/ 53 h 1343"/>
                  <a:gd name="T110" fmla="*/ 516 w 1448"/>
                  <a:gd name="T111" fmla="*/ 45 h 1343"/>
                  <a:gd name="T112" fmla="*/ 563 w 1448"/>
                  <a:gd name="T113" fmla="*/ 38 h 1343"/>
                  <a:gd name="T114" fmla="*/ 611 w 1448"/>
                  <a:gd name="T115" fmla="*/ 30 h 1343"/>
                  <a:gd name="T116" fmla="*/ 658 w 1448"/>
                  <a:gd name="T117" fmla="*/ 23 h 1343"/>
                  <a:gd name="T118" fmla="*/ 705 w 1448"/>
                  <a:gd name="T119" fmla="*/ 15 h 1343"/>
                  <a:gd name="T120" fmla="*/ 753 w 1448"/>
                  <a:gd name="T121" fmla="*/ 8 h 1343"/>
                  <a:gd name="T122" fmla="*/ 800 w 1448"/>
                  <a:gd name="T123"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8" h="1343">
                    <a:moveTo>
                      <a:pt x="800" y="0"/>
                    </a:moveTo>
                    <a:lnTo>
                      <a:pt x="832" y="8"/>
                    </a:lnTo>
                    <a:lnTo>
                      <a:pt x="862" y="16"/>
                    </a:lnTo>
                    <a:lnTo>
                      <a:pt x="889" y="24"/>
                    </a:lnTo>
                    <a:lnTo>
                      <a:pt x="914" y="31"/>
                    </a:lnTo>
                    <a:lnTo>
                      <a:pt x="937" y="38"/>
                    </a:lnTo>
                    <a:lnTo>
                      <a:pt x="958" y="46"/>
                    </a:lnTo>
                    <a:lnTo>
                      <a:pt x="977" y="55"/>
                    </a:lnTo>
                    <a:lnTo>
                      <a:pt x="996" y="64"/>
                    </a:lnTo>
                    <a:lnTo>
                      <a:pt x="1013" y="76"/>
                    </a:lnTo>
                    <a:lnTo>
                      <a:pt x="1029" y="89"/>
                    </a:lnTo>
                    <a:lnTo>
                      <a:pt x="1044" y="105"/>
                    </a:lnTo>
                    <a:lnTo>
                      <a:pt x="1059" y="122"/>
                    </a:lnTo>
                    <a:lnTo>
                      <a:pt x="1073" y="143"/>
                    </a:lnTo>
                    <a:lnTo>
                      <a:pt x="1088" y="166"/>
                    </a:lnTo>
                    <a:lnTo>
                      <a:pt x="1102" y="192"/>
                    </a:lnTo>
                    <a:lnTo>
                      <a:pt x="1116" y="223"/>
                    </a:lnTo>
                    <a:lnTo>
                      <a:pt x="1430" y="409"/>
                    </a:lnTo>
                    <a:lnTo>
                      <a:pt x="1440" y="485"/>
                    </a:lnTo>
                    <a:lnTo>
                      <a:pt x="1445" y="564"/>
                    </a:lnTo>
                    <a:lnTo>
                      <a:pt x="1448" y="646"/>
                    </a:lnTo>
                    <a:lnTo>
                      <a:pt x="1447" y="728"/>
                    </a:lnTo>
                    <a:lnTo>
                      <a:pt x="1442" y="809"/>
                    </a:lnTo>
                    <a:lnTo>
                      <a:pt x="1436" y="885"/>
                    </a:lnTo>
                    <a:lnTo>
                      <a:pt x="1429" y="956"/>
                    </a:lnTo>
                    <a:lnTo>
                      <a:pt x="1421" y="1020"/>
                    </a:lnTo>
                    <a:lnTo>
                      <a:pt x="1128" y="1075"/>
                    </a:lnTo>
                    <a:lnTo>
                      <a:pt x="973" y="1138"/>
                    </a:lnTo>
                    <a:lnTo>
                      <a:pt x="997" y="1146"/>
                    </a:lnTo>
                    <a:lnTo>
                      <a:pt x="1020" y="1154"/>
                    </a:lnTo>
                    <a:lnTo>
                      <a:pt x="1040" y="1162"/>
                    </a:lnTo>
                    <a:lnTo>
                      <a:pt x="1058" y="1171"/>
                    </a:lnTo>
                    <a:lnTo>
                      <a:pt x="1073" y="1181"/>
                    </a:lnTo>
                    <a:lnTo>
                      <a:pt x="1086" y="1190"/>
                    </a:lnTo>
                    <a:lnTo>
                      <a:pt x="1096" y="1200"/>
                    </a:lnTo>
                    <a:lnTo>
                      <a:pt x="1103" y="1210"/>
                    </a:lnTo>
                    <a:lnTo>
                      <a:pt x="1108" y="1221"/>
                    </a:lnTo>
                    <a:lnTo>
                      <a:pt x="1108" y="1231"/>
                    </a:lnTo>
                    <a:lnTo>
                      <a:pt x="1105" y="1243"/>
                    </a:lnTo>
                    <a:lnTo>
                      <a:pt x="1100" y="1253"/>
                    </a:lnTo>
                    <a:lnTo>
                      <a:pt x="1090" y="1265"/>
                    </a:lnTo>
                    <a:lnTo>
                      <a:pt x="1077" y="1275"/>
                    </a:lnTo>
                    <a:lnTo>
                      <a:pt x="1059" y="1286"/>
                    </a:lnTo>
                    <a:lnTo>
                      <a:pt x="1037" y="1298"/>
                    </a:lnTo>
                    <a:lnTo>
                      <a:pt x="879" y="1343"/>
                    </a:lnTo>
                    <a:lnTo>
                      <a:pt x="608" y="1324"/>
                    </a:lnTo>
                    <a:lnTo>
                      <a:pt x="588" y="1324"/>
                    </a:lnTo>
                    <a:lnTo>
                      <a:pt x="566" y="1324"/>
                    </a:lnTo>
                    <a:lnTo>
                      <a:pt x="542" y="1326"/>
                    </a:lnTo>
                    <a:lnTo>
                      <a:pt x="516" y="1326"/>
                    </a:lnTo>
                    <a:lnTo>
                      <a:pt x="490" y="1327"/>
                    </a:lnTo>
                    <a:lnTo>
                      <a:pt x="463" y="1327"/>
                    </a:lnTo>
                    <a:lnTo>
                      <a:pt x="436" y="1326"/>
                    </a:lnTo>
                    <a:lnTo>
                      <a:pt x="409" y="1324"/>
                    </a:lnTo>
                    <a:lnTo>
                      <a:pt x="382" y="1322"/>
                    </a:lnTo>
                    <a:lnTo>
                      <a:pt x="356" y="1319"/>
                    </a:lnTo>
                    <a:lnTo>
                      <a:pt x="332" y="1315"/>
                    </a:lnTo>
                    <a:lnTo>
                      <a:pt x="309" y="1308"/>
                    </a:lnTo>
                    <a:lnTo>
                      <a:pt x="287" y="1301"/>
                    </a:lnTo>
                    <a:lnTo>
                      <a:pt x="268" y="1292"/>
                    </a:lnTo>
                    <a:lnTo>
                      <a:pt x="251" y="1281"/>
                    </a:lnTo>
                    <a:lnTo>
                      <a:pt x="237" y="1267"/>
                    </a:lnTo>
                    <a:lnTo>
                      <a:pt x="271" y="1248"/>
                    </a:lnTo>
                    <a:lnTo>
                      <a:pt x="340" y="1228"/>
                    </a:lnTo>
                    <a:lnTo>
                      <a:pt x="389" y="1191"/>
                    </a:lnTo>
                    <a:lnTo>
                      <a:pt x="353" y="1163"/>
                    </a:lnTo>
                    <a:lnTo>
                      <a:pt x="288" y="1122"/>
                    </a:lnTo>
                    <a:lnTo>
                      <a:pt x="275" y="1121"/>
                    </a:lnTo>
                    <a:lnTo>
                      <a:pt x="263" y="1118"/>
                    </a:lnTo>
                    <a:lnTo>
                      <a:pt x="249" y="1117"/>
                    </a:lnTo>
                    <a:lnTo>
                      <a:pt x="235" y="1115"/>
                    </a:lnTo>
                    <a:lnTo>
                      <a:pt x="220" y="1113"/>
                    </a:lnTo>
                    <a:lnTo>
                      <a:pt x="205" y="1109"/>
                    </a:lnTo>
                    <a:lnTo>
                      <a:pt x="190" y="1106"/>
                    </a:lnTo>
                    <a:lnTo>
                      <a:pt x="174" y="1102"/>
                    </a:lnTo>
                    <a:lnTo>
                      <a:pt x="158" y="1098"/>
                    </a:lnTo>
                    <a:lnTo>
                      <a:pt x="140" y="1092"/>
                    </a:lnTo>
                    <a:lnTo>
                      <a:pt x="123" y="1086"/>
                    </a:lnTo>
                    <a:lnTo>
                      <a:pt x="105" y="1080"/>
                    </a:lnTo>
                    <a:lnTo>
                      <a:pt x="86" y="1072"/>
                    </a:lnTo>
                    <a:lnTo>
                      <a:pt x="67" y="1064"/>
                    </a:lnTo>
                    <a:lnTo>
                      <a:pt x="47" y="1056"/>
                    </a:lnTo>
                    <a:lnTo>
                      <a:pt x="26" y="1046"/>
                    </a:lnTo>
                    <a:lnTo>
                      <a:pt x="9" y="934"/>
                    </a:lnTo>
                    <a:lnTo>
                      <a:pt x="4" y="828"/>
                    </a:lnTo>
                    <a:lnTo>
                      <a:pt x="1" y="727"/>
                    </a:lnTo>
                    <a:lnTo>
                      <a:pt x="0" y="629"/>
                    </a:lnTo>
                    <a:lnTo>
                      <a:pt x="1" y="532"/>
                    </a:lnTo>
                    <a:lnTo>
                      <a:pt x="4" y="436"/>
                    </a:lnTo>
                    <a:lnTo>
                      <a:pt x="14" y="339"/>
                    </a:lnTo>
                    <a:lnTo>
                      <a:pt x="26" y="238"/>
                    </a:lnTo>
                    <a:lnTo>
                      <a:pt x="45" y="135"/>
                    </a:lnTo>
                    <a:lnTo>
                      <a:pt x="68" y="129"/>
                    </a:lnTo>
                    <a:lnTo>
                      <a:pt x="92" y="124"/>
                    </a:lnTo>
                    <a:lnTo>
                      <a:pt x="115" y="119"/>
                    </a:lnTo>
                    <a:lnTo>
                      <a:pt x="138" y="114"/>
                    </a:lnTo>
                    <a:lnTo>
                      <a:pt x="162" y="109"/>
                    </a:lnTo>
                    <a:lnTo>
                      <a:pt x="185" y="104"/>
                    </a:lnTo>
                    <a:lnTo>
                      <a:pt x="210" y="99"/>
                    </a:lnTo>
                    <a:lnTo>
                      <a:pt x="233" y="94"/>
                    </a:lnTo>
                    <a:lnTo>
                      <a:pt x="257" y="90"/>
                    </a:lnTo>
                    <a:lnTo>
                      <a:pt x="280" y="86"/>
                    </a:lnTo>
                    <a:lnTo>
                      <a:pt x="303" y="82"/>
                    </a:lnTo>
                    <a:lnTo>
                      <a:pt x="327" y="77"/>
                    </a:lnTo>
                    <a:lnTo>
                      <a:pt x="350" y="73"/>
                    </a:lnTo>
                    <a:lnTo>
                      <a:pt x="374" y="69"/>
                    </a:lnTo>
                    <a:lnTo>
                      <a:pt x="397" y="64"/>
                    </a:lnTo>
                    <a:lnTo>
                      <a:pt x="422" y="61"/>
                    </a:lnTo>
                    <a:lnTo>
                      <a:pt x="445" y="56"/>
                    </a:lnTo>
                    <a:lnTo>
                      <a:pt x="469" y="53"/>
                    </a:lnTo>
                    <a:lnTo>
                      <a:pt x="492" y="50"/>
                    </a:lnTo>
                    <a:lnTo>
                      <a:pt x="516" y="45"/>
                    </a:lnTo>
                    <a:lnTo>
                      <a:pt x="539" y="41"/>
                    </a:lnTo>
                    <a:lnTo>
                      <a:pt x="563" y="38"/>
                    </a:lnTo>
                    <a:lnTo>
                      <a:pt x="587" y="35"/>
                    </a:lnTo>
                    <a:lnTo>
                      <a:pt x="611" y="30"/>
                    </a:lnTo>
                    <a:lnTo>
                      <a:pt x="634" y="26"/>
                    </a:lnTo>
                    <a:lnTo>
                      <a:pt x="658" y="23"/>
                    </a:lnTo>
                    <a:lnTo>
                      <a:pt x="681" y="20"/>
                    </a:lnTo>
                    <a:lnTo>
                      <a:pt x="705" y="15"/>
                    </a:lnTo>
                    <a:lnTo>
                      <a:pt x="728" y="12"/>
                    </a:lnTo>
                    <a:lnTo>
                      <a:pt x="753" y="8"/>
                    </a:lnTo>
                    <a:lnTo>
                      <a:pt x="776" y="3"/>
                    </a:lnTo>
                    <a:lnTo>
                      <a:pt x="80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4" name="Freeform 71"/>
              <p:cNvSpPr>
                <a:spLocks/>
              </p:cNvSpPr>
              <p:nvPr/>
            </p:nvSpPr>
            <p:spPr bwMode="auto">
              <a:xfrm>
                <a:off x="4756151" y="2889251"/>
                <a:ext cx="12700" cy="812800"/>
              </a:xfrm>
              <a:custGeom>
                <a:avLst/>
                <a:gdLst>
                  <a:gd name="T0" fmla="*/ 6 w 16"/>
                  <a:gd name="T1" fmla="*/ 0 h 1024"/>
                  <a:gd name="T2" fmla="*/ 3 w 16"/>
                  <a:gd name="T3" fmla="*/ 159 h 1024"/>
                  <a:gd name="T4" fmla="*/ 0 w 16"/>
                  <a:gd name="T5" fmla="*/ 512 h 1024"/>
                  <a:gd name="T6" fmla="*/ 0 w 16"/>
                  <a:gd name="T7" fmla="*/ 864 h 1024"/>
                  <a:gd name="T8" fmla="*/ 4 w 16"/>
                  <a:gd name="T9" fmla="*/ 1024 h 1024"/>
                  <a:gd name="T10" fmla="*/ 16 w 16"/>
                  <a:gd name="T11" fmla="*/ 1023 h 1024"/>
                  <a:gd name="T12" fmla="*/ 12 w 16"/>
                  <a:gd name="T13" fmla="*/ 793 h 1024"/>
                  <a:gd name="T14" fmla="*/ 12 w 16"/>
                  <a:gd name="T15" fmla="*/ 569 h 1024"/>
                  <a:gd name="T16" fmla="*/ 14 w 16"/>
                  <a:gd name="T17" fmla="*/ 318 h 1024"/>
                  <a:gd name="T18" fmla="*/ 16 w 16"/>
                  <a:gd name="T19" fmla="*/ 3 h 1024"/>
                  <a:gd name="T20" fmla="*/ 6 w 16"/>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4">
                    <a:moveTo>
                      <a:pt x="6" y="0"/>
                    </a:moveTo>
                    <a:lnTo>
                      <a:pt x="3" y="159"/>
                    </a:lnTo>
                    <a:lnTo>
                      <a:pt x="0" y="512"/>
                    </a:lnTo>
                    <a:lnTo>
                      <a:pt x="0" y="864"/>
                    </a:lnTo>
                    <a:lnTo>
                      <a:pt x="4" y="1024"/>
                    </a:lnTo>
                    <a:lnTo>
                      <a:pt x="16" y="1023"/>
                    </a:lnTo>
                    <a:lnTo>
                      <a:pt x="12" y="793"/>
                    </a:lnTo>
                    <a:lnTo>
                      <a:pt x="12" y="569"/>
                    </a:lnTo>
                    <a:lnTo>
                      <a:pt x="14" y="318"/>
                    </a:lnTo>
                    <a:lnTo>
                      <a:pt x="16" y="3"/>
                    </a:lnTo>
                    <a:lnTo>
                      <a:pt x="6"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5" name="Freeform 72"/>
              <p:cNvSpPr>
                <a:spLocks/>
              </p:cNvSpPr>
              <p:nvPr/>
            </p:nvSpPr>
            <p:spPr bwMode="auto">
              <a:xfrm>
                <a:off x="4751389" y="2887663"/>
                <a:ext cx="12700" cy="812800"/>
              </a:xfrm>
              <a:custGeom>
                <a:avLst/>
                <a:gdLst>
                  <a:gd name="T0" fmla="*/ 5 w 16"/>
                  <a:gd name="T1" fmla="*/ 0 h 1024"/>
                  <a:gd name="T2" fmla="*/ 2 w 16"/>
                  <a:gd name="T3" fmla="*/ 159 h 1024"/>
                  <a:gd name="T4" fmla="*/ 0 w 16"/>
                  <a:gd name="T5" fmla="*/ 512 h 1024"/>
                  <a:gd name="T6" fmla="*/ 0 w 16"/>
                  <a:gd name="T7" fmla="*/ 864 h 1024"/>
                  <a:gd name="T8" fmla="*/ 3 w 16"/>
                  <a:gd name="T9" fmla="*/ 1024 h 1024"/>
                  <a:gd name="T10" fmla="*/ 5 w 16"/>
                  <a:gd name="T11" fmla="*/ 1023 h 1024"/>
                  <a:gd name="T12" fmla="*/ 9 w 16"/>
                  <a:gd name="T13" fmla="*/ 1023 h 1024"/>
                  <a:gd name="T14" fmla="*/ 12 w 16"/>
                  <a:gd name="T15" fmla="*/ 1023 h 1024"/>
                  <a:gd name="T16" fmla="*/ 16 w 16"/>
                  <a:gd name="T17" fmla="*/ 1023 h 1024"/>
                  <a:gd name="T18" fmla="*/ 11 w 16"/>
                  <a:gd name="T19" fmla="*/ 793 h 1024"/>
                  <a:gd name="T20" fmla="*/ 11 w 16"/>
                  <a:gd name="T21" fmla="*/ 570 h 1024"/>
                  <a:gd name="T22" fmla="*/ 12 w 16"/>
                  <a:gd name="T23" fmla="*/ 319 h 1024"/>
                  <a:gd name="T24" fmla="*/ 16 w 16"/>
                  <a:gd name="T25" fmla="*/ 4 h 1024"/>
                  <a:gd name="T26" fmla="*/ 13 w 16"/>
                  <a:gd name="T27" fmla="*/ 2 h 1024"/>
                  <a:gd name="T28" fmla="*/ 11 w 16"/>
                  <a:gd name="T29" fmla="*/ 1 h 1024"/>
                  <a:gd name="T30" fmla="*/ 8 w 16"/>
                  <a:gd name="T31" fmla="*/ 1 h 1024"/>
                  <a:gd name="T32" fmla="*/ 5 w 16"/>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4">
                    <a:moveTo>
                      <a:pt x="5" y="0"/>
                    </a:moveTo>
                    <a:lnTo>
                      <a:pt x="2" y="159"/>
                    </a:lnTo>
                    <a:lnTo>
                      <a:pt x="0" y="512"/>
                    </a:lnTo>
                    <a:lnTo>
                      <a:pt x="0" y="864"/>
                    </a:lnTo>
                    <a:lnTo>
                      <a:pt x="3" y="1024"/>
                    </a:lnTo>
                    <a:lnTo>
                      <a:pt x="5" y="1023"/>
                    </a:lnTo>
                    <a:lnTo>
                      <a:pt x="9" y="1023"/>
                    </a:lnTo>
                    <a:lnTo>
                      <a:pt x="12" y="1023"/>
                    </a:lnTo>
                    <a:lnTo>
                      <a:pt x="16" y="1023"/>
                    </a:lnTo>
                    <a:lnTo>
                      <a:pt x="11" y="793"/>
                    </a:lnTo>
                    <a:lnTo>
                      <a:pt x="11" y="570"/>
                    </a:lnTo>
                    <a:lnTo>
                      <a:pt x="12" y="319"/>
                    </a:lnTo>
                    <a:lnTo>
                      <a:pt x="16" y="4"/>
                    </a:lnTo>
                    <a:lnTo>
                      <a:pt x="13" y="2"/>
                    </a:lnTo>
                    <a:lnTo>
                      <a:pt x="11" y="1"/>
                    </a:lnTo>
                    <a:lnTo>
                      <a:pt x="8" y="1"/>
                    </a:lnTo>
                    <a:lnTo>
                      <a:pt x="5"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6" name="Freeform 73"/>
              <p:cNvSpPr>
                <a:spLocks/>
              </p:cNvSpPr>
              <p:nvPr/>
            </p:nvSpPr>
            <p:spPr bwMode="auto">
              <a:xfrm>
                <a:off x="4746626" y="2887663"/>
                <a:ext cx="12700" cy="811213"/>
              </a:xfrm>
              <a:custGeom>
                <a:avLst/>
                <a:gdLst>
                  <a:gd name="T0" fmla="*/ 7 w 17"/>
                  <a:gd name="T1" fmla="*/ 0 h 1024"/>
                  <a:gd name="T2" fmla="*/ 2 w 17"/>
                  <a:gd name="T3" fmla="*/ 159 h 1024"/>
                  <a:gd name="T4" fmla="*/ 0 w 17"/>
                  <a:gd name="T5" fmla="*/ 511 h 1024"/>
                  <a:gd name="T6" fmla="*/ 0 w 17"/>
                  <a:gd name="T7" fmla="*/ 864 h 1024"/>
                  <a:gd name="T8" fmla="*/ 3 w 17"/>
                  <a:gd name="T9" fmla="*/ 1024 h 1024"/>
                  <a:gd name="T10" fmla="*/ 7 w 17"/>
                  <a:gd name="T11" fmla="*/ 1023 h 1024"/>
                  <a:gd name="T12" fmla="*/ 10 w 17"/>
                  <a:gd name="T13" fmla="*/ 1023 h 1024"/>
                  <a:gd name="T14" fmla="*/ 13 w 17"/>
                  <a:gd name="T15" fmla="*/ 1023 h 1024"/>
                  <a:gd name="T16" fmla="*/ 17 w 17"/>
                  <a:gd name="T17" fmla="*/ 1022 h 1024"/>
                  <a:gd name="T18" fmla="*/ 12 w 17"/>
                  <a:gd name="T19" fmla="*/ 791 h 1024"/>
                  <a:gd name="T20" fmla="*/ 12 w 17"/>
                  <a:gd name="T21" fmla="*/ 569 h 1024"/>
                  <a:gd name="T22" fmla="*/ 13 w 17"/>
                  <a:gd name="T23" fmla="*/ 319 h 1024"/>
                  <a:gd name="T24" fmla="*/ 17 w 17"/>
                  <a:gd name="T25" fmla="*/ 3 h 1024"/>
                  <a:gd name="T26" fmla="*/ 15 w 17"/>
                  <a:gd name="T27" fmla="*/ 2 h 1024"/>
                  <a:gd name="T28" fmla="*/ 12 w 17"/>
                  <a:gd name="T29" fmla="*/ 1 h 1024"/>
                  <a:gd name="T30" fmla="*/ 9 w 17"/>
                  <a:gd name="T31" fmla="*/ 1 h 1024"/>
                  <a:gd name="T32" fmla="*/ 7 w 17"/>
                  <a:gd name="T3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4">
                    <a:moveTo>
                      <a:pt x="7" y="0"/>
                    </a:moveTo>
                    <a:lnTo>
                      <a:pt x="2" y="159"/>
                    </a:lnTo>
                    <a:lnTo>
                      <a:pt x="0" y="511"/>
                    </a:lnTo>
                    <a:lnTo>
                      <a:pt x="0" y="864"/>
                    </a:lnTo>
                    <a:lnTo>
                      <a:pt x="3" y="1024"/>
                    </a:lnTo>
                    <a:lnTo>
                      <a:pt x="7" y="1023"/>
                    </a:lnTo>
                    <a:lnTo>
                      <a:pt x="10" y="1023"/>
                    </a:lnTo>
                    <a:lnTo>
                      <a:pt x="13" y="1023"/>
                    </a:lnTo>
                    <a:lnTo>
                      <a:pt x="17" y="1022"/>
                    </a:lnTo>
                    <a:lnTo>
                      <a:pt x="12" y="791"/>
                    </a:lnTo>
                    <a:lnTo>
                      <a:pt x="12" y="569"/>
                    </a:lnTo>
                    <a:lnTo>
                      <a:pt x="13" y="319"/>
                    </a:lnTo>
                    <a:lnTo>
                      <a:pt x="17" y="3"/>
                    </a:lnTo>
                    <a:lnTo>
                      <a:pt x="15" y="2"/>
                    </a:lnTo>
                    <a:lnTo>
                      <a:pt x="12" y="1"/>
                    </a:lnTo>
                    <a:lnTo>
                      <a:pt x="9" y="1"/>
                    </a:lnTo>
                    <a:lnTo>
                      <a:pt x="7"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7" name="Freeform 74"/>
              <p:cNvSpPr>
                <a:spLocks/>
              </p:cNvSpPr>
              <p:nvPr/>
            </p:nvSpPr>
            <p:spPr bwMode="auto">
              <a:xfrm>
                <a:off x="4741864" y="2886076"/>
                <a:ext cx="14288" cy="811213"/>
              </a:xfrm>
              <a:custGeom>
                <a:avLst/>
                <a:gdLst>
                  <a:gd name="T0" fmla="*/ 7 w 18"/>
                  <a:gd name="T1" fmla="*/ 0 h 1023"/>
                  <a:gd name="T2" fmla="*/ 2 w 18"/>
                  <a:gd name="T3" fmla="*/ 159 h 1023"/>
                  <a:gd name="T4" fmla="*/ 0 w 18"/>
                  <a:gd name="T5" fmla="*/ 511 h 1023"/>
                  <a:gd name="T6" fmla="*/ 0 w 18"/>
                  <a:gd name="T7" fmla="*/ 863 h 1023"/>
                  <a:gd name="T8" fmla="*/ 3 w 18"/>
                  <a:gd name="T9" fmla="*/ 1023 h 1023"/>
                  <a:gd name="T10" fmla="*/ 7 w 18"/>
                  <a:gd name="T11" fmla="*/ 1023 h 1023"/>
                  <a:gd name="T12" fmla="*/ 10 w 18"/>
                  <a:gd name="T13" fmla="*/ 1021 h 1023"/>
                  <a:gd name="T14" fmla="*/ 14 w 18"/>
                  <a:gd name="T15" fmla="*/ 1021 h 1023"/>
                  <a:gd name="T16" fmla="*/ 18 w 18"/>
                  <a:gd name="T17" fmla="*/ 1021 h 1023"/>
                  <a:gd name="T18" fmla="*/ 13 w 18"/>
                  <a:gd name="T19" fmla="*/ 791 h 1023"/>
                  <a:gd name="T20" fmla="*/ 13 w 18"/>
                  <a:gd name="T21" fmla="*/ 569 h 1023"/>
                  <a:gd name="T22" fmla="*/ 15 w 18"/>
                  <a:gd name="T23" fmla="*/ 319 h 1023"/>
                  <a:gd name="T24" fmla="*/ 18 w 18"/>
                  <a:gd name="T25" fmla="*/ 3 h 1023"/>
                  <a:gd name="T26" fmla="*/ 15 w 18"/>
                  <a:gd name="T27" fmla="*/ 2 h 1023"/>
                  <a:gd name="T28" fmla="*/ 13 w 18"/>
                  <a:gd name="T29" fmla="*/ 1 h 1023"/>
                  <a:gd name="T30" fmla="*/ 9 w 18"/>
                  <a:gd name="T31" fmla="*/ 1 h 1023"/>
                  <a:gd name="T32" fmla="*/ 7 w 18"/>
                  <a:gd name="T33"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23">
                    <a:moveTo>
                      <a:pt x="7" y="0"/>
                    </a:moveTo>
                    <a:lnTo>
                      <a:pt x="2" y="159"/>
                    </a:lnTo>
                    <a:lnTo>
                      <a:pt x="0" y="511"/>
                    </a:lnTo>
                    <a:lnTo>
                      <a:pt x="0" y="863"/>
                    </a:lnTo>
                    <a:lnTo>
                      <a:pt x="3" y="1023"/>
                    </a:lnTo>
                    <a:lnTo>
                      <a:pt x="7" y="1023"/>
                    </a:lnTo>
                    <a:lnTo>
                      <a:pt x="10" y="1021"/>
                    </a:lnTo>
                    <a:lnTo>
                      <a:pt x="14" y="1021"/>
                    </a:lnTo>
                    <a:lnTo>
                      <a:pt x="18" y="1021"/>
                    </a:lnTo>
                    <a:lnTo>
                      <a:pt x="13" y="791"/>
                    </a:lnTo>
                    <a:lnTo>
                      <a:pt x="13" y="569"/>
                    </a:lnTo>
                    <a:lnTo>
                      <a:pt x="15" y="319"/>
                    </a:lnTo>
                    <a:lnTo>
                      <a:pt x="18" y="3"/>
                    </a:lnTo>
                    <a:lnTo>
                      <a:pt x="15" y="2"/>
                    </a:lnTo>
                    <a:lnTo>
                      <a:pt x="13" y="1"/>
                    </a:lnTo>
                    <a:lnTo>
                      <a:pt x="9" y="1"/>
                    </a:lnTo>
                    <a:lnTo>
                      <a:pt x="7"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8" name="Freeform 75"/>
              <p:cNvSpPr>
                <a:spLocks/>
              </p:cNvSpPr>
              <p:nvPr/>
            </p:nvSpPr>
            <p:spPr bwMode="auto">
              <a:xfrm>
                <a:off x="4737101" y="2884488"/>
                <a:ext cx="14288" cy="812800"/>
              </a:xfrm>
              <a:custGeom>
                <a:avLst/>
                <a:gdLst>
                  <a:gd name="T0" fmla="*/ 6 w 17"/>
                  <a:gd name="T1" fmla="*/ 0 h 1022"/>
                  <a:gd name="T2" fmla="*/ 2 w 17"/>
                  <a:gd name="T3" fmla="*/ 159 h 1022"/>
                  <a:gd name="T4" fmla="*/ 0 w 17"/>
                  <a:gd name="T5" fmla="*/ 511 h 1022"/>
                  <a:gd name="T6" fmla="*/ 0 w 17"/>
                  <a:gd name="T7" fmla="*/ 862 h 1022"/>
                  <a:gd name="T8" fmla="*/ 4 w 17"/>
                  <a:gd name="T9" fmla="*/ 1022 h 1022"/>
                  <a:gd name="T10" fmla="*/ 7 w 17"/>
                  <a:gd name="T11" fmla="*/ 1022 h 1022"/>
                  <a:gd name="T12" fmla="*/ 10 w 17"/>
                  <a:gd name="T13" fmla="*/ 1021 h 1022"/>
                  <a:gd name="T14" fmla="*/ 14 w 17"/>
                  <a:gd name="T15" fmla="*/ 1021 h 1022"/>
                  <a:gd name="T16" fmla="*/ 17 w 17"/>
                  <a:gd name="T17" fmla="*/ 1021 h 1022"/>
                  <a:gd name="T18" fmla="*/ 13 w 17"/>
                  <a:gd name="T19" fmla="*/ 791 h 1022"/>
                  <a:gd name="T20" fmla="*/ 12 w 17"/>
                  <a:gd name="T21" fmla="*/ 569 h 1022"/>
                  <a:gd name="T22" fmla="*/ 14 w 17"/>
                  <a:gd name="T23" fmla="*/ 319 h 1022"/>
                  <a:gd name="T24" fmla="*/ 16 w 17"/>
                  <a:gd name="T25" fmla="*/ 3 h 1022"/>
                  <a:gd name="T26" fmla="*/ 14 w 17"/>
                  <a:gd name="T27" fmla="*/ 2 h 1022"/>
                  <a:gd name="T28" fmla="*/ 12 w 17"/>
                  <a:gd name="T29" fmla="*/ 1 h 1022"/>
                  <a:gd name="T30" fmla="*/ 8 w 17"/>
                  <a:gd name="T31" fmla="*/ 1 h 1022"/>
                  <a:gd name="T32" fmla="*/ 6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6" y="0"/>
                    </a:moveTo>
                    <a:lnTo>
                      <a:pt x="2" y="159"/>
                    </a:lnTo>
                    <a:lnTo>
                      <a:pt x="0" y="511"/>
                    </a:lnTo>
                    <a:lnTo>
                      <a:pt x="0" y="862"/>
                    </a:lnTo>
                    <a:lnTo>
                      <a:pt x="4" y="1022"/>
                    </a:lnTo>
                    <a:lnTo>
                      <a:pt x="7" y="1022"/>
                    </a:lnTo>
                    <a:lnTo>
                      <a:pt x="10" y="1021"/>
                    </a:lnTo>
                    <a:lnTo>
                      <a:pt x="14" y="1021"/>
                    </a:lnTo>
                    <a:lnTo>
                      <a:pt x="17" y="1021"/>
                    </a:lnTo>
                    <a:lnTo>
                      <a:pt x="13" y="791"/>
                    </a:lnTo>
                    <a:lnTo>
                      <a:pt x="12" y="569"/>
                    </a:lnTo>
                    <a:lnTo>
                      <a:pt x="14" y="319"/>
                    </a:lnTo>
                    <a:lnTo>
                      <a:pt x="16" y="3"/>
                    </a:lnTo>
                    <a:lnTo>
                      <a:pt x="14" y="2"/>
                    </a:lnTo>
                    <a:lnTo>
                      <a:pt x="12" y="1"/>
                    </a:lnTo>
                    <a:lnTo>
                      <a:pt x="8" y="1"/>
                    </a:lnTo>
                    <a:lnTo>
                      <a:pt x="6"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39" name="Freeform 76"/>
              <p:cNvSpPr>
                <a:spLocks/>
              </p:cNvSpPr>
              <p:nvPr/>
            </p:nvSpPr>
            <p:spPr bwMode="auto">
              <a:xfrm>
                <a:off x="4732339" y="2884488"/>
                <a:ext cx="12700" cy="811213"/>
              </a:xfrm>
              <a:custGeom>
                <a:avLst/>
                <a:gdLst>
                  <a:gd name="T0" fmla="*/ 7 w 16"/>
                  <a:gd name="T1" fmla="*/ 0 h 1022"/>
                  <a:gd name="T2" fmla="*/ 3 w 16"/>
                  <a:gd name="T3" fmla="*/ 159 h 1022"/>
                  <a:gd name="T4" fmla="*/ 0 w 16"/>
                  <a:gd name="T5" fmla="*/ 510 h 1022"/>
                  <a:gd name="T6" fmla="*/ 0 w 16"/>
                  <a:gd name="T7" fmla="*/ 862 h 1022"/>
                  <a:gd name="T8" fmla="*/ 4 w 16"/>
                  <a:gd name="T9" fmla="*/ 1022 h 1022"/>
                  <a:gd name="T10" fmla="*/ 7 w 16"/>
                  <a:gd name="T11" fmla="*/ 1021 h 1022"/>
                  <a:gd name="T12" fmla="*/ 11 w 16"/>
                  <a:gd name="T13" fmla="*/ 1021 h 1022"/>
                  <a:gd name="T14" fmla="*/ 14 w 16"/>
                  <a:gd name="T15" fmla="*/ 1021 h 1022"/>
                  <a:gd name="T16" fmla="*/ 16 w 16"/>
                  <a:gd name="T17" fmla="*/ 1020 h 1022"/>
                  <a:gd name="T18" fmla="*/ 12 w 16"/>
                  <a:gd name="T19" fmla="*/ 790 h 1022"/>
                  <a:gd name="T20" fmla="*/ 12 w 16"/>
                  <a:gd name="T21" fmla="*/ 569 h 1022"/>
                  <a:gd name="T22" fmla="*/ 14 w 16"/>
                  <a:gd name="T23" fmla="*/ 319 h 1022"/>
                  <a:gd name="T24" fmla="*/ 16 w 16"/>
                  <a:gd name="T25" fmla="*/ 3 h 1022"/>
                  <a:gd name="T26" fmla="*/ 14 w 16"/>
                  <a:gd name="T27" fmla="*/ 2 h 1022"/>
                  <a:gd name="T28" fmla="*/ 12 w 16"/>
                  <a:gd name="T29" fmla="*/ 1 h 1022"/>
                  <a:gd name="T30" fmla="*/ 10 w 16"/>
                  <a:gd name="T31" fmla="*/ 1 h 1022"/>
                  <a:gd name="T32" fmla="*/ 7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7" y="0"/>
                    </a:moveTo>
                    <a:lnTo>
                      <a:pt x="3" y="159"/>
                    </a:lnTo>
                    <a:lnTo>
                      <a:pt x="0" y="510"/>
                    </a:lnTo>
                    <a:lnTo>
                      <a:pt x="0" y="862"/>
                    </a:lnTo>
                    <a:lnTo>
                      <a:pt x="4" y="1022"/>
                    </a:lnTo>
                    <a:lnTo>
                      <a:pt x="7" y="1021"/>
                    </a:lnTo>
                    <a:lnTo>
                      <a:pt x="11" y="1021"/>
                    </a:lnTo>
                    <a:lnTo>
                      <a:pt x="14" y="1021"/>
                    </a:lnTo>
                    <a:lnTo>
                      <a:pt x="16" y="1020"/>
                    </a:lnTo>
                    <a:lnTo>
                      <a:pt x="12" y="790"/>
                    </a:lnTo>
                    <a:lnTo>
                      <a:pt x="12" y="569"/>
                    </a:lnTo>
                    <a:lnTo>
                      <a:pt x="14" y="319"/>
                    </a:lnTo>
                    <a:lnTo>
                      <a:pt x="16" y="3"/>
                    </a:lnTo>
                    <a:lnTo>
                      <a:pt x="14" y="2"/>
                    </a:lnTo>
                    <a:lnTo>
                      <a:pt x="12" y="1"/>
                    </a:lnTo>
                    <a:lnTo>
                      <a:pt x="10" y="1"/>
                    </a:lnTo>
                    <a:lnTo>
                      <a:pt x="7"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0" name="Freeform 77"/>
              <p:cNvSpPr>
                <a:spLocks/>
              </p:cNvSpPr>
              <p:nvPr/>
            </p:nvSpPr>
            <p:spPr bwMode="auto">
              <a:xfrm>
                <a:off x="4727576" y="2882901"/>
                <a:ext cx="12700" cy="811213"/>
              </a:xfrm>
              <a:custGeom>
                <a:avLst/>
                <a:gdLst>
                  <a:gd name="T0" fmla="*/ 5 w 16"/>
                  <a:gd name="T1" fmla="*/ 0 h 1022"/>
                  <a:gd name="T2" fmla="*/ 2 w 16"/>
                  <a:gd name="T3" fmla="*/ 159 h 1022"/>
                  <a:gd name="T4" fmla="*/ 0 w 16"/>
                  <a:gd name="T5" fmla="*/ 511 h 1022"/>
                  <a:gd name="T6" fmla="*/ 0 w 16"/>
                  <a:gd name="T7" fmla="*/ 863 h 1022"/>
                  <a:gd name="T8" fmla="*/ 3 w 16"/>
                  <a:gd name="T9" fmla="*/ 1022 h 1022"/>
                  <a:gd name="T10" fmla="*/ 6 w 16"/>
                  <a:gd name="T11" fmla="*/ 1022 h 1022"/>
                  <a:gd name="T12" fmla="*/ 10 w 16"/>
                  <a:gd name="T13" fmla="*/ 1022 h 1022"/>
                  <a:gd name="T14" fmla="*/ 12 w 16"/>
                  <a:gd name="T15" fmla="*/ 1022 h 1022"/>
                  <a:gd name="T16" fmla="*/ 16 w 16"/>
                  <a:gd name="T17" fmla="*/ 1021 h 1022"/>
                  <a:gd name="T18" fmla="*/ 11 w 16"/>
                  <a:gd name="T19" fmla="*/ 791 h 1022"/>
                  <a:gd name="T20" fmla="*/ 11 w 16"/>
                  <a:gd name="T21" fmla="*/ 569 h 1022"/>
                  <a:gd name="T22" fmla="*/ 12 w 16"/>
                  <a:gd name="T23" fmla="*/ 319 h 1022"/>
                  <a:gd name="T24" fmla="*/ 16 w 16"/>
                  <a:gd name="T25" fmla="*/ 4 h 1022"/>
                  <a:gd name="T26" fmla="*/ 13 w 16"/>
                  <a:gd name="T27" fmla="*/ 3 h 1022"/>
                  <a:gd name="T28" fmla="*/ 11 w 16"/>
                  <a:gd name="T29" fmla="*/ 2 h 1022"/>
                  <a:gd name="T30" fmla="*/ 8 w 16"/>
                  <a:gd name="T31" fmla="*/ 2 h 1022"/>
                  <a:gd name="T32" fmla="*/ 5 w 16"/>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2">
                    <a:moveTo>
                      <a:pt x="5" y="0"/>
                    </a:moveTo>
                    <a:lnTo>
                      <a:pt x="2" y="159"/>
                    </a:lnTo>
                    <a:lnTo>
                      <a:pt x="0" y="511"/>
                    </a:lnTo>
                    <a:lnTo>
                      <a:pt x="0" y="863"/>
                    </a:lnTo>
                    <a:lnTo>
                      <a:pt x="3" y="1022"/>
                    </a:lnTo>
                    <a:lnTo>
                      <a:pt x="6" y="1022"/>
                    </a:lnTo>
                    <a:lnTo>
                      <a:pt x="10" y="1022"/>
                    </a:lnTo>
                    <a:lnTo>
                      <a:pt x="12" y="1022"/>
                    </a:lnTo>
                    <a:lnTo>
                      <a:pt x="16" y="1021"/>
                    </a:lnTo>
                    <a:lnTo>
                      <a:pt x="11" y="791"/>
                    </a:lnTo>
                    <a:lnTo>
                      <a:pt x="11" y="569"/>
                    </a:lnTo>
                    <a:lnTo>
                      <a:pt x="12" y="319"/>
                    </a:lnTo>
                    <a:lnTo>
                      <a:pt x="16" y="4"/>
                    </a:lnTo>
                    <a:lnTo>
                      <a:pt x="13" y="3"/>
                    </a:lnTo>
                    <a:lnTo>
                      <a:pt x="11" y="2"/>
                    </a:lnTo>
                    <a:lnTo>
                      <a:pt x="8" y="2"/>
                    </a:lnTo>
                    <a:lnTo>
                      <a:pt x="5"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1" name="Freeform 78"/>
              <p:cNvSpPr>
                <a:spLocks/>
              </p:cNvSpPr>
              <p:nvPr/>
            </p:nvSpPr>
            <p:spPr bwMode="auto">
              <a:xfrm>
                <a:off x="4722814" y="2882901"/>
                <a:ext cx="12700" cy="809625"/>
              </a:xfrm>
              <a:custGeom>
                <a:avLst/>
                <a:gdLst>
                  <a:gd name="T0" fmla="*/ 7 w 17"/>
                  <a:gd name="T1" fmla="*/ 0 h 1022"/>
                  <a:gd name="T2" fmla="*/ 2 w 17"/>
                  <a:gd name="T3" fmla="*/ 159 h 1022"/>
                  <a:gd name="T4" fmla="*/ 0 w 17"/>
                  <a:gd name="T5" fmla="*/ 510 h 1022"/>
                  <a:gd name="T6" fmla="*/ 0 w 17"/>
                  <a:gd name="T7" fmla="*/ 863 h 1022"/>
                  <a:gd name="T8" fmla="*/ 3 w 17"/>
                  <a:gd name="T9" fmla="*/ 1022 h 1022"/>
                  <a:gd name="T10" fmla="*/ 7 w 17"/>
                  <a:gd name="T11" fmla="*/ 1022 h 1022"/>
                  <a:gd name="T12" fmla="*/ 10 w 17"/>
                  <a:gd name="T13" fmla="*/ 1021 h 1022"/>
                  <a:gd name="T14" fmla="*/ 13 w 17"/>
                  <a:gd name="T15" fmla="*/ 1021 h 1022"/>
                  <a:gd name="T16" fmla="*/ 17 w 17"/>
                  <a:gd name="T17" fmla="*/ 1021 h 1022"/>
                  <a:gd name="T18" fmla="*/ 12 w 17"/>
                  <a:gd name="T19" fmla="*/ 790 h 1022"/>
                  <a:gd name="T20" fmla="*/ 12 w 17"/>
                  <a:gd name="T21" fmla="*/ 569 h 1022"/>
                  <a:gd name="T22" fmla="*/ 13 w 17"/>
                  <a:gd name="T23" fmla="*/ 319 h 1022"/>
                  <a:gd name="T24" fmla="*/ 17 w 17"/>
                  <a:gd name="T25" fmla="*/ 4 h 1022"/>
                  <a:gd name="T26" fmla="*/ 15 w 17"/>
                  <a:gd name="T27" fmla="*/ 3 h 1022"/>
                  <a:gd name="T28" fmla="*/ 12 w 17"/>
                  <a:gd name="T29" fmla="*/ 1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3"/>
                    </a:lnTo>
                    <a:lnTo>
                      <a:pt x="3" y="1022"/>
                    </a:lnTo>
                    <a:lnTo>
                      <a:pt x="7" y="1022"/>
                    </a:lnTo>
                    <a:lnTo>
                      <a:pt x="10" y="1021"/>
                    </a:lnTo>
                    <a:lnTo>
                      <a:pt x="13" y="1021"/>
                    </a:lnTo>
                    <a:lnTo>
                      <a:pt x="17" y="1021"/>
                    </a:lnTo>
                    <a:lnTo>
                      <a:pt x="12" y="790"/>
                    </a:lnTo>
                    <a:lnTo>
                      <a:pt x="12" y="569"/>
                    </a:lnTo>
                    <a:lnTo>
                      <a:pt x="13" y="319"/>
                    </a:lnTo>
                    <a:lnTo>
                      <a:pt x="17" y="4"/>
                    </a:lnTo>
                    <a:lnTo>
                      <a:pt x="15" y="3"/>
                    </a:lnTo>
                    <a:lnTo>
                      <a:pt x="12" y="1"/>
                    </a:lnTo>
                    <a:lnTo>
                      <a:pt x="9" y="1"/>
                    </a:lnTo>
                    <a:lnTo>
                      <a:pt x="7"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2" name="Freeform 79"/>
              <p:cNvSpPr>
                <a:spLocks/>
              </p:cNvSpPr>
              <p:nvPr/>
            </p:nvSpPr>
            <p:spPr bwMode="auto">
              <a:xfrm>
                <a:off x="4718051" y="2881313"/>
                <a:ext cx="14288" cy="811213"/>
              </a:xfrm>
              <a:custGeom>
                <a:avLst/>
                <a:gdLst>
                  <a:gd name="T0" fmla="*/ 7 w 17"/>
                  <a:gd name="T1" fmla="*/ 0 h 1022"/>
                  <a:gd name="T2" fmla="*/ 2 w 17"/>
                  <a:gd name="T3" fmla="*/ 159 h 1022"/>
                  <a:gd name="T4" fmla="*/ 0 w 17"/>
                  <a:gd name="T5" fmla="*/ 510 h 1022"/>
                  <a:gd name="T6" fmla="*/ 0 w 17"/>
                  <a:gd name="T7" fmla="*/ 862 h 1022"/>
                  <a:gd name="T8" fmla="*/ 3 w 17"/>
                  <a:gd name="T9" fmla="*/ 1022 h 1022"/>
                  <a:gd name="T10" fmla="*/ 7 w 17"/>
                  <a:gd name="T11" fmla="*/ 1021 h 1022"/>
                  <a:gd name="T12" fmla="*/ 10 w 17"/>
                  <a:gd name="T13" fmla="*/ 1021 h 1022"/>
                  <a:gd name="T14" fmla="*/ 14 w 17"/>
                  <a:gd name="T15" fmla="*/ 1021 h 1022"/>
                  <a:gd name="T16" fmla="*/ 17 w 17"/>
                  <a:gd name="T17" fmla="*/ 1021 h 1022"/>
                  <a:gd name="T18" fmla="*/ 13 w 17"/>
                  <a:gd name="T19" fmla="*/ 790 h 1022"/>
                  <a:gd name="T20" fmla="*/ 13 w 17"/>
                  <a:gd name="T21" fmla="*/ 569 h 1022"/>
                  <a:gd name="T22" fmla="*/ 14 w 17"/>
                  <a:gd name="T23" fmla="*/ 319 h 1022"/>
                  <a:gd name="T24" fmla="*/ 17 w 17"/>
                  <a:gd name="T25" fmla="*/ 5 h 1022"/>
                  <a:gd name="T26" fmla="*/ 15 w 17"/>
                  <a:gd name="T27" fmla="*/ 4 h 1022"/>
                  <a:gd name="T28" fmla="*/ 13 w 17"/>
                  <a:gd name="T29" fmla="*/ 2 h 1022"/>
                  <a:gd name="T30" fmla="*/ 9 w 17"/>
                  <a:gd name="T31" fmla="*/ 1 h 1022"/>
                  <a:gd name="T32" fmla="*/ 7 w 17"/>
                  <a:gd name="T33"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2">
                    <a:moveTo>
                      <a:pt x="7" y="0"/>
                    </a:moveTo>
                    <a:lnTo>
                      <a:pt x="2" y="159"/>
                    </a:lnTo>
                    <a:lnTo>
                      <a:pt x="0" y="510"/>
                    </a:lnTo>
                    <a:lnTo>
                      <a:pt x="0" y="862"/>
                    </a:lnTo>
                    <a:lnTo>
                      <a:pt x="3" y="1022"/>
                    </a:lnTo>
                    <a:lnTo>
                      <a:pt x="7" y="1021"/>
                    </a:lnTo>
                    <a:lnTo>
                      <a:pt x="10" y="1021"/>
                    </a:lnTo>
                    <a:lnTo>
                      <a:pt x="14" y="1021"/>
                    </a:lnTo>
                    <a:lnTo>
                      <a:pt x="17" y="1021"/>
                    </a:lnTo>
                    <a:lnTo>
                      <a:pt x="13" y="790"/>
                    </a:lnTo>
                    <a:lnTo>
                      <a:pt x="13" y="569"/>
                    </a:lnTo>
                    <a:lnTo>
                      <a:pt x="14" y="319"/>
                    </a:lnTo>
                    <a:lnTo>
                      <a:pt x="17" y="5"/>
                    </a:lnTo>
                    <a:lnTo>
                      <a:pt x="15" y="4"/>
                    </a:lnTo>
                    <a:lnTo>
                      <a:pt x="13" y="2"/>
                    </a:lnTo>
                    <a:lnTo>
                      <a:pt x="9" y="1"/>
                    </a:lnTo>
                    <a:lnTo>
                      <a:pt x="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3" name="Freeform 80"/>
              <p:cNvSpPr>
                <a:spLocks/>
              </p:cNvSpPr>
              <p:nvPr/>
            </p:nvSpPr>
            <p:spPr bwMode="auto">
              <a:xfrm>
                <a:off x="4713289" y="2879726"/>
                <a:ext cx="14288" cy="811213"/>
              </a:xfrm>
              <a:custGeom>
                <a:avLst/>
                <a:gdLst>
                  <a:gd name="T0" fmla="*/ 6 w 17"/>
                  <a:gd name="T1" fmla="*/ 0 h 1020"/>
                  <a:gd name="T2" fmla="*/ 2 w 17"/>
                  <a:gd name="T3" fmla="*/ 159 h 1020"/>
                  <a:gd name="T4" fmla="*/ 0 w 17"/>
                  <a:gd name="T5" fmla="*/ 510 h 1020"/>
                  <a:gd name="T6" fmla="*/ 0 w 17"/>
                  <a:gd name="T7" fmla="*/ 861 h 1020"/>
                  <a:gd name="T8" fmla="*/ 5 w 17"/>
                  <a:gd name="T9" fmla="*/ 1020 h 1020"/>
                  <a:gd name="T10" fmla="*/ 7 w 17"/>
                  <a:gd name="T11" fmla="*/ 1020 h 1020"/>
                  <a:gd name="T12" fmla="*/ 10 w 17"/>
                  <a:gd name="T13" fmla="*/ 1020 h 1020"/>
                  <a:gd name="T14" fmla="*/ 14 w 17"/>
                  <a:gd name="T15" fmla="*/ 1020 h 1020"/>
                  <a:gd name="T16" fmla="*/ 17 w 17"/>
                  <a:gd name="T17" fmla="*/ 1019 h 1020"/>
                  <a:gd name="T18" fmla="*/ 13 w 17"/>
                  <a:gd name="T19" fmla="*/ 790 h 1020"/>
                  <a:gd name="T20" fmla="*/ 12 w 17"/>
                  <a:gd name="T21" fmla="*/ 569 h 1020"/>
                  <a:gd name="T22" fmla="*/ 14 w 17"/>
                  <a:gd name="T23" fmla="*/ 319 h 1020"/>
                  <a:gd name="T24" fmla="*/ 16 w 17"/>
                  <a:gd name="T25" fmla="*/ 5 h 1020"/>
                  <a:gd name="T26" fmla="*/ 14 w 17"/>
                  <a:gd name="T27" fmla="*/ 3 h 1020"/>
                  <a:gd name="T28" fmla="*/ 12 w 17"/>
                  <a:gd name="T29" fmla="*/ 2 h 1020"/>
                  <a:gd name="T30" fmla="*/ 8 w 17"/>
                  <a:gd name="T31" fmla="*/ 1 h 1020"/>
                  <a:gd name="T32" fmla="*/ 6 w 17"/>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20">
                    <a:moveTo>
                      <a:pt x="6" y="0"/>
                    </a:moveTo>
                    <a:lnTo>
                      <a:pt x="2" y="159"/>
                    </a:lnTo>
                    <a:lnTo>
                      <a:pt x="0" y="510"/>
                    </a:lnTo>
                    <a:lnTo>
                      <a:pt x="0" y="861"/>
                    </a:lnTo>
                    <a:lnTo>
                      <a:pt x="5" y="1020"/>
                    </a:lnTo>
                    <a:lnTo>
                      <a:pt x="7" y="1020"/>
                    </a:lnTo>
                    <a:lnTo>
                      <a:pt x="10" y="1020"/>
                    </a:lnTo>
                    <a:lnTo>
                      <a:pt x="14" y="1020"/>
                    </a:lnTo>
                    <a:lnTo>
                      <a:pt x="17" y="1019"/>
                    </a:lnTo>
                    <a:lnTo>
                      <a:pt x="13" y="790"/>
                    </a:lnTo>
                    <a:lnTo>
                      <a:pt x="12" y="569"/>
                    </a:lnTo>
                    <a:lnTo>
                      <a:pt x="14" y="319"/>
                    </a:lnTo>
                    <a:lnTo>
                      <a:pt x="16" y="5"/>
                    </a:lnTo>
                    <a:lnTo>
                      <a:pt x="14" y="3"/>
                    </a:lnTo>
                    <a:lnTo>
                      <a:pt x="12" y="2"/>
                    </a:lnTo>
                    <a:lnTo>
                      <a:pt x="8" y="1"/>
                    </a:lnTo>
                    <a:lnTo>
                      <a:pt x="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4" name="Freeform 81"/>
              <p:cNvSpPr>
                <a:spLocks/>
              </p:cNvSpPr>
              <p:nvPr/>
            </p:nvSpPr>
            <p:spPr bwMode="auto">
              <a:xfrm>
                <a:off x="4708526" y="2879726"/>
                <a:ext cx="12700" cy="809625"/>
              </a:xfrm>
              <a:custGeom>
                <a:avLst/>
                <a:gdLst>
                  <a:gd name="T0" fmla="*/ 6 w 16"/>
                  <a:gd name="T1" fmla="*/ 0 h 1020"/>
                  <a:gd name="T2" fmla="*/ 3 w 16"/>
                  <a:gd name="T3" fmla="*/ 159 h 1020"/>
                  <a:gd name="T4" fmla="*/ 0 w 16"/>
                  <a:gd name="T5" fmla="*/ 510 h 1020"/>
                  <a:gd name="T6" fmla="*/ 0 w 16"/>
                  <a:gd name="T7" fmla="*/ 861 h 1020"/>
                  <a:gd name="T8" fmla="*/ 4 w 16"/>
                  <a:gd name="T9" fmla="*/ 1020 h 1020"/>
                  <a:gd name="T10" fmla="*/ 7 w 16"/>
                  <a:gd name="T11" fmla="*/ 1020 h 1020"/>
                  <a:gd name="T12" fmla="*/ 11 w 16"/>
                  <a:gd name="T13" fmla="*/ 1019 h 1020"/>
                  <a:gd name="T14" fmla="*/ 14 w 16"/>
                  <a:gd name="T15" fmla="*/ 1019 h 1020"/>
                  <a:gd name="T16" fmla="*/ 16 w 16"/>
                  <a:gd name="T17" fmla="*/ 1019 h 1020"/>
                  <a:gd name="T18" fmla="*/ 12 w 16"/>
                  <a:gd name="T19" fmla="*/ 790 h 1020"/>
                  <a:gd name="T20" fmla="*/ 12 w 16"/>
                  <a:gd name="T21" fmla="*/ 569 h 1020"/>
                  <a:gd name="T22" fmla="*/ 13 w 16"/>
                  <a:gd name="T23" fmla="*/ 319 h 1020"/>
                  <a:gd name="T24" fmla="*/ 16 w 16"/>
                  <a:gd name="T25" fmla="*/ 4 h 1020"/>
                  <a:gd name="T26" fmla="*/ 14 w 16"/>
                  <a:gd name="T27" fmla="*/ 3 h 1020"/>
                  <a:gd name="T28" fmla="*/ 12 w 16"/>
                  <a:gd name="T29" fmla="*/ 2 h 1020"/>
                  <a:gd name="T30" fmla="*/ 10 w 16"/>
                  <a:gd name="T31" fmla="*/ 1 h 1020"/>
                  <a:gd name="T32" fmla="*/ 6 w 16"/>
                  <a:gd name="T33"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020">
                    <a:moveTo>
                      <a:pt x="6" y="0"/>
                    </a:moveTo>
                    <a:lnTo>
                      <a:pt x="3" y="159"/>
                    </a:lnTo>
                    <a:lnTo>
                      <a:pt x="0" y="510"/>
                    </a:lnTo>
                    <a:lnTo>
                      <a:pt x="0" y="861"/>
                    </a:lnTo>
                    <a:lnTo>
                      <a:pt x="4" y="1020"/>
                    </a:lnTo>
                    <a:lnTo>
                      <a:pt x="7" y="1020"/>
                    </a:lnTo>
                    <a:lnTo>
                      <a:pt x="11" y="1019"/>
                    </a:lnTo>
                    <a:lnTo>
                      <a:pt x="14" y="1019"/>
                    </a:lnTo>
                    <a:lnTo>
                      <a:pt x="16" y="1019"/>
                    </a:lnTo>
                    <a:lnTo>
                      <a:pt x="12" y="790"/>
                    </a:lnTo>
                    <a:lnTo>
                      <a:pt x="12" y="569"/>
                    </a:lnTo>
                    <a:lnTo>
                      <a:pt x="13" y="319"/>
                    </a:lnTo>
                    <a:lnTo>
                      <a:pt x="16" y="4"/>
                    </a:lnTo>
                    <a:lnTo>
                      <a:pt x="14" y="3"/>
                    </a:lnTo>
                    <a:lnTo>
                      <a:pt x="12" y="2"/>
                    </a:lnTo>
                    <a:lnTo>
                      <a:pt x="10" y="1"/>
                    </a:lnTo>
                    <a:lnTo>
                      <a:pt x="6"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5" name="Freeform 82"/>
              <p:cNvSpPr>
                <a:spLocks/>
              </p:cNvSpPr>
              <p:nvPr/>
            </p:nvSpPr>
            <p:spPr bwMode="auto">
              <a:xfrm>
                <a:off x="4703764" y="2878138"/>
                <a:ext cx="12700" cy="811213"/>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2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2" y="319"/>
                    </a:lnTo>
                    <a:lnTo>
                      <a:pt x="16" y="4"/>
                    </a:lnTo>
                    <a:lnTo>
                      <a:pt x="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6" name="Freeform 83"/>
              <p:cNvSpPr>
                <a:spLocks/>
              </p:cNvSpPr>
              <p:nvPr/>
            </p:nvSpPr>
            <p:spPr bwMode="auto">
              <a:xfrm>
                <a:off x="4764089" y="2890838"/>
                <a:ext cx="12700" cy="809625"/>
              </a:xfrm>
              <a:custGeom>
                <a:avLst/>
                <a:gdLst>
                  <a:gd name="T0" fmla="*/ 5 w 16"/>
                  <a:gd name="T1" fmla="*/ 0 h 1020"/>
                  <a:gd name="T2" fmla="*/ 2 w 16"/>
                  <a:gd name="T3" fmla="*/ 159 h 1020"/>
                  <a:gd name="T4" fmla="*/ 0 w 16"/>
                  <a:gd name="T5" fmla="*/ 510 h 1020"/>
                  <a:gd name="T6" fmla="*/ 0 w 16"/>
                  <a:gd name="T7" fmla="*/ 861 h 1020"/>
                  <a:gd name="T8" fmla="*/ 3 w 16"/>
                  <a:gd name="T9" fmla="*/ 1020 h 1020"/>
                  <a:gd name="T10" fmla="*/ 16 w 16"/>
                  <a:gd name="T11" fmla="*/ 1019 h 1020"/>
                  <a:gd name="T12" fmla="*/ 11 w 16"/>
                  <a:gd name="T13" fmla="*/ 790 h 1020"/>
                  <a:gd name="T14" fmla="*/ 11 w 16"/>
                  <a:gd name="T15" fmla="*/ 569 h 1020"/>
                  <a:gd name="T16" fmla="*/ 14 w 16"/>
                  <a:gd name="T17" fmla="*/ 319 h 1020"/>
                  <a:gd name="T18" fmla="*/ 16 w 16"/>
                  <a:gd name="T19" fmla="*/ 4 h 1020"/>
                  <a:gd name="T20" fmla="*/ 5 w 16"/>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0">
                    <a:moveTo>
                      <a:pt x="5" y="0"/>
                    </a:moveTo>
                    <a:lnTo>
                      <a:pt x="2" y="159"/>
                    </a:lnTo>
                    <a:lnTo>
                      <a:pt x="0" y="510"/>
                    </a:lnTo>
                    <a:lnTo>
                      <a:pt x="0" y="861"/>
                    </a:lnTo>
                    <a:lnTo>
                      <a:pt x="3" y="1020"/>
                    </a:lnTo>
                    <a:lnTo>
                      <a:pt x="16" y="1019"/>
                    </a:lnTo>
                    <a:lnTo>
                      <a:pt x="11" y="790"/>
                    </a:lnTo>
                    <a:lnTo>
                      <a:pt x="11" y="569"/>
                    </a:lnTo>
                    <a:lnTo>
                      <a:pt x="14" y="319"/>
                    </a:lnTo>
                    <a:lnTo>
                      <a:pt x="16" y="4"/>
                    </a:lnTo>
                    <a:lnTo>
                      <a:pt x="5"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7" name="Freeform 84"/>
              <p:cNvSpPr>
                <a:spLocks/>
              </p:cNvSpPr>
              <p:nvPr/>
            </p:nvSpPr>
            <p:spPr bwMode="auto">
              <a:xfrm>
                <a:off x="3827464" y="3030538"/>
                <a:ext cx="185738" cy="811213"/>
              </a:xfrm>
              <a:custGeom>
                <a:avLst/>
                <a:gdLst>
                  <a:gd name="T0" fmla="*/ 0 w 234"/>
                  <a:gd name="T1" fmla="*/ 24 h 1023"/>
                  <a:gd name="T2" fmla="*/ 233 w 234"/>
                  <a:gd name="T3" fmla="*/ 0 h 1023"/>
                  <a:gd name="T4" fmla="*/ 234 w 234"/>
                  <a:gd name="T5" fmla="*/ 1004 h 1023"/>
                  <a:gd name="T6" fmla="*/ 234 w 234"/>
                  <a:gd name="T7" fmla="*/ 1023 h 1023"/>
                  <a:gd name="T8" fmla="*/ 45 w 234"/>
                  <a:gd name="T9" fmla="*/ 1021 h 1023"/>
                  <a:gd name="T10" fmla="*/ 43 w 234"/>
                  <a:gd name="T11" fmla="*/ 983 h 1023"/>
                  <a:gd name="T12" fmla="*/ 1 w 234"/>
                  <a:gd name="T13" fmla="*/ 977 h 1023"/>
                  <a:gd name="T14" fmla="*/ 0 w 234"/>
                  <a:gd name="T15" fmla="*/ 24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023">
                    <a:moveTo>
                      <a:pt x="0" y="24"/>
                    </a:moveTo>
                    <a:lnTo>
                      <a:pt x="233" y="0"/>
                    </a:lnTo>
                    <a:lnTo>
                      <a:pt x="234" y="1004"/>
                    </a:lnTo>
                    <a:lnTo>
                      <a:pt x="234" y="1023"/>
                    </a:lnTo>
                    <a:lnTo>
                      <a:pt x="45" y="1021"/>
                    </a:lnTo>
                    <a:lnTo>
                      <a:pt x="43" y="983"/>
                    </a:lnTo>
                    <a:lnTo>
                      <a:pt x="1" y="977"/>
                    </a:lnTo>
                    <a:lnTo>
                      <a:pt x="0" y="24"/>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8" name="Freeform 85"/>
              <p:cNvSpPr>
                <a:spLocks/>
              </p:cNvSpPr>
              <p:nvPr/>
            </p:nvSpPr>
            <p:spPr bwMode="auto">
              <a:xfrm>
                <a:off x="3827464" y="3030538"/>
                <a:ext cx="185738" cy="752475"/>
              </a:xfrm>
              <a:custGeom>
                <a:avLst/>
                <a:gdLst>
                  <a:gd name="T0" fmla="*/ 0 w 234"/>
                  <a:gd name="T1" fmla="*/ 24 h 949"/>
                  <a:gd name="T2" fmla="*/ 15 w 234"/>
                  <a:gd name="T3" fmla="*/ 23 h 949"/>
                  <a:gd name="T4" fmla="*/ 29 w 234"/>
                  <a:gd name="T5" fmla="*/ 21 h 949"/>
                  <a:gd name="T6" fmla="*/ 44 w 234"/>
                  <a:gd name="T7" fmla="*/ 19 h 949"/>
                  <a:gd name="T8" fmla="*/ 58 w 234"/>
                  <a:gd name="T9" fmla="*/ 18 h 949"/>
                  <a:gd name="T10" fmla="*/ 73 w 234"/>
                  <a:gd name="T11" fmla="*/ 16 h 949"/>
                  <a:gd name="T12" fmla="*/ 88 w 234"/>
                  <a:gd name="T13" fmla="*/ 15 h 949"/>
                  <a:gd name="T14" fmla="*/ 102 w 234"/>
                  <a:gd name="T15" fmla="*/ 14 h 949"/>
                  <a:gd name="T16" fmla="*/ 117 w 234"/>
                  <a:gd name="T17" fmla="*/ 11 h 949"/>
                  <a:gd name="T18" fmla="*/ 132 w 234"/>
                  <a:gd name="T19" fmla="*/ 10 h 949"/>
                  <a:gd name="T20" fmla="*/ 145 w 234"/>
                  <a:gd name="T21" fmla="*/ 9 h 949"/>
                  <a:gd name="T22" fmla="*/ 160 w 234"/>
                  <a:gd name="T23" fmla="*/ 8 h 949"/>
                  <a:gd name="T24" fmla="*/ 175 w 234"/>
                  <a:gd name="T25" fmla="*/ 6 h 949"/>
                  <a:gd name="T26" fmla="*/ 189 w 234"/>
                  <a:gd name="T27" fmla="*/ 4 h 949"/>
                  <a:gd name="T28" fmla="*/ 204 w 234"/>
                  <a:gd name="T29" fmla="*/ 3 h 949"/>
                  <a:gd name="T30" fmla="*/ 218 w 234"/>
                  <a:gd name="T31" fmla="*/ 1 h 949"/>
                  <a:gd name="T32" fmla="*/ 233 w 234"/>
                  <a:gd name="T33" fmla="*/ 0 h 949"/>
                  <a:gd name="T34" fmla="*/ 233 w 234"/>
                  <a:gd name="T35" fmla="*/ 232 h 949"/>
                  <a:gd name="T36" fmla="*/ 234 w 234"/>
                  <a:gd name="T37" fmla="*/ 465 h 949"/>
                  <a:gd name="T38" fmla="*/ 234 w 234"/>
                  <a:gd name="T39" fmla="*/ 699 h 949"/>
                  <a:gd name="T40" fmla="*/ 234 w 234"/>
                  <a:gd name="T41" fmla="*/ 932 h 949"/>
                  <a:gd name="T42" fmla="*/ 234 w 234"/>
                  <a:gd name="T43" fmla="*/ 936 h 949"/>
                  <a:gd name="T44" fmla="*/ 234 w 234"/>
                  <a:gd name="T45" fmla="*/ 940 h 949"/>
                  <a:gd name="T46" fmla="*/ 234 w 234"/>
                  <a:gd name="T47" fmla="*/ 944 h 949"/>
                  <a:gd name="T48" fmla="*/ 234 w 234"/>
                  <a:gd name="T49" fmla="*/ 949 h 949"/>
                  <a:gd name="T50" fmla="*/ 223 w 234"/>
                  <a:gd name="T51" fmla="*/ 949 h 949"/>
                  <a:gd name="T52" fmla="*/ 211 w 234"/>
                  <a:gd name="T53" fmla="*/ 949 h 949"/>
                  <a:gd name="T54" fmla="*/ 200 w 234"/>
                  <a:gd name="T55" fmla="*/ 949 h 949"/>
                  <a:gd name="T56" fmla="*/ 187 w 234"/>
                  <a:gd name="T57" fmla="*/ 949 h 949"/>
                  <a:gd name="T58" fmla="*/ 175 w 234"/>
                  <a:gd name="T59" fmla="*/ 949 h 949"/>
                  <a:gd name="T60" fmla="*/ 164 w 234"/>
                  <a:gd name="T61" fmla="*/ 949 h 949"/>
                  <a:gd name="T62" fmla="*/ 152 w 234"/>
                  <a:gd name="T63" fmla="*/ 949 h 949"/>
                  <a:gd name="T64" fmla="*/ 140 w 234"/>
                  <a:gd name="T65" fmla="*/ 948 h 949"/>
                  <a:gd name="T66" fmla="*/ 128 w 234"/>
                  <a:gd name="T67" fmla="*/ 948 h 949"/>
                  <a:gd name="T68" fmla="*/ 117 w 234"/>
                  <a:gd name="T69" fmla="*/ 948 h 949"/>
                  <a:gd name="T70" fmla="*/ 105 w 234"/>
                  <a:gd name="T71" fmla="*/ 948 h 949"/>
                  <a:gd name="T72" fmla="*/ 92 w 234"/>
                  <a:gd name="T73" fmla="*/ 948 h 949"/>
                  <a:gd name="T74" fmla="*/ 81 w 234"/>
                  <a:gd name="T75" fmla="*/ 948 h 949"/>
                  <a:gd name="T76" fmla="*/ 69 w 234"/>
                  <a:gd name="T77" fmla="*/ 948 h 949"/>
                  <a:gd name="T78" fmla="*/ 57 w 234"/>
                  <a:gd name="T79" fmla="*/ 948 h 949"/>
                  <a:gd name="T80" fmla="*/ 45 w 234"/>
                  <a:gd name="T81" fmla="*/ 948 h 949"/>
                  <a:gd name="T82" fmla="*/ 44 w 234"/>
                  <a:gd name="T83" fmla="*/ 938 h 949"/>
                  <a:gd name="T84" fmla="*/ 44 w 234"/>
                  <a:gd name="T85" fmla="*/ 930 h 949"/>
                  <a:gd name="T86" fmla="*/ 43 w 234"/>
                  <a:gd name="T87" fmla="*/ 921 h 949"/>
                  <a:gd name="T88" fmla="*/ 43 w 234"/>
                  <a:gd name="T89" fmla="*/ 912 h 949"/>
                  <a:gd name="T90" fmla="*/ 38 w 234"/>
                  <a:gd name="T91" fmla="*/ 912 h 949"/>
                  <a:gd name="T92" fmla="*/ 32 w 234"/>
                  <a:gd name="T93" fmla="*/ 911 h 949"/>
                  <a:gd name="T94" fmla="*/ 28 w 234"/>
                  <a:gd name="T95" fmla="*/ 911 h 949"/>
                  <a:gd name="T96" fmla="*/ 22 w 234"/>
                  <a:gd name="T97" fmla="*/ 910 h 949"/>
                  <a:gd name="T98" fmla="*/ 17 w 234"/>
                  <a:gd name="T99" fmla="*/ 909 h 949"/>
                  <a:gd name="T100" fmla="*/ 12 w 234"/>
                  <a:gd name="T101" fmla="*/ 907 h 949"/>
                  <a:gd name="T102" fmla="*/ 7 w 234"/>
                  <a:gd name="T103" fmla="*/ 907 h 949"/>
                  <a:gd name="T104" fmla="*/ 1 w 234"/>
                  <a:gd name="T105" fmla="*/ 906 h 949"/>
                  <a:gd name="T106" fmla="*/ 1 w 234"/>
                  <a:gd name="T107" fmla="*/ 686 h 949"/>
                  <a:gd name="T108" fmla="*/ 1 w 234"/>
                  <a:gd name="T109" fmla="*/ 465 h 949"/>
                  <a:gd name="T110" fmla="*/ 1 w 234"/>
                  <a:gd name="T111" fmla="*/ 244 h 949"/>
                  <a:gd name="T112" fmla="*/ 0 w 234"/>
                  <a:gd name="T113" fmla="*/ 2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949">
                    <a:moveTo>
                      <a:pt x="0" y="24"/>
                    </a:moveTo>
                    <a:lnTo>
                      <a:pt x="15" y="23"/>
                    </a:lnTo>
                    <a:lnTo>
                      <a:pt x="29" y="21"/>
                    </a:lnTo>
                    <a:lnTo>
                      <a:pt x="44" y="19"/>
                    </a:lnTo>
                    <a:lnTo>
                      <a:pt x="58" y="18"/>
                    </a:lnTo>
                    <a:lnTo>
                      <a:pt x="73" y="16"/>
                    </a:lnTo>
                    <a:lnTo>
                      <a:pt x="88" y="15"/>
                    </a:lnTo>
                    <a:lnTo>
                      <a:pt x="102" y="14"/>
                    </a:lnTo>
                    <a:lnTo>
                      <a:pt x="117" y="11"/>
                    </a:lnTo>
                    <a:lnTo>
                      <a:pt x="132" y="10"/>
                    </a:lnTo>
                    <a:lnTo>
                      <a:pt x="145" y="9"/>
                    </a:lnTo>
                    <a:lnTo>
                      <a:pt x="160" y="8"/>
                    </a:lnTo>
                    <a:lnTo>
                      <a:pt x="175" y="6"/>
                    </a:lnTo>
                    <a:lnTo>
                      <a:pt x="189" y="4"/>
                    </a:lnTo>
                    <a:lnTo>
                      <a:pt x="204" y="3"/>
                    </a:lnTo>
                    <a:lnTo>
                      <a:pt x="218" y="1"/>
                    </a:lnTo>
                    <a:lnTo>
                      <a:pt x="233" y="0"/>
                    </a:lnTo>
                    <a:lnTo>
                      <a:pt x="233" y="232"/>
                    </a:lnTo>
                    <a:lnTo>
                      <a:pt x="234" y="465"/>
                    </a:lnTo>
                    <a:lnTo>
                      <a:pt x="234" y="699"/>
                    </a:lnTo>
                    <a:lnTo>
                      <a:pt x="234" y="932"/>
                    </a:lnTo>
                    <a:lnTo>
                      <a:pt x="234" y="936"/>
                    </a:lnTo>
                    <a:lnTo>
                      <a:pt x="234" y="940"/>
                    </a:lnTo>
                    <a:lnTo>
                      <a:pt x="234" y="944"/>
                    </a:lnTo>
                    <a:lnTo>
                      <a:pt x="234" y="949"/>
                    </a:lnTo>
                    <a:lnTo>
                      <a:pt x="223" y="949"/>
                    </a:lnTo>
                    <a:lnTo>
                      <a:pt x="211" y="949"/>
                    </a:lnTo>
                    <a:lnTo>
                      <a:pt x="200" y="949"/>
                    </a:lnTo>
                    <a:lnTo>
                      <a:pt x="187" y="949"/>
                    </a:lnTo>
                    <a:lnTo>
                      <a:pt x="175" y="949"/>
                    </a:lnTo>
                    <a:lnTo>
                      <a:pt x="164" y="949"/>
                    </a:lnTo>
                    <a:lnTo>
                      <a:pt x="152" y="949"/>
                    </a:lnTo>
                    <a:lnTo>
                      <a:pt x="140" y="948"/>
                    </a:lnTo>
                    <a:lnTo>
                      <a:pt x="128" y="948"/>
                    </a:lnTo>
                    <a:lnTo>
                      <a:pt x="117" y="948"/>
                    </a:lnTo>
                    <a:lnTo>
                      <a:pt x="105" y="948"/>
                    </a:lnTo>
                    <a:lnTo>
                      <a:pt x="92" y="948"/>
                    </a:lnTo>
                    <a:lnTo>
                      <a:pt x="81" y="948"/>
                    </a:lnTo>
                    <a:lnTo>
                      <a:pt x="69" y="948"/>
                    </a:lnTo>
                    <a:lnTo>
                      <a:pt x="57" y="948"/>
                    </a:lnTo>
                    <a:lnTo>
                      <a:pt x="45" y="948"/>
                    </a:lnTo>
                    <a:lnTo>
                      <a:pt x="44" y="938"/>
                    </a:lnTo>
                    <a:lnTo>
                      <a:pt x="44" y="930"/>
                    </a:lnTo>
                    <a:lnTo>
                      <a:pt x="43" y="921"/>
                    </a:lnTo>
                    <a:lnTo>
                      <a:pt x="43" y="912"/>
                    </a:lnTo>
                    <a:lnTo>
                      <a:pt x="38" y="912"/>
                    </a:lnTo>
                    <a:lnTo>
                      <a:pt x="32" y="911"/>
                    </a:lnTo>
                    <a:lnTo>
                      <a:pt x="28" y="911"/>
                    </a:lnTo>
                    <a:lnTo>
                      <a:pt x="22" y="910"/>
                    </a:lnTo>
                    <a:lnTo>
                      <a:pt x="17" y="909"/>
                    </a:lnTo>
                    <a:lnTo>
                      <a:pt x="12" y="907"/>
                    </a:lnTo>
                    <a:lnTo>
                      <a:pt x="7" y="907"/>
                    </a:lnTo>
                    <a:lnTo>
                      <a:pt x="1" y="906"/>
                    </a:lnTo>
                    <a:lnTo>
                      <a:pt x="1" y="686"/>
                    </a:lnTo>
                    <a:lnTo>
                      <a:pt x="1" y="465"/>
                    </a:lnTo>
                    <a:lnTo>
                      <a:pt x="1" y="244"/>
                    </a:lnTo>
                    <a:lnTo>
                      <a:pt x="0" y="24"/>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49" name="Freeform 86"/>
              <p:cNvSpPr>
                <a:spLocks/>
              </p:cNvSpPr>
              <p:nvPr/>
            </p:nvSpPr>
            <p:spPr bwMode="auto">
              <a:xfrm>
                <a:off x="3827464" y="3032126"/>
                <a:ext cx="185738" cy="693738"/>
              </a:xfrm>
              <a:custGeom>
                <a:avLst/>
                <a:gdLst>
                  <a:gd name="T0" fmla="*/ 0 w 234"/>
                  <a:gd name="T1" fmla="*/ 22 h 874"/>
                  <a:gd name="T2" fmla="*/ 15 w 234"/>
                  <a:gd name="T3" fmla="*/ 21 h 874"/>
                  <a:gd name="T4" fmla="*/ 29 w 234"/>
                  <a:gd name="T5" fmla="*/ 20 h 874"/>
                  <a:gd name="T6" fmla="*/ 44 w 234"/>
                  <a:gd name="T7" fmla="*/ 18 h 874"/>
                  <a:gd name="T8" fmla="*/ 58 w 234"/>
                  <a:gd name="T9" fmla="*/ 16 h 874"/>
                  <a:gd name="T10" fmla="*/ 73 w 234"/>
                  <a:gd name="T11" fmla="*/ 15 h 874"/>
                  <a:gd name="T12" fmla="*/ 88 w 234"/>
                  <a:gd name="T13" fmla="*/ 14 h 874"/>
                  <a:gd name="T14" fmla="*/ 102 w 234"/>
                  <a:gd name="T15" fmla="*/ 13 h 874"/>
                  <a:gd name="T16" fmla="*/ 117 w 234"/>
                  <a:gd name="T17" fmla="*/ 12 h 874"/>
                  <a:gd name="T18" fmla="*/ 132 w 234"/>
                  <a:gd name="T19" fmla="*/ 10 h 874"/>
                  <a:gd name="T20" fmla="*/ 145 w 234"/>
                  <a:gd name="T21" fmla="*/ 9 h 874"/>
                  <a:gd name="T22" fmla="*/ 160 w 234"/>
                  <a:gd name="T23" fmla="*/ 7 h 874"/>
                  <a:gd name="T24" fmla="*/ 175 w 234"/>
                  <a:gd name="T25" fmla="*/ 6 h 874"/>
                  <a:gd name="T26" fmla="*/ 189 w 234"/>
                  <a:gd name="T27" fmla="*/ 5 h 874"/>
                  <a:gd name="T28" fmla="*/ 204 w 234"/>
                  <a:gd name="T29" fmla="*/ 3 h 874"/>
                  <a:gd name="T30" fmla="*/ 218 w 234"/>
                  <a:gd name="T31" fmla="*/ 1 h 874"/>
                  <a:gd name="T32" fmla="*/ 233 w 234"/>
                  <a:gd name="T33" fmla="*/ 0 h 874"/>
                  <a:gd name="T34" fmla="*/ 233 w 234"/>
                  <a:gd name="T35" fmla="*/ 214 h 874"/>
                  <a:gd name="T36" fmla="*/ 234 w 234"/>
                  <a:gd name="T37" fmla="*/ 428 h 874"/>
                  <a:gd name="T38" fmla="*/ 234 w 234"/>
                  <a:gd name="T39" fmla="*/ 644 h 874"/>
                  <a:gd name="T40" fmla="*/ 234 w 234"/>
                  <a:gd name="T41" fmla="*/ 858 h 874"/>
                  <a:gd name="T42" fmla="*/ 234 w 234"/>
                  <a:gd name="T43" fmla="*/ 863 h 874"/>
                  <a:gd name="T44" fmla="*/ 234 w 234"/>
                  <a:gd name="T45" fmla="*/ 866 h 874"/>
                  <a:gd name="T46" fmla="*/ 234 w 234"/>
                  <a:gd name="T47" fmla="*/ 870 h 874"/>
                  <a:gd name="T48" fmla="*/ 234 w 234"/>
                  <a:gd name="T49" fmla="*/ 874 h 874"/>
                  <a:gd name="T50" fmla="*/ 223 w 234"/>
                  <a:gd name="T51" fmla="*/ 874 h 874"/>
                  <a:gd name="T52" fmla="*/ 211 w 234"/>
                  <a:gd name="T53" fmla="*/ 874 h 874"/>
                  <a:gd name="T54" fmla="*/ 200 w 234"/>
                  <a:gd name="T55" fmla="*/ 874 h 874"/>
                  <a:gd name="T56" fmla="*/ 187 w 234"/>
                  <a:gd name="T57" fmla="*/ 874 h 874"/>
                  <a:gd name="T58" fmla="*/ 175 w 234"/>
                  <a:gd name="T59" fmla="*/ 874 h 874"/>
                  <a:gd name="T60" fmla="*/ 164 w 234"/>
                  <a:gd name="T61" fmla="*/ 874 h 874"/>
                  <a:gd name="T62" fmla="*/ 152 w 234"/>
                  <a:gd name="T63" fmla="*/ 874 h 874"/>
                  <a:gd name="T64" fmla="*/ 140 w 234"/>
                  <a:gd name="T65" fmla="*/ 873 h 874"/>
                  <a:gd name="T66" fmla="*/ 128 w 234"/>
                  <a:gd name="T67" fmla="*/ 873 h 874"/>
                  <a:gd name="T68" fmla="*/ 117 w 234"/>
                  <a:gd name="T69" fmla="*/ 873 h 874"/>
                  <a:gd name="T70" fmla="*/ 105 w 234"/>
                  <a:gd name="T71" fmla="*/ 873 h 874"/>
                  <a:gd name="T72" fmla="*/ 92 w 234"/>
                  <a:gd name="T73" fmla="*/ 873 h 874"/>
                  <a:gd name="T74" fmla="*/ 81 w 234"/>
                  <a:gd name="T75" fmla="*/ 873 h 874"/>
                  <a:gd name="T76" fmla="*/ 69 w 234"/>
                  <a:gd name="T77" fmla="*/ 873 h 874"/>
                  <a:gd name="T78" fmla="*/ 57 w 234"/>
                  <a:gd name="T79" fmla="*/ 873 h 874"/>
                  <a:gd name="T80" fmla="*/ 45 w 234"/>
                  <a:gd name="T81" fmla="*/ 873 h 874"/>
                  <a:gd name="T82" fmla="*/ 44 w 234"/>
                  <a:gd name="T83" fmla="*/ 865 h 874"/>
                  <a:gd name="T84" fmla="*/ 44 w 234"/>
                  <a:gd name="T85" fmla="*/ 857 h 874"/>
                  <a:gd name="T86" fmla="*/ 43 w 234"/>
                  <a:gd name="T87" fmla="*/ 849 h 874"/>
                  <a:gd name="T88" fmla="*/ 43 w 234"/>
                  <a:gd name="T89" fmla="*/ 841 h 874"/>
                  <a:gd name="T90" fmla="*/ 38 w 234"/>
                  <a:gd name="T91" fmla="*/ 840 h 874"/>
                  <a:gd name="T92" fmla="*/ 32 w 234"/>
                  <a:gd name="T93" fmla="*/ 840 h 874"/>
                  <a:gd name="T94" fmla="*/ 28 w 234"/>
                  <a:gd name="T95" fmla="*/ 838 h 874"/>
                  <a:gd name="T96" fmla="*/ 22 w 234"/>
                  <a:gd name="T97" fmla="*/ 837 h 874"/>
                  <a:gd name="T98" fmla="*/ 17 w 234"/>
                  <a:gd name="T99" fmla="*/ 837 h 874"/>
                  <a:gd name="T100" fmla="*/ 12 w 234"/>
                  <a:gd name="T101" fmla="*/ 836 h 874"/>
                  <a:gd name="T102" fmla="*/ 7 w 234"/>
                  <a:gd name="T103" fmla="*/ 836 h 874"/>
                  <a:gd name="T104" fmla="*/ 1 w 234"/>
                  <a:gd name="T105" fmla="*/ 835 h 874"/>
                  <a:gd name="T106" fmla="*/ 1 w 234"/>
                  <a:gd name="T107" fmla="*/ 632 h 874"/>
                  <a:gd name="T108" fmla="*/ 1 w 234"/>
                  <a:gd name="T109" fmla="*/ 428 h 874"/>
                  <a:gd name="T110" fmla="*/ 1 w 234"/>
                  <a:gd name="T111" fmla="*/ 226 h 874"/>
                  <a:gd name="T112" fmla="*/ 0 w 234"/>
                  <a:gd name="T113" fmla="*/ 22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874">
                    <a:moveTo>
                      <a:pt x="0" y="22"/>
                    </a:moveTo>
                    <a:lnTo>
                      <a:pt x="15" y="21"/>
                    </a:lnTo>
                    <a:lnTo>
                      <a:pt x="29" y="20"/>
                    </a:lnTo>
                    <a:lnTo>
                      <a:pt x="44" y="18"/>
                    </a:lnTo>
                    <a:lnTo>
                      <a:pt x="58" y="16"/>
                    </a:lnTo>
                    <a:lnTo>
                      <a:pt x="73" y="15"/>
                    </a:lnTo>
                    <a:lnTo>
                      <a:pt x="88" y="14"/>
                    </a:lnTo>
                    <a:lnTo>
                      <a:pt x="102" y="13"/>
                    </a:lnTo>
                    <a:lnTo>
                      <a:pt x="117" y="12"/>
                    </a:lnTo>
                    <a:lnTo>
                      <a:pt x="132" y="10"/>
                    </a:lnTo>
                    <a:lnTo>
                      <a:pt x="145" y="9"/>
                    </a:lnTo>
                    <a:lnTo>
                      <a:pt x="160" y="7"/>
                    </a:lnTo>
                    <a:lnTo>
                      <a:pt x="175" y="6"/>
                    </a:lnTo>
                    <a:lnTo>
                      <a:pt x="189" y="5"/>
                    </a:lnTo>
                    <a:lnTo>
                      <a:pt x="204" y="3"/>
                    </a:lnTo>
                    <a:lnTo>
                      <a:pt x="218" y="1"/>
                    </a:lnTo>
                    <a:lnTo>
                      <a:pt x="233" y="0"/>
                    </a:lnTo>
                    <a:lnTo>
                      <a:pt x="233" y="214"/>
                    </a:lnTo>
                    <a:lnTo>
                      <a:pt x="234" y="428"/>
                    </a:lnTo>
                    <a:lnTo>
                      <a:pt x="234" y="644"/>
                    </a:lnTo>
                    <a:lnTo>
                      <a:pt x="234" y="858"/>
                    </a:lnTo>
                    <a:lnTo>
                      <a:pt x="234" y="863"/>
                    </a:lnTo>
                    <a:lnTo>
                      <a:pt x="234" y="866"/>
                    </a:lnTo>
                    <a:lnTo>
                      <a:pt x="234" y="870"/>
                    </a:lnTo>
                    <a:lnTo>
                      <a:pt x="234" y="874"/>
                    </a:lnTo>
                    <a:lnTo>
                      <a:pt x="223" y="874"/>
                    </a:lnTo>
                    <a:lnTo>
                      <a:pt x="211" y="874"/>
                    </a:lnTo>
                    <a:lnTo>
                      <a:pt x="200" y="874"/>
                    </a:lnTo>
                    <a:lnTo>
                      <a:pt x="187" y="874"/>
                    </a:lnTo>
                    <a:lnTo>
                      <a:pt x="175" y="874"/>
                    </a:lnTo>
                    <a:lnTo>
                      <a:pt x="164" y="874"/>
                    </a:lnTo>
                    <a:lnTo>
                      <a:pt x="152" y="874"/>
                    </a:lnTo>
                    <a:lnTo>
                      <a:pt x="140" y="873"/>
                    </a:lnTo>
                    <a:lnTo>
                      <a:pt x="128" y="873"/>
                    </a:lnTo>
                    <a:lnTo>
                      <a:pt x="117" y="873"/>
                    </a:lnTo>
                    <a:lnTo>
                      <a:pt x="105" y="873"/>
                    </a:lnTo>
                    <a:lnTo>
                      <a:pt x="92" y="873"/>
                    </a:lnTo>
                    <a:lnTo>
                      <a:pt x="81" y="873"/>
                    </a:lnTo>
                    <a:lnTo>
                      <a:pt x="69" y="873"/>
                    </a:lnTo>
                    <a:lnTo>
                      <a:pt x="57" y="873"/>
                    </a:lnTo>
                    <a:lnTo>
                      <a:pt x="45" y="873"/>
                    </a:lnTo>
                    <a:lnTo>
                      <a:pt x="44" y="865"/>
                    </a:lnTo>
                    <a:lnTo>
                      <a:pt x="44" y="857"/>
                    </a:lnTo>
                    <a:lnTo>
                      <a:pt x="43" y="849"/>
                    </a:lnTo>
                    <a:lnTo>
                      <a:pt x="43" y="841"/>
                    </a:lnTo>
                    <a:lnTo>
                      <a:pt x="38" y="840"/>
                    </a:lnTo>
                    <a:lnTo>
                      <a:pt x="32" y="840"/>
                    </a:lnTo>
                    <a:lnTo>
                      <a:pt x="28" y="838"/>
                    </a:lnTo>
                    <a:lnTo>
                      <a:pt x="22" y="837"/>
                    </a:lnTo>
                    <a:lnTo>
                      <a:pt x="17" y="837"/>
                    </a:lnTo>
                    <a:lnTo>
                      <a:pt x="12" y="836"/>
                    </a:lnTo>
                    <a:lnTo>
                      <a:pt x="7" y="836"/>
                    </a:lnTo>
                    <a:lnTo>
                      <a:pt x="1" y="835"/>
                    </a:lnTo>
                    <a:lnTo>
                      <a:pt x="1" y="632"/>
                    </a:lnTo>
                    <a:lnTo>
                      <a:pt x="1" y="428"/>
                    </a:lnTo>
                    <a:lnTo>
                      <a:pt x="1" y="226"/>
                    </a:lnTo>
                    <a:lnTo>
                      <a:pt x="0" y="22"/>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0" name="Freeform 87"/>
              <p:cNvSpPr>
                <a:spLocks/>
              </p:cNvSpPr>
              <p:nvPr/>
            </p:nvSpPr>
            <p:spPr bwMode="auto">
              <a:xfrm>
                <a:off x="3827464" y="3032126"/>
                <a:ext cx="185738" cy="635000"/>
              </a:xfrm>
              <a:custGeom>
                <a:avLst/>
                <a:gdLst>
                  <a:gd name="T0" fmla="*/ 0 w 234"/>
                  <a:gd name="T1" fmla="*/ 21 h 799"/>
                  <a:gd name="T2" fmla="*/ 15 w 234"/>
                  <a:gd name="T3" fmla="*/ 20 h 799"/>
                  <a:gd name="T4" fmla="*/ 29 w 234"/>
                  <a:gd name="T5" fmla="*/ 19 h 799"/>
                  <a:gd name="T6" fmla="*/ 44 w 234"/>
                  <a:gd name="T7" fmla="*/ 17 h 799"/>
                  <a:gd name="T8" fmla="*/ 58 w 234"/>
                  <a:gd name="T9" fmla="*/ 15 h 799"/>
                  <a:gd name="T10" fmla="*/ 73 w 234"/>
                  <a:gd name="T11" fmla="*/ 14 h 799"/>
                  <a:gd name="T12" fmla="*/ 88 w 234"/>
                  <a:gd name="T13" fmla="*/ 13 h 799"/>
                  <a:gd name="T14" fmla="*/ 102 w 234"/>
                  <a:gd name="T15" fmla="*/ 12 h 799"/>
                  <a:gd name="T16" fmla="*/ 117 w 234"/>
                  <a:gd name="T17" fmla="*/ 11 h 799"/>
                  <a:gd name="T18" fmla="*/ 132 w 234"/>
                  <a:gd name="T19" fmla="*/ 9 h 799"/>
                  <a:gd name="T20" fmla="*/ 145 w 234"/>
                  <a:gd name="T21" fmla="*/ 8 h 799"/>
                  <a:gd name="T22" fmla="*/ 160 w 234"/>
                  <a:gd name="T23" fmla="*/ 7 h 799"/>
                  <a:gd name="T24" fmla="*/ 175 w 234"/>
                  <a:gd name="T25" fmla="*/ 5 h 799"/>
                  <a:gd name="T26" fmla="*/ 189 w 234"/>
                  <a:gd name="T27" fmla="*/ 4 h 799"/>
                  <a:gd name="T28" fmla="*/ 204 w 234"/>
                  <a:gd name="T29" fmla="*/ 2 h 799"/>
                  <a:gd name="T30" fmla="*/ 218 w 234"/>
                  <a:gd name="T31" fmla="*/ 1 h 799"/>
                  <a:gd name="T32" fmla="*/ 233 w 234"/>
                  <a:gd name="T33" fmla="*/ 0 h 799"/>
                  <a:gd name="T34" fmla="*/ 233 w 234"/>
                  <a:gd name="T35" fmla="*/ 196 h 799"/>
                  <a:gd name="T36" fmla="*/ 234 w 234"/>
                  <a:gd name="T37" fmla="*/ 392 h 799"/>
                  <a:gd name="T38" fmla="*/ 234 w 234"/>
                  <a:gd name="T39" fmla="*/ 589 h 799"/>
                  <a:gd name="T40" fmla="*/ 234 w 234"/>
                  <a:gd name="T41" fmla="*/ 784 h 799"/>
                  <a:gd name="T42" fmla="*/ 234 w 234"/>
                  <a:gd name="T43" fmla="*/ 788 h 799"/>
                  <a:gd name="T44" fmla="*/ 234 w 234"/>
                  <a:gd name="T45" fmla="*/ 791 h 799"/>
                  <a:gd name="T46" fmla="*/ 234 w 234"/>
                  <a:gd name="T47" fmla="*/ 796 h 799"/>
                  <a:gd name="T48" fmla="*/ 234 w 234"/>
                  <a:gd name="T49" fmla="*/ 799 h 799"/>
                  <a:gd name="T50" fmla="*/ 223 w 234"/>
                  <a:gd name="T51" fmla="*/ 799 h 799"/>
                  <a:gd name="T52" fmla="*/ 211 w 234"/>
                  <a:gd name="T53" fmla="*/ 799 h 799"/>
                  <a:gd name="T54" fmla="*/ 200 w 234"/>
                  <a:gd name="T55" fmla="*/ 799 h 799"/>
                  <a:gd name="T56" fmla="*/ 187 w 234"/>
                  <a:gd name="T57" fmla="*/ 799 h 799"/>
                  <a:gd name="T58" fmla="*/ 175 w 234"/>
                  <a:gd name="T59" fmla="*/ 799 h 799"/>
                  <a:gd name="T60" fmla="*/ 164 w 234"/>
                  <a:gd name="T61" fmla="*/ 799 h 799"/>
                  <a:gd name="T62" fmla="*/ 152 w 234"/>
                  <a:gd name="T63" fmla="*/ 799 h 799"/>
                  <a:gd name="T64" fmla="*/ 140 w 234"/>
                  <a:gd name="T65" fmla="*/ 799 h 799"/>
                  <a:gd name="T66" fmla="*/ 128 w 234"/>
                  <a:gd name="T67" fmla="*/ 799 h 799"/>
                  <a:gd name="T68" fmla="*/ 117 w 234"/>
                  <a:gd name="T69" fmla="*/ 799 h 799"/>
                  <a:gd name="T70" fmla="*/ 105 w 234"/>
                  <a:gd name="T71" fmla="*/ 799 h 799"/>
                  <a:gd name="T72" fmla="*/ 92 w 234"/>
                  <a:gd name="T73" fmla="*/ 799 h 799"/>
                  <a:gd name="T74" fmla="*/ 81 w 234"/>
                  <a:gd name="T75" fmla="*/ 798 h 799"/>
                  <a:gd name="T76" fmla="*/ 69 w 234"/>
                  <a:gd name="T77" fmla="*/ 798 h 799"/>
                  <a:gd name="T78" fmla="*/ 57 w 234"/>
                  <a:gd name="T79" fmla="*/ 798 h 799"/>
                  <a:gd name="T80" fmla="*/ 45 w 234"/>
                  <a:gd name="T81" fmla="*/ 798 h 799"/>
                  <a:gd name="T82" fmla="*/ 44 w 234"/>
                  <a:gd name="T83" fmla="*/ 791 h 799"/>
                  <a:gd name="T84" fmla="*/ 44 w 234"/>
                  <a:gd name="T85" fmla="*/ 783 h 799"/>
                  <a:gd name="T86" fmla="*/ 43 w 234"/>
                  <a:gd name="T87" fmla="*/ 776 h 799"/>
                  <a:gd name="T88" fmla="*/ 43 w 234"/>
                  <a:gd name="T89" fmla="*/ 770 h 799"/>
                  <a:gd name="T90" fmla="*/ 38 w 234"/>
                  <a:gd name="T91" fmla="*/ 768 h 799"/>
                  <a:gd name="T92" fmla="*/ 32 w 234"/>
                  <a:gd name="T93" fmla="*/ 768 h 799"/>
                  <a:gd name="T94" fmla="*/ 28 w 234"/>
                  <a:gd name="T95" fmla="*/ 767 h 799"/>
                  <a:gd name="T96" fmla="*/ 22 w 234"/>
                  <a:gd name="T97" fmla="*/ 766 h 799"/>
                  <a:gd name="T98" fmla="*/ 17 w 234"/>
                  <a:gd name="T99" fmla="*/ 766 h 799"/>
                  <a:gd name="T100" fmla="*/ 12 w 234"/>
                  <a:gd name="T101" fmla="*/ 765 h 799"/>
                  <a:gd name="T102" fmla="*/ 7 w 234"/>
                  <a:gd name="T103" fmla="*/ 765 h 799"/>
                  <a:gd name="T104" fmla="*/ 1 w 234"/>
                  <a:gd name="T105" fmla="*/ 764 h 799"/>
                  <a:gd name="T106" fmla="*/ 1 w 234"/>
                  <a:gd name="T107" fmla="*/ 578 h 799"/>
                  <a:gd name="T108" fmla="*/ 1 w 234"/>
                  <a:gd name="T109" fmla="*/ 392 h 799"/>
                  <a:gd name="T110" fmla="*/ 1 w 234"/>
                  <a:gd name="T111" fmla="*/ 206 h 799"/>
                  <a:gd name="T112" fmla="*/ 0 w 234"/>
                  <a:gd name="T113" fmla="*/ 2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99">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96"/>
                    </a:lnTo>
                    <a:lnTo>
                      <a:pt x="234" y="392"/>
                    </a:lnTo>
                    <a:lnTo>
                      <a:pt x="234" y="589"/>
                    </a:lnTo>
                    <a:lnTo>
                      <a:pt x="234" y="784"/>
                    </a:lnTo>
                    <a:lnTo>
                      <a:pt x="234" y="788"/>
                    </a:lnTo>
                    <a:lnTo>
                      <a:pt x="234" y="791"/>
                    </a:lnTo>
                    <a:lnTo>
                      <a:pt x="234" y="796"/>
                    </a:lnTo>
                    <a:lnTo>
                      <a:pt x="234" y="799"/>
                    </a:lnTo>
                    <a:lnTo>
                      <a:pt x="223" y="799"/>
                    </a:lnTo>
                    <a:lnTo>
                      <a:pt x="211" y="799"/>
                    </a:lnTo>
                    <a:lnTo>
                      <a:pt x="200" y="799"/>
                    </a:lnTo>
                    <a:lnTo>
                      <a:pt x="187" y="799"/>
                    </a:lnTo>
                    <a:lnTo>
                      <a:pt x="175" y="799"/>
                    </a:lnTo>
                    <a:lnTo>
                      <a:pt x="164" y="799"/>
                    </a:lnTo>
                    <a:lnTo>
                      <a:pt x="152" y="799"/>
                    </a:lnTo>
                    <a:lnTo>
                      <a:pt x="140" y="799"/>
                    </a:lnTo>
                    <a:lnTo>
                      <a:pt x="128" y="799"/>
                    </a:lnTo>
                    <a:lnTo>
                      <a:pt x="117" y="799"/>
                    </a:lnTo>
                    <a:lnTo>
                      <a:pt x="105" y="799"/>
                    </a:lnTo>
                    <a:lnTo>
                      <a:pt x="92" y="799"/>
                    </a:lnTo>
                    <a:lnTo>
                      <a:pt x="81" y="798"/>
                    </a:lnTo>
                    <a:lnTo>
                      <a:pt x="69" y="798"/>
                    </a:lnTo>
                    <a:lnTo>
                      <a:pt x="57" y="798"/>
                    </a:lnTo>
                    <a:lnTo>
                      <a:pt x="45" y="798"/>
                    </a:lnTo>
                    <a:lnTo>
                      <a:pt x="44" y="791"/>
                    </a:lnTo>
                    <a:lnTo>
                      <a:pt x="44" y="783"/>
                    </a:lnTo>
                    <a:lnTo>
                      <a:pt x="43" y="776"/>
                    </a:lnTo>
                    <a:lnTo>
                      <a:pt x="43" y="770"/>
                    </a:lnTo>
                    <a:lnTo>
                      <a:pt x="38" y="768"/>
                    </a:lnTo>
                    <a:lnTo>
                      <a:pt x="32" y="768"/>
                    </a:lnTo>
                    <a:lnTo>
                      <a:pt x="28" y="767"/>
                    </a:lnTo>
                    <a:lnTo>
                      <a:pt x="22" y="766"/>
                    </a:lnTo>
                    <a:lnTo>
                      <a:pt x="17" y="766"/>
                    </a:lnTo>
                    <a:lnTo>
                      <a:pt x="12" y="765"/>
                    </a:lnTo>
                    <a:lnTo>
                      <a:pt x="7" y="765"/>
                    </a:lnTo>
                    <a:lnTo>
                      <a:pt x="1" y="764"/>
                    </a:lnTo>
                    <a:lnTo>
                      <a:pt x="1" y="578"/>
                    </a:lnTo>
                    <a:lnTo>
                      <a:pt x="1" y="392"/>
                    </a:lnTo>
                    <a:lnTo>
                      <a:pt x="1" y="206"/>
                    </a:lnTo>
                    <a:lnTo>
                      <a:pt x="0" y="21"/>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1" name="Freeform 88"/>
              <p:cNvSpPr>
                <a:spLocks/>
              </p:cNvSpPr>
              <p:nvPr/>
            </p:nvSpPr>
            <p:spPr bwMode="auto">
              <a:xfrm>
                <a:off x="3827464" y="3032126"/>
                <a:ext cx="185738" cy="576263"/>
              </a:xfrm>
              <a:custGeom>
                <a:avLst/>
                <a:gdLst>
                  <a:gd name="T0" fmla="*/ 0 w 234"/>
                  <a:gd name="T1" fmla="*/ 21 h 726"/>
                  <a:gd name="T2" fmla="*/ 15 w 234"/>
                  <a:gd name="T3" fmla="*/ 20 h 726"/>
                  <a:gd name="T4" fmla="*/ 29 w 234"/>
                  <a:gd name="T5" fmla="*/ 19 h 726"/>
                  <a:gd name="T6" fmla="*/ 44 w 234"/>
                  <a:gd name="T7" fmla="*/ 17 h 726"/>
                  <a:gd name="T8" fmla="*/ 58 w 234"/>
                  <a:gd name="T9" fmla="*/ 15 h 726"/>
                  <a:gd name="T10" fmla="*/ 73 w 234"/>
                  <a:gd name="T11" fmla="*/ 14 h 726"/>
                  <a:gd name="T12" fmla="*/ 88 w 234"/>
                  <a:gd name="T13" fmla="*/ 13 h 726"/>
                  <a:gd name="T14" fmla="*/ 102 w 234"/>
                  <a:gd name="T15" fmla="*/ 12 h 726"/>
                  <a:gd name="T16" fmla="*/ 117 w 234"/>
                  <a:gd name="T17" fmla="*/ 11 h 726"/>
                  <a:gd name="T18" fmla="*/ 132 w 234"/>
                  <a:gd name="T19" fmla="*/ 9 h 726"/>
                  <a:gd name="T20" fmla="*/ 145 w 234"/>
                  <a:gd name="T21" fmla="*/ 8 h 726"/>
                  <a:gd name="T22" fmla="*/ 160 w 234"/>
                  <a:gd name="T23" fmla="*/ 7 h 726"/>
                  <a:gd name="T24" fmla="*/ 175 w 234"/>
                  <a:gd name="T25" fmla="*/ 5 h 726"/>
                  <a:gd name="T26" fmla="*/ 189 w 234"/>
                  <a:gd name="T27" fmla="*/ 4 h 726"/>
                  <a:gd name="T28" fmla="*/ 204 w 234"/>
                  <a:gd name="T29" fmla="*/ 2 h 726"/>
                  <a:gd name="T30" fmla="*/ 218 w 234"/>
                  <a:gd name="T31" fmla="*/ 1 h 726"/>
                  <a:gd name="T32" fmla="*/ 233 w 234"/>
                  <a:gd name="T33" fmla="*/ 0 h 726"/>
                  <a:gd name="T34" fmla="*/ 233 w 234"/>
                  <a:gd name="T35" fmla="*/ 178 h 726"/>
                  <a:gd name="T36" fmla="*/ 234 w 234"/>
                  <a:gd name="T37" fmla="*/ 356 h 726"/>
                  <a:gd name="T38" fmla="*/ 234 w 234"/>
                  <a:gd name="T39" fmla="*/ 533 h 726"/>
                  <a:gd name="T40" fmla="*/ 234 w 234"/>
                  <a:gd name="T41" fmla="*/ 712 h 726"/>
                  <a:gd name="T42" fmla="*/ 234 w 234"/>
                  <a:gd name="T43" fmla="*/ 715 h 726"/>
                  <a:gd name="T44" fmla="*/ 234 w 234"/>
                  <a:gd name="T45" fmla="*/ 719 h 726"/>
                  <a:gd name="T46" fmla="*/ 234 w 234"/>
                  <a:gd name="T47" fmla="*/ 722 h 726"/>
                  <a:gd name="T48" fmla="*/ 234 w 234"/>
                  <a:gd name="T49" fmla="*/ 726 h 726"/>
                  <a:gd name="T50" fmla="*/ 223 w 234"/>
                  <a:gd name="T51" fmla="*/ 726 h 726"/>
                  <a:gd name="T52" fmla="*/ 211 w 234"/>
                  <a:gd name="T53" fmla="*/ 726 h 726"/>
                  <a:gd name="T54" fmla="*/ 200 w 234"/>
                  <a:gd name="T55" fmla="*/ 726 h 726"/>
                  <a:gd name="T56" fmla="*/ 187 w 234"/>
                  <a:gd name="T57" fmla="*/ 726 h 726"/>
                  <a:gd name="T58" fmla="*/ 175 w 234"/>
                  <a:gd name="T59" fmla="*/ 726 h 726"/>
                  <a:gd name="T60" fmla="*/ 164 w 234"/>
                  <a:gd name="T61" fmla="*/ 726 h 726"/>
                  <a:gd name="T62" fmla="*/ 152 w 234"/>
                  <a:gd name="T63" fmla="*/ 726 h 726"/>
                  <a:gd name="T64" fmla="*/ 140 w 234"/>
                  <a:gd name="T65" fmla="*/ 726 h 726"/>
                  <a:gd name="T66" fmla="*/ 128 w 234"/>
                  <a:gd name="T67" fmla="*/ 726 h 726"/>
                  <a:gd name="T68" fmla="*/ 117 w 234"/>
                  <a:gd name="T69" fmla="*/ 726 h 726"/>
                  <a:gd name="T70" fmla="*/ 105 w 234"/>
                  <a:gd name="T71" fmla="*/ 726 h 726"/>
                  <a:gd name="T72" fmla="*/ 92 w 234"/>
                  <a:gd name="T73" fmla="*/ 726 h 726"/>
                  <a:gd name="T74" fmla="*/ 81 w 234"/>
                  <a:gd name="T75" fmla="*/ 725 h 726"/>
                  <a:gd name="T76" fmla="*/ 69 w 234"/>
                  <a:gd name="T77" fmla="*/ 725 h 726"/>
                  <a:gd name="T78" fmla="*/ 57 w 234"/>
                  <a:gd name="T79" fmla="*/ 725 h 726"/>
                  <a:gd name="T80" fmla="*/ 45 w 234"/>
                  <a:gd name="T81" fmla="*/ 725 h 726"/>
                  <a:gd name="T82" fmla="*/ 44 w 234"/>
                  <a:gd name="T83" fmla="*/ 719 h 726"/>
                  <a:gd name="T84" fmla="*/ 44 w 234"/>
                  <a:gd name="T85" fmla="*/ 712 h 726"/>
                  <a:gd name="T86" fmla="*/ 43 w 234"/>
                  <a:gd name="T87" fmla="*/ 705 h 726"/>
                  <a:gd name="T88" fmla="*/ 43 w 234"/>
                  <a:gd name="T89" fmla="*/ 698 h 726"/>
                  <a:gd name="T90" fmla="*/ 38 w 234"/>
                  <a:gd name="T91" fmla="*/ 698 h 726"/>
                  <a:gd name="T92" fmla="*/ 32 w 234"/>
                  <a:gd name="T93" fmla="*/ 697 h 726"/>
                  <a:gd name="T94" fmla="*/ 28 w 234"/>
                  <a:gd name="T95" fmla="*/ 697 h 726"/>
                  <a:gd name="T96" fmla="*/ 22 w 234"/>
                  <a:gd name="T97" fmla="*/ 696 h 726"/>
                  <a:gd name="T98" fmla="*/ 17 w 234"/>
                  <a:gd name="T99" fmla="*/ 696 h 726"/>
                  <a:gd name="T100" fmla="*/ 12 w 234"/>
                  <a:gd name="T101" fmla="*/ 696 h 726"/>
                  <a:gd name="T102" fmla="*/ 7 w 234"/>
                  <a:gd name="T103" fmla="*/ 695 h 726"/>
                  <a:gd name="T104" fmla="*/ 1 w 234"/>
                  <a:gd name="T105" fmla="*/ 695 h 726"/>
                  <a:gd name="T106" fmla="*/ 1 w 234"/>
                  <a:gd name="T107" fmla="*/ 526 h 726"/>
                  <a:gd name="T108" fmla="*/ 1 w 234"/>
                  <a:gd name="T109" fmla="*/ 357 h 726"/>
                  <a:gd name="T110" fmla="*/ 1 w 234"/>
                  <a:gd name="T111" fmla="*/ 189 h 726"/>
                  <a:gd name="T112" fmla="*/ 0 w 234"/>
                  <a:gd name="T113"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726">
                    <a:moveTo>
                      <a:pt x="0" y="21"/>
                    </a:moveTo>
                    <a:lnTo>
                      <a:pt x="15" y="20"/>
                    </a:lnTo>
                    <a:lnTo>
                      <a:pt x="29" y="19"/>
                    </a:lnTo>
                    <a:lnTo>
                      <a:pt x="44" y="17"/>
                    </a:lnTo>
                    <a:lnTo>
                      <a:pt x="58" y="15"/>
                    </a:lnTo>
                    <a:lnTo>
                      <a:pt x="73" y="14"/>
                    </a:lnTo>
                    <a:lnTo>
                      <a:pt x="88" y="13"/>
                    </a:lnTo>
                    <a:lnTo>
                      <a:pt x="102" y="12"/>
                    </a:lnTo>
                    <a:lnTo>
                      <a:pt x="117" y="11"/>
                    </a:lnTo>
                    <a:lnTo>
                      <a:pt x="132" y="9"/>
                    </a:lnTo>
                    <a:lnTo>
                      <a:pt x="145" y="8"/>
                    </a:lnTo>
                    <a:lnTo>
                      <a:pt x="160" y="7"/>
                    </a:lnTo>
                    <a:lnTo>
                      <a:pt x="175" y="5"/>
                    </a:lnTo>
                    <a:lnTo>
                      <a:pt x="189" y="4"/>
                    </a:lnTo>
                    <a:lnTo>
                      <a:pt x="204" y="2"/>
                    </a:lnTo>
                    <a:lnTo>
                      <a:pt x="218" y="1"/>
                    </a:lnTo>
                    <a:lnTo>
                      <a:pt x="233" y="0"/>
                    </a:lnTo>
                    <a:lnTo>
                      <a:pt x="233" y="178"/>
                    </a:lnTo>
                    <a:lnTo>
                      <a:pt x="234" y="356"/>
                    </a:lnTo>
                    <a:lnTo>
                      <a:pt x="234" y="533"/>
                    </a:lnTo>
                    <a:lnTo>
                      <a:pt x="234" y="712"/>
                    </a:lnTo>
                    <a:lnTo>
                      <a:pt x="234" y="715"/>
                    </a:lnTo>
                    <a:lnTo>
                      <a:pt x="234" y="719"/>
                    </a:lnTo>
                    <a:lnTo>
                      <a:pt x="234" y="722"/>
                    </a:lnTo>
                    <a:lnTo>
                      <a:pt x="234" y="726"/>
                    </a:lnTo>
                    <a:lnTo>
                      <a:pt x="223" y="726"/>
                    </a:lnTo>
                    <a:lnTo>
                      <a:pt x="211" y="726"/>
                    </a:lnTo>
                    <a:lnTo>
                      <a:pt x="200" y="726"/>
                    </a:lnTo>
                    <a:lnTo>
                      <a:pt x="187" y="726"/>
                    </a:lnTo>
                    <a:lnTo>
                      <a:pt x="175" y="726"/>
                    </a:lnTo>
                    <a:lnTo>
                      <a:pt x="164" y="726"/>
                    </a:lnTo>
                    <a:lnTo>
                      <a:pt x="152" y="726"/>
                    </a:lnTo>
                    <a:lnTo>
                      <a:pt x="140" y="726"/>
                    </a:lnTo>
                    <a:lnTo>
                      <a:pt x="128" y="726"/>
                    </a:lnTo>
                    <a:lnTo>
                      <a:pt x="117" y="726"/>
                    </a:lnTo>
                    <a:lnTo>
                      <a:pt x="105" y="726"/>
                    </a:lnTo>
                    <a:lnTo>
                      <a:pt x="92" y="726"/>
                    </a:lnTo>
                    <a:lnTo>
                      <a:pt x="81" y="725"/>
                    </a:lnTo>
                    <a:lnTo>
                      <a:pt x="69" y="725"/>
                    </a:lnTo>
                    <a:lnTo>
                      <a:pt x="57" y="725"/>
                    </a:lnTo>
                    <a:lnTo>
                      <a:pt x="45" y="725"/>
                    </a:lnTo>
                    <a:lnTo>
                      <a:pt x="44" y="719"/>
                    </a:lnTo>
                    <a:lnTo>
                      <a:pt x="44" y="712"/>
                    </a:lnTo>
                    <a:lnTo>
                      <a:pt x="43" y="705"/>
                    </a:lnTo>
                    <a:lnTo>
                      <a:pt x="43" y="698"/>
                    </a:lnTo>
                    <a:lnTo>
                      <a:pt x="38" y="698"/>
                    </a:lnTo>
                    <a:lnTo>
                      <a:pt x="32" y="697"/>
                    </a:lnTo>
                    <a:lnTo>
                      <a:pt x="28" y="697"/>
                    </a:lnTo>
                    <a:lnTo>
                      <a:pt x="22" y="696"/>
                    </a:lnTo>
                    <a:lnTo>
                      <a:pt x="17" y="696"/>
                    </a:lnTo>
                    <a:lnTo>
                      <a:pt x="12" y="696"/>
                    </a:lnTo>
                    <a:lnTo>
                      <a:pt x="7" y="695"/>
                    </a:lnTo>
                    <a:lnTo>
                      <a:pt x="1" y="695"/>
                    </a:lnTo>
                    <a:lnTo>
                      <a:pt x="1" y="526"/>
                    </a:lnTo>
                    <a:lnTo>
                      <a:pt x="1" y="357"/>
                    </a:lnTo>
                    <a:lnTo>
                      <a:pt x="1" y="189"/>
                    </a:lnTo>
                    <a:lnTo>
                      <a:pt x="0" y="21"/>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2" name="Freeform 89"/>
              <p:cNvSpPr>
                <a:spLocks/>
              </p:cNvSpPr>
              <p:nvPr/>
            </p:nvSpPr>
            <p:spPr bwMode="auto">
              <a:xfrm>
                <a:off x="3827464" y="3033713"/>
                <a:ext cx="185738" cy="515938"/>
              </a:xfrm>
              <a:custGeom>
                <a:avLst/>
                <a:gdLst>
                  <a:gd name="T0" fmla="*/ 0 w 234"/>
                  <a:gd name="T1" fmla="*/ 19 h 651"/>
                  <a:gd name="T2" fmla="*/ 15 w 234"/>
                  <a:gd name="T3" fmla="*/ 18 h 651"/>
                  <a:gd name="T4" fmla="*/ 29 w 234"/>
                  <a:gd name="T5" fmla="*/ 16 h 651"/>
                  <a:gd name="T6" fmla="*/ 44 w 234"/>
                  <a:gd name="T7" fmla="*/ 15 h 651"/>
                  <a:gd name="T8" fmla="*/ 58 w 234"/>
                  <a:gd name="T9" fmla="*/ 14 h 651"/>
                  <a:gd name="T10" fmla="*/ 73 w 234"/>
                  <a:gd name="T11" fmla="*/ 13 h 651"/>
                  <a:gd name="T12" fmla="*/ 88 w 234"/>
                  <a:gd name="T13" fmla="*/ 12 h 651"/>
                  <a:gd name="T14" fmla="*/ 102 w 234"/>
                  <a:gd name="T15" fmla="*/ 11 h 651"/>
                  <a:gd name="T16" fmla="*/ 117 w 234"/>
                  <a:gd name="T17" fmla="*/ 10 h 651"/>
                  <a:gd name="T18" fmla="*/ 132 w 234"/>
                  <a:gd name="T19" fmla="*/ 8 h 651"/>
                  <a:gd name="T20" fmla="*/ 145 w 234"/>
                  <a:gd name="T21" fmla="*/ 7 h 651"/>
                  <a:gd name="T22" fmla="*/ 160 w 234"/>
                  <a:gd name="T23" fmla="*/ 6 h 651"/>
                  <a:gd name="T24" fmla="*/ 175 w 234"/>
                  <a:gd name="T25" fmla="*/ 5 h 651"/>
                  <a:gd name="T26" fmla="*/ 189 w 234"/>
                  <a:gd name="T27" fmla="*/ 4 h 651"/>
                  <a:gd name="T28" fmla="*/ 204 w 234"/>
                  <a:gd name="T29" fmla="*/ 3 h 651"/>
                  <a:gd name="T30" fmla="*/ 218 w 234"/>
                  <a:gd name="T31" fmla="*/ 1 h 651"/>
                  <a:gd name="T32" fmla="*/ 233 w 234"/>
                  <a:gd name="T33" fmla="*/ 0 h 651"/>
                  <a:gd name="T34" fmla="*/ 233 w 234"/>
                  <a:gd name="T35" fmla="*/ 160 h 651"/>
                  <a:gd name="T36" fmla="*/ 234 w 234"/>
                  <a:gd name="T37" fmla="*/ 319 h 651"/>
                  <a:gd name="T38" fmla="*/ 234 w 234"/>
                  <a:gd name="T39" fmla="*/ 478 h 651"/>
                  <a:gd name="T40" fmla="*/ 234 w 234"/>
                  <a:gd name="T41" fmla="*/ 638 h 651"/>
                  <a:gd name="T42" fmla="*/ 234 w 234"/>
                  <a:gd name="T43" fmla="*/ 642 h 651"/>
                  <a:gd name="T44" fmla="*/ 234 w 234"/>
                  <a:gd name="T45" fmla="*/ 645 h 651"/>
                  <a:gd name="T46" fmla="*/ 234 w 234"/>
                  <a:gd name="T47" fmla="*/ 649 h 651"/>
                  <a:gd name="T48" fmla="*/ 234 w 234"/>
                  <a:gd name="T49" fmla="*/ 651 h 651"/>
                  <a:gd name="T50" fmla="*/ 223 w 234"/>
                  <a:gd name="T51" fmla="*/ 651 h 651"/>
                  <a:gd name="T52" fmla="*/ 211 w 234"/>
                  <a:gd name="T53" fmla="*/ 651 h 651"/>
                  <a:gd name="T54" fmla="*/ 200 w 234"/>
                  <a:gd name="T55" fmla="*/ 651 h 651"/>
                  <a:gd name="T56" fmla="*/ 187 w 234"/>
                  <a:gd name="T57" fmla="*/ 651 h 651"/>
                  <a:gd name="T58" fmla="*/ 175 w 234"/>
                  <a:gd name="T59" fmla="*/ 651 h 651"/>
                  <a:gd name="T60" fmla="*/ 164 w 234"/>
                  <a:gd name="T61" fmla="*/ 651 h 651"/>
                  <a:gd name="T62" fmla="*/ 152 w 234"/>
                  <a:gd name="T63" fmla="*/ 651 h 651"/>
                  <a:gd name="T64" fmla="*/ 140 w 234"/>
                  <a:gd name="T65" fmla="*/ 651 h 651"/>
                  <a:gd name="T66" fmla="*/ 128 w 234"/>
                  <a:gd name="T67" fmla="*/ 651 h 651"/>
                  <a:gd name="T68" fmla="*/ 117 w 234"/>
                  <a:gd name="T69" fmla="*/ 651 h 651"/>
                  <a:gd name="T70" fmla="*/ 105 w 234"/>
                  <a:gd name="T71" fmla="*/ 651 h 651"/>
                  <a:gd name="T72" fmla="*/ 92 w 234"/>
                  <a:gd name="T73" fmla="*/ 651 h 651"/>
                  <a:gd name="T74" fmla="*/ 81 w 234"/>
                  <a:gd name="T75" fmla="*/ 651 h 651"/>
                  <a:gd name="T76" fmla="*/ 69 w 234"/>
                  <a:gd name="T77" fmla="*/ 651 h 651"/>
                  <a:gd name="T78" fmla="*/ 57 w 234"/>
                  <a:gd name="T79" fmla="*/ 651 h 651"/>
                  <a:gd name="T80" fmla="*/ 45 w 234"/>
                  <a:gd name="T81" fmla="*/ 651 h 651"/>
                  <a:gd name="T82" fmla="*/ 44 w 234"/>
                  <a:gd name="T83" fmla="*/ 645 h 651"/>
                  <a:gd name="T84" fmla="*/ 44 w 234"/>
                  <a:gd name="T85" fmla="*/ 638 h 651"/>
                  <a:gd name="T86" fmla="*/ 43 w 234"/>
                  <a:gd name="T87" fmla="*/ 633 h 651"/>
                  <a:gd name="T88" fmla="*/ 43 w 234"/>
                  <a:gd name="T89" fmla="*/ 627 h 651"/>
                  <a:gd name="T90" fmla="*/ 38 w 234"/>
                  <a:gd name="T91" fmla="*/ 627 h 651"/>
                  <a:gd name="T92" fmla="*/ 32 w 234"/>
                  <a:gd name="T93" fmla="*/ 626 h 651"/>
                  <a:gd name="T94" fmla="*/ 28 w 234"/>
                  <a:gd name="T95" fmla="*/ 626 h 651"/>
                  <a:gd name="T96" fmla="*/ 22 w 234"/>
                  <a:gd name="T97" fmla="*/ 625 h 651"/>
                  <a:gd name="T98" fmla="*/ 17 w 234"/>
                  <a:gd name="T99" fmla="*/ 625 h 651"/>
                  <a:gd name="T100" fmla="*/ 12 w 234"/>
                  <a:gd name="T101" fmla="*/ 625 h 651"/>
                  <a:gd name="T102" fmla="*/ 7 w 234"/>
                  <a:gd name="T103" fmla="*/ 623 h 651"/>
                  <a:gd name="T104" fmla="*/ 1 w 234"/>
                  <a:gd name="T105" fmla="*/ 623 h 651"/>
                  <a:gd name="T106" fmla="*/ 1 w 234"/>
                  <a:gd name="T107" fmla="*/ 473 h 651"/>
                  <a:gd name="T108" fmla="*/ 1 w 234"/>
                  <a:gd name="T109" fmla="*/ 320 h 651"/>
                  <a:gd name="T110" fmla="*/ 1 w 234"/>
                  <a:gd name="T111" fmla="*/ 170 h 651"/>
                  <a:gd name="T112" fmla="*/ 0 w 234"/>
                  <a:gd name="T113" fmla="*/ 1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651">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60"/>
                    </a:lnTo>
                    <a:lnTo>
                      <a:pt x="234" y="319"/>
                    </a:lnTo>
                    <a:lnTo>
                      <a:pt x="234" y="478"/>
                    </a:lnTo>
                    <a:lnTo>
                      <a:pt x="234" y="638"/>
                    </a:lnTo>
                    <a:lnTo>
                      <a:pt x="234" y="642"/>
                    </a:lnTo>
                    <a:lnTo>
                      <a:pt x="234" y="645"/>
                    </a:lnTo>
                    <a:lnTo>
                      <a:pt x="234" y="649"/>
                    </a:lnTo>
                    <a:lnTo>
                      <a:pt x="234" y="651"/>
                    </a:lnTo>
                    <a:lnTo>
                      <a:pt x="223" y="651"/>
                    </a:lnTo>
                    <a:lnTo>
                      <a:pt x="211" y="651"/>
                    </a:lnTo>
                    <a:lnTo>
                      <a:pt x="200" y="651"/>
                    </a:lnTo>
                    <a:lnTo>
                      <a:pt x="187" y="651"/>
                    </a:lnTo>
                    <a:lnTo>
                      <a:pt x="175" y="651"/>
                    </a:lnTo>
                    <a:lnTo>
                      <a:pt x="164" y="651"/>
                    </a:lnTo>
                    <a:lnTo>
                      <a:pt x="152" y="651"/>
                    </a:lnTo>
                    <a:lnTo>
                      <a:pt x="140" y="651"/>
                    </a:lnTo>
                    <a:lnTo>
                      <a:pt x="128" y="651"/>
                    </a:lnTo>
                    <a:lnTo>
                      <a:pt x="117" y="651"/>
                    </a:lnTo>
                    <a:lnTo>
                      <a:pt x="105" y="651"/>
                    </a:lnTo>
                    <a:lnTo>
                      <a:pt x="92" y="651"/>
                    </a:lnTo>
                    <a:lnTo>
                      <a:pt x="81" y="651"/>
                    </a:lnTo>
                    <a:lnTo>
                      <a:pt x="69" y="651"/>
                    </a:lnTo>
                    <a:lnTo>
                      <a:pt x="57" y="651"/>
                    </a:lnTo>
                    <a:lnTo>
                      <a:pt x="45" y="651"/>
                    </a:lnTo>
                    <a:lnTo>
                      <a:pt x="44" y="645"/>
                    </a:lnTo>
                    <a:lnTo>
                      <a:pt x="44" y="638"/>
                    </a:lnTo>
                    <a:lnTo>
                      <a:pt x="43" y="633"/>
                    </a:lnTo>
                    <a:lnTo>
                      <a:pt x="43" y="627"/>
                    </a:lnTo>
                    <a:lnTo>
                      <a:pt x="38" y="627"/>
                    </a:lnTo>
                    <a:lnTo>
                      <a:pt x="32" y="626"/>
                    </a:lnTo>
                    <a:lnTo>
                      <a:pt x="28" y="626"/>
                    </a:lnTo>
                    <a:lnTo>
                      <a:pt x="22" y="625"/>
                    </a:lnTo>
                    <a:lnTo>
                      <a:pt x="17" y="625"/>
                    </a:lnTo>
                    <a:lnTo>
                      <a:pt x="12" y="625"/>
                    </a:lnTo>
                    <a:lnTo>
                      <a:pt x="7" y="623"/>
                    </a:lnTo>
                    <a:lnTo>
                      <a:pt x="1" y="623"/>
                    </a:lnTo>
                    <a:lnTo>
                      <a:pt x="1" y="473"/>
                    </a:lnTo>
                    <a:lnTo>
                      <a:pt x="1" y="320"/>
                    </a:lnTo>
                    <a:lnTo>
                      <a:pt x="1" y="170"/>
                    </a:lnTo>
                    <a:lnTo>
                      <a:pt x="0" y="19"/>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3" name="Freeform 90"/>
              <p:cNvSpPr>
                <a:spLocks/>
              </p:cNvSpPr>
              <p:nvPr/>
            </p:nvSpPr>
            <p:spPr bwMode="auto">
              <a:xfrm>
                <a:off x="3827464" y="3033713"/>
                <a:ext cx="185738" cy="458788"/>
              </a:xfrm>
              <a:custGeom>
                <a:avLst/>
                <a:gdLst>
                  <a:gd name="T0" fmla="*/ 0 w 234"/>
                  <a:gd name="T1" fmla="*/ 19 h 578"/>
                  <a:gd name="T2" fmla="*/ 15 w 234"/>
                  <a:gd name="T3" fmla="*/ 18 h 578"/>
                  <a:gd name="T4" fmla="*/ 29 w 234"/>
                  <a:gd name="T5" fmla="*/ 16 h 578"/>
                  <a:gd name="T6" fmla="*/ 44 w 234"/>
                  <a:gd name="T7" fmla="*/ 15 h 578"/>
                  <a:gd name="T8" fmla="*/ 58 w 234"/>
                  <a:gd name="T9" fmla="*/ 14 h 578"/>
                  <a:gd name="T10" fmla="*/ 73 w 234"/>
                  <a:gd name="T11" fmla="*/ 13 h 578"/>
                  <a:gd name="T12" fmla="*/ 88 w 234"/>
                  <a:gd name="T13" fmla="*/ 12 h 578"/>
                  <a:gd name="T14" fmla="*/ 102 w 234"/>
                  <a:gd name="T15" fmla="*/ 11 h 578"/>
                  <a:gd name="T16" fmla="*/ 117 w 234"/>
                  <a:gd name="T17" fmla="*/ 10 h 578"/>
                  <a:gd name="T18" fmla="*/ 132 w 234"/>
                  <a:gd name="T19" fmla="*/ 8 h 578"/>
                  <a:gd name="T20" fmla="*/ 145 w 234"/>
                  <a:gd name="T21" fmla="*/ 7 h 578"/>
                  <a:gd name="T22" fmla="*/ 160 w 234"/>
                  <a:gd name="T23" fmla="*/ 6 h 578"/>
                  <a:gd name="T24" fmla="*/ 175 w 234"/>
                  <a:gd name="T25" fmla="*/ 5 h 578"/>
                  <a:gd name="T26" fmla="*/ 189 w 234"/>
                  <a:gd name="T27" fmla="*/ 4 h 578"/>
                  <a:gd name="T28" fmla="*/ 204 w 234"/>
                  <a:gd name="T29" fmla="*/ 3 h 578"/>
                  <a:gd name="T30" fmla="*/ 218 w 234"/>
                  <a:gd name="T31" fmla="*/ 1 h 578"/>
                  <a:gd name="T32" fmla="*/ 233 w 234"/>
                  <a:gd name="T33" fmla="*/ 0 h 578"/>
                  <a:gd name="T34" fmla="*/ 233 w 234"/>
                  <a:gd name="T35" fmla="*/ 142 h 578"/>
                  <a:gd name="T36" fmla="*/ 234 w 234"/>
                  <a:gd name="T37" fmla="*/ 284 h 578"/>
                  <a:gd name="T38" fmla="*/ 234 w 234"/>
                  <a:gd name="T39" fmla="*/ 425 h 578"/>
                  <a:gd name="T40" fmla="*/ 234 w 234"/>
                  <a:gd name="T41" fmla="*/ 566 h 578"/>
                  <a:gd name="T42" fmla="*/ 234 w 234"/>
                  <a:gd name="T43" fmla="*/ 569 h 578"/>
                  <a:gd name="T44" fmla="*/ 234 w 234"/>
                  <a:gd name="T45" fmla="*/ 572 h 578"/>
                  <a:gd name="T46" fmla="*/ 234 w 234"/>
                  <a:gd name="T47" fmla="*/ 575 h 578"/>
                  <a:gd name="T48" fmla="*/ 234 w 234"/>
                  <a:gd name="T49" fmla="*/ 578 h 578"/>
                  <a:gd name="T50" fmla="*/ 223 w 234"/>
                  <a:gd name="T51" fmla="*/ 578 h 578"/>
                  <a:gd name="T52" fmla="*/ 211 w 234"/>
                  <a:gd name="T53" fmla="*/ 578 h 578"/>
                  <a:gd name="T54" fmla="*/ 200 w 234"/>
                  <a:gd name="T55" fmla="*/ 578 h 578"/>
                  <a:gd name="T56" fmla="*/ 187 w 234"/>
                  <a:gd name="T57" fmla="*/ 577 h 578"/>
                  <a:gd name="T58" fmla="*/ 175 w 234"/>
                  <a:gd name="T59" fmla="*/ 577 h 578"/>
                  <a:gd name="T60" fmla="*/ 164 w 234"/>
                  <a:gd name="T61" fmla="*/ 577 h 578"/>
                  <a:gd name="T62" fmla="*/ 152 w 234"/>
                  <a:gd name="T63" fmla="*/ 577 h 578"/>
                  <a:gd name="T64" fmla="*/ 140 w 234"/>
                  <a:gd name="T65" fmla="*/ 577 h 578"/>
                  <a:gd name="T66" fmla="*/ 128 w 234"/>
                  <a:gd name="T67" fmla="*/ 577 h 578"/>
                  <a:gd name="T68" fmla="*/ 117 w 234"/>
                  <a:gd name="T69" fmla="*/ 577 h 578"/>
                  <a:gd name="T70" fmla="*/ 105 w 234"/>
                  <a:gd name="T71" fmla="*/ 577 h 578"/>
                  <a:gd name="T72" fmla="*/ 92 w 234"/>
                  <a:gd name="T73" fmla="*/ 577 h 578"/>
                  <a:gd name="T74" fmla="*/ 81 w 234"/>
                  <a:gd name="T75" fmla="*/ 577 h 578"/>
                  <a:gd name="T76" fmla="*/ 69 w 234"/>
                  <a:gd name="T77" fmla="*/ 577 h 578"/>
                  <a:gd name="T78" fmla="*/ 57 w 234"/>
                  <a:gd name="T79" fmla="*/ 577 h 578"/>
                  <a:gd name="T80" fmla="*/ 45 w 234"/>
                  <a:gd name="T81" fmla="*/ 577 h 578"/>
                  <a:gd name="T82" fmla="*/ 44 w 234"/>
                  <a:gd name="T83" fmla="*/ 572 h 578"/>
                  <a:gd name="T84" fmla="*/ 44 w 234"/>
                  <a:gd name="T85" fmla="*/ 567 h 578"/>
                  <a:gd name="T86" fmla="*/ 43 w 234"/>
                  <a:gd name="T87" fmla="*/ 561 h 578"/>
                  <a:gd name="T88" fmla="*/ 43 w 234"/>
                  <a:gd name="T89" fmla="*/ 557 h 578"/>
                  <a:gd name="T90" fmla="*/ 38 w 234"/>
                  <a:gd name="T91" fmla="*/ 557 h 578"/>
                  <a:gd name="T92" fmla="*/ 32 w 234"/>
                  <a:gd name="T93" fmla="*/ 555 h 578"/>
                  <a:gd name="T94" fmla="*/ 28 w 234"/>
                  <a:gd name="T95" fmla="*/ 555 h 578"/>
                  <a:gd name="T96" fmla="*/ 22 w 234"/>
                  <a:gd name="T97" fmla="*/ 554 h 578"/>
                  <a:gd name="T98" fmla="*/ 17 w 234"/>
                  <a:gd name="T99" fmla="*/ 554 h 578"/>
                  <a:gd name="T100" fmla="*/ 12 w 234"/>
                  <a:gd name="T101" fmla="*/ 554 h 578"/>
                  <a:gd name="T102" fmla="*/ 7 w 234"/>
                  <a:gd name="T103" fmla="*/ 553 h 578"/>
                  <a:gd name="T104" fmla="*/ 1 w 234"/>
                  <a:gd name="T105" fmla="*/ 553 h 578"/>
                  <a:gd name="T106" fmla="*/ 1 w 234"/>
                  <a:gd name="T107" fmla="*/ 420 h 578"/>
                  <a:gd name="T108" fmla="*/ 1 w 234"/>
                  <a:gd name="T109" fmla="*/ 286 h 578"/>
                  <a:gd name="T110" fmla="*/ 1 w 234"/>
                  <a:gd name="T111" fmla="*/ 152 h 578"/>
                  <a:gd name="T112" fmla="*/ 0 w 234"/>
                  <a:gd name="T113" fmla="*/ 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78">
                    <a:moveTo>
                      <a:pt x="0" y="19"/>
                    </a:moveTo>
                    <a:lnTo>
                      <a:pt x="15" y="18"/>
                    </a:lnTo>
                    <a:lnTo>
                      <a:pt x="29" y="16"/>
                    </a:lnTo>
                    <a:lnTo>
                      <a:pt x="44" y="15"/>
                    </a:lnTo>
                    <a:lnTo>
                      <a:pt x="58" y="14"/>
                    </a:lnTo>
                    <a:lnTo>
                      <a:pt x="73" y="13"/>
                    </a:lnTo>
                    <a:lnTo>
                      <a:pt x="88" y="12"/>
                    </a:lnTo>
                    <a:lnTo>
                      <a:pt x="102" y="11"/>
                    </a:lnTo>
                    <a:lnTo>
                      <a:pt x="117" y="10"/>
                    </a:lnTo>
                    <a:lnTo>
                      <a:pt x="132" y="8"/>
                    </a:lnTo>
                    <a:lnTo>
                      <a:pt x="145" y="7"/>
                    </a:lnTo>
                    <a:lnTo>
                      <a:pt x="160" y="6"/>
                    </a:lnTo>
                    <a:lnTo>
                      <a:pt x="175" y="5"/>
                    </a:lnTo>
                    <a:lnTo>
                      <a:pt x="189" y="4"/>
                    </a:lnTo>
                    <a:lnTo>
                      <a:pt x="204" y="3"/>
                    </a:lnTo>
                    <a:lnTo>
                      <a:pt x="218" y="1"/>
                    </a:lnTo>
                    <a:lnTo>
                      <a:pt x="233" y="0"/>
                    </a:lnTo>
                    <a:lnTo>
                      <a:pt x="233" y="142"/>
                    </a:lnTo>
                    <a:lnTo>
                      <a:pt x="234" y="284"/>
                    </a:lnTo>
                    <a:lnTo>
                      <a:pt x="234" y="425"/>
                    </a:lnTo>
                    <a:lnTo>
                      <a:pt x="234" y="566"/>
                    </a:lnTo>
                    <a:lnTo>
                      <a:pt x="234" y="569"/>
                    </a:lnTo>
                    <a:lnTo>
                      <a:pt x="234" y="572"/>
                    </a:lnTo>
                    <a:lnTo>
                      <a:pt x="234" y="575"/>
                    </a:lnTo>
                    <a:lnTo>
                      <a:pt x="234" y="578"/>
                    </a:lnTo>
                    <a:lnTo>
                      <a:pt x="223" y="578"/>
                    </a:lnTo>
                    <a:lnTo>
                      <a:pt x="211" y="578"/>
                    </a:lnTo>
                    <a:lnTo>
                      <a:pt x="200" y="578"/>
                    </a:lnTo>
                    <a:lnTo>
                      <a:pt x="187" y="577"/>
                    </a:lnTo>
                    <a:lnTo>
                      <a:pt x="175" y="577"/>
                    </a:lnTo>
                    <a:lnTo>
                      <a:pt x="164" y="577"/>
                    </a:lnTo>
                    <a:lnTo>
                      <a:pt x="152" y="577"/>
                    </a:lnTo>
                    <a:lnTo>
                      <a:pt x="140" y="577"/>
                    </a:lnTo>
                    <a:lnTo>
                      <a:pt x="128" y="577"/>
                    </a:lnTo>
                    <a:lnTo>
                      <a:pt x="117" y="577"/>
                    </a:lnTo>
                    <a:lnTo>
                      <a:pt x="105" y="577"/>
                    </a:lnTo>
                    <a:lnTo>
                      <a:pt x="92" y="577"/>
                    </a:lnTo>
                    <a:lnTo>
                      <a:pt x="81" y="577"/>
                    </a:lnTo>
                    <a:lnTo>
                      <a:pt x="69" y="577"/>
                    </a:lnTo>
                    <a:lnTo>
                      <a:pt x="57" y="577"/>
                    </a:lnTo>
                    <a:lnTo>
                      <a:pt x="45" y="577"/>
                    </a:lnTo>
                    <a:lnTo>
                      <a:pt x="44" y="572"/>
                    </a:lnTo>
                    <a:lnTo>
                      <a:pt x="44" y="567"/>
                    </a:lnTo>
                    <a:lnTo>
                      <a:pt x="43" y="561"/>
                    </a:lnTo>
                    <a:lnTo>
                      <a:pt x="43" y="557"/>
                    </a:lnTo>
                    <a:lnTo>
                      <a:pt x="38" y="557"/>
                    </a:lnTo>
                    <a:lnTo>
                      <a:pt x="32" y="555"/>
                    </a:lnTo>
                    <a:lnTo>
                      <a:pt x="28" y="555"/>
                    </a:lnTo>
                    <a:lnTo>
                      <a:pt x="22" y="554"/>
                    </a:lnTo>
                    <a:lnTo>
                      <a:pt x="17" y="554"/>
                    </a:lnTo>
                    <a:lnTo>
                      <a:pt x="12" y="554"/>
                    </a:lnTo>
                    <a:lnTo>
                      <a:pt x="7" y="553"/>
                    </a:lnTo>
                    <a:lnTo>
                      <a:pt x="1" y="553"/>
                    </a:lnTo>
                    <a:lnTo>
                      <a:pt x="1" y="420"/>
                    </a:lnTo>
                    <a:lnTo>
                      <a:pt x="1" y="286"/>
                    </a:lnTo>
                    <a:lnTo>
                      <a:pt x="1" y="152"/>
                    </a:lnTo>
                    <a:lnTo>
                      <a:pt x="0" y="19"/>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4" name="Freeform 91"/>
              <p:cNvSpPr>
                <a:spLocks/>
              </p:cNvSpPr>
              <p:nvPr/>
            </p:nvSpPr>
            <p:spPr bwMode="auto">
              <a:xfrm>
                <a:off x="3827464" y="3033713"/>
                <a:ext cx="185738" cy="400050"/>
              </a:xfrm>
              <a:custGeom>
                <a:avLst/>
                <a:gdLst>
                  <a:gd name="T0" fmla="*/ 0 w 234"/>
                  <a:gd name="T1" fmla="*/ 18 h 504"/>
                  <a:gd name="T2" fmla="*/ 15 w 234"/>
                  <a:gd name="T3" fmla="*/ 17 h 504"/>
                  <a:gd name="T4" fmla="*/ 29 w 234"/>
                  <a:gd name="T5" fmla="*/ 15 h 504"/>
                  <a:gd name="T6" fmla="*/ 44 w 234"/>
                  <a:gd name="T7" fmla="*/ 14 h 504"/>
                  <a:gd name="T8" fmla="*/ 58 w 234"/>
                  <a:gd name="T9" fmla="*/ 13 h 504"/>
                  <a:gd name="T10" fmla="*/ 73 w 234"/>
                  <a:gd name="T11" fmla="*/ 12 h 504"/>
                  <a:gd name="T12" fmla="*/ 88 w 234"/>
                  <a:gd name="T13" fmla="*/ 11 h 504"/>
                  <a:gd name="T14" fmla="*/ 102 w 234"/>
                  <a:gd name="T15" fmla="*/ 10 h 504"/>
                  <a:gd name="T16" fmla="*/ 117 w 234"/>
                  <a:gd name="T17" fmla="*/ 9 h 504"/>
                  <a:gd name="T18" fmla="*/ 132 w 234"/>
                  <a:gd name="T19" fmla="*/ 9 h 504"/>
                  <a:gd name="T20" fmla="*/ 145 w 234"/>
                  <a:gd name="T21" fmla="*/ 7 h 504"/>
                  <a:gd name="T22" fmla="*/ 160 w 234"/>
                  <a:gd name="T23" fmla="*/ 6 h 504"/>
                  <a:gd name="T24" fmla="*/ 175 w 234"/>
                  <a:gd name="T25" fmla="*/ 5 h 504"/>
                  <a:gd name="T26" fmla="*/ 189 w 234"/>
                  <a:gd name="T27" fmla="*/ 4 h 504"/>
                  <a:gd name="T28" fmla="*/ 204 w 234"/>
                  <a:gd name="T29" fmla="*/ 3 h 504"/>
                  <a:gd name="T30" fmla="*/ 218 w 234"/>
                  <a:gd name="T31" fmla="*/ 2 h 504"/>
                  <a:gd name="T32" fmla="*/ 233 w 234"/>
                  <a:gd name="T33" fmla="*/ 0 h 504"/>
                  <a:gd name="T34" fmla="*/ 233 w 234"/>
                  <a:gd name="T35" fmla="*/ 124 h 504"/>
                  <a:gd name="T36" fmla="*/ 234 w 234"/>
                  <a:gd name="T37" fmla="*/ 246 h 504"/>
                  <a:gd name="T38" fmla="*/ 234 w 234"/>
                  <a:gd name="T39" fmla="*/ 369 h 504"/>
                  <a:gd name="T40" fmla="*/ 234 w 234"/>
                  <a:gd name="T41" fmla="*/ 492 h 504"/>
                  <a:gd name="T42" fmla="*/ 234 w 234"/>
                  <a:gd name="T43" fmla="*/ 495 h 504"/>
                  <a:gd name="T44" fmla="*/ 234 w 234"/>
                  <a:gd name="T45" fmla="*/ 498 h 504"/>
                  <a:gd name="T46" fmla="*/ 234 w 234"/>
                  <a:gd name="T47" fmla="*/ 500 h 504"/>
                  <a:gd name="T48" fmla="*/ 234 w 234"/>
                  <a:gd name="T49" fmla="*/ 504 h 504"/>
                  <a:gd name="T50" fmla="*/ 223 w 234"/>
                  <a:gd name="T51" fmla="*/ 504 h 504"/>
                  <a:gd name="T52" fmla="*/ 211 w 234"/>
                  <a:gd name="T53" fmla="*/ 504 h 504"/>
                  <a:gd name="T54" fmla="*/ 200 w 234"/>
                  <a:gd name="T55" fmla="*/ 504 h 504"/>
                  <a:gd name="T56" fmla="*/ 187 w 234"/>
                  <a:gd name="T57" fmla="*/ 503 h 504"/>
                  <a:gd name="T58" fmla="*/ 175 w 234"/>
                  <a:gd name="T59" fmla="*/ 503 h 504"/>
                  <a:gd name="T60" fmla="*/ 164 w 234"/>
                  <a:gd name="T61" fmla="*/ 503 h 504"/>
                  <a:gd name="T62" fmla="*/ 152 w 234"/>
                  <a:gd name="T63" fmla="*/ 503 h 504"/>
                  <a:gd name="T64" fmla="*/ 140 w 234"/>
                  <a:gd name="T65" fmla="*/ 503 h 504"/>
                  <a:gd name="T66" fmla="*/ 128 w 234"/>
                  <a:gd name="T67" fmla="*/ 503 h 504"/>
                  <a:gd name="T68" fmla="*/ 117 w 234"/>
                  <a:gd name="T69" fmla="*/ 503 h 504"/>
                  <a:gd name="T70" fmla="*/ 105 w 234"/>
                  <a:gd name="T71" fmla="*/ 503 h 504"/>
                  <a:gd name="T72" fmla="*/ 92 w 234"/>
                  <a:gd name="T73" fmla="*/ 503 h 504"/>
                  <a:gd name="T74" fmla="*/ 81 w 234"/>
                  <a:gd name="T75" fmla="*/ 503 h 504"/>
                  <a:gd name="T76" fmla="*/ 69 w 234"/>
                  <a:gd name="T77" fmla="*/ 503 h 504"/>
                  <a:gd name="T78" fmla="*/ 57 w 234"/>
                  <a:gd name="T79" fmla="*/ 503 h 504"/>
                  <a:gd name="T80" fmla="*/ 45 w 234"/>
                  <a:gd name="T81" fmla="*/ 503 h 504"/>
                  <a:gd name="T82" fmla="*/ 44 w 234"/>
                  <a:gd name="T83" fmla="*/ 498 h 504"/>
                  <a:gd name="T84" fmla="*/ 44 w 234"/>
                  <a:gd name="T85" fmla="*/ 493 h 504"/>
                  <a:gd name="T86" fmla="*/ 43 w 234"/>
                  <a:gd name="T87" fmla="*/ 489 h 504"/>
                  <a:gd name="T88" fmla="*/ 43 w 234"/>
                  <a:gd name="T89" fmla="*/ 484 h 504"/>
                  <a:gd name="T90" fmla="*/ 38 w 234"/>
                  <a:gd name="T91" fmla="*/ 484 h 504"/>
                  <a:gd name="T92" fmla="*/ 32 w 234"/>
                  <a:gd name="T93" fmla="*/ 483 h 504"/>
                  <a:gd name="T94" fmla="*/ 28 w 234"/>
                  <a:gd name="T95" fmla="*/ 483 h 504"/>
                  <a:gd name="T96" fmla="*/ 22 w 234"/>
                  <a:gd name="T97" fmla="*/ 483 h 504"/>
                  <a:gd name="T98" fmla="*/ 17 w 234"/>
                  <a:gd name="T99" fmla="*/ 483 h 504"/>
                  <a:gd name="T100" fmla="*/ 12 w 234"/>
                  <a:gd name="T101" fmla="*/ 483 h 504"/>
                  <a:gd name="T102" fmla="*/ 7 w 234"/>
                  <a:gd name="T103" fmla="*/ 482 h 504"/>
                  <a:gd name="T104" fmla="*/ 1 w 234"/>
                  <a:gd name="T105" fmla="*/ 482 h 504"/>
                  <a:gd name="T106" fmla="*/ 1 w 234"/>
                  <a:gd name="T107" fmla="*/ 366 h 504"/>
                  <a:gd name="T108" fmla="*/ 1 w 234"/>
                  <a:gd name="T109" fmla="*/ 249 h 504"/>
                  <a:gd name="T110" fmla="*/ 1 w 234"/>
                  <a:gd name="T111" fmla="*/ 134 h 504"/>
                  <a:gd name="T112" fmla="*/ 0 w 234"/>
                  <a:gd name="T113" fmla="*/ 1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504">
                    <a:moveTo>
                      <a:pt x="0" y="18"/>
                    </a:moveTo>
                    <a:lnTo>
                      <a:pt x="15" y="17"/>
                    </a:lnTo>
                    <a:lnTo>
                      <a:pt x="29" y="15"/>
                    </a:lnTo>
                    <a:lnTo>
                      <a:pt x="44" y="14"/>
                    </a:lnTo>
                    <a:lnTo>
                      <a:pt x="58" y="13"/>
                    </a:lnTo>
                    <a:lnTo>
                      <a:pt x="73" y="12"/>
                    </a:lnTo>
                    <a:lnTo>
                      <a:pt x="88" y="11"/>
                    </a:lnTo>
                    <a:lnTo>
                      <a:pt x="102" y="10"/>
                    </a:lnTo>
                    <a:lnTo>
                      <a:pt x="117" y="9"/>
                    </a:lnTo>
                    <a:lnTo>
                      <a:pt x="132" y="9"/>
                    </a:lnTo>
                    <a:lnTo>
                      <a:pt x="145" y="7"/>
                    </a:lnTo>
                    <a:lnTo>
                      <a:pt x="160" y="6"/>
                    </a:lnTo>
                    <a:lnTo>
                      <a:pt x="175" y="5"/>
                    </a:lnTo>
                    <a:lnTo>
                      <a:pt x="189" y="4"/>
                    </a:lnTo>
                    <a:lnTo>
                      <a:pt x="204" y="3"/>
                    </a:lnTo>
                    <a:lnTo>
                      <a:pt x="218" y="2"/>
                    </a:lnTo>
                    <a:lnTo>
                      <a:pt x="233" y="0"/>
                    </a:lnTo>
                    <a:lnTo>
                      <a:pt x="233" y="124"/>
                    </a:lnTo>
                    <a:lnTo>
                      <a:pt x="234" y="246"/>
                    </a:lnTo>
                    <a:lnTo>
                      <a:pt x="234" y="369"/>
                    </a:lnTo>
                    <a:lnTo>
                      <a:pt x="234" y="492"/>
                    </a:lnTo>
                    <a:lnTo>
                      <a:pt x="234" y="495"/>
                    </a:lnTo>
                    <a:lnTo>
                      <a:pt x="234" y="498"/>
                    </a:lnTo>
                    <a:lnTo>
                      <a:pt x="234" y="500"/>
                    </a:lnTo>
                    <a:lnTo>
                      <a:pt x="234" y="504"/>
                    </a:lnTo>
                    <a:lnTo>
                      <a:pt x="223" y="504"/>
                    </a:lnTo>
                    <a:lnTo>
                      <a:pt x="211" y="504"/>
                    </a:lnTo>
                    <a:lnTo>
                      <a:pt x="200" y="504"/>
                    </a:lnTo>
                    <a:lnTo>
                      <a:pt x="187" y="503"/>
                    </a:lnTo>
                    <a:lnTo>
                      <a:pt x="175" y="503"/>
                    </a:lnTo>
                    <a:lnTo>
                      <a:pt x="164" y="503"/>
                    </a:lnTo>
                    <a:lnTo>
                      <a:pt x="152" y="503"/>
                    </a:lnTo>
                    <a:lnTo>
                      <a:pt x="140" y="503"/>
                    </a:lnTo>
                    <a:lnTo>
                      <a:pt x="128" y="503"/>
                    </a:lnTo>
                    <a:lnTo>
                      <a:pt x="117" y="503"/>
                    </a:lnTo>
                    <a:lnTo>
                      <a:pt x="105" y="503"/>
                    </a:lnTo>
                    <a:lnTo>
                      <a:pt x="92" y="503"/>
                    </a:lnTo>
                    <a:lnTo>
                      <a:pt x="81" y="503"/>
                    </a:lnTo>
                    <a:lnTo>
                      <a:pt x="69" y="503"/>
                    </a:lnTo>
                    <a:lnTo>
                      <a:pt x="57" y="503"/>
                    </a:lnTo>
                    <a:lnTo>
                      <a:pt x="45" y="503"/>
                    </a:lnTo>
                    <a:lnTo>
                      <a:pt x="44" y="498"/>
                    </a:lnTo>
                    <a:lnTo>
                      <a:pt x="44" y="493"/>
                    </a:lnTo>
                    <a:lnTo>
                      <a:pt x="43" y="489"/>
                    </a:lnTo>
                    <a:lnTo>
                      <a:pt x="43" y="484"/>
                    </a:lnTo>
                    <a:lnTo>
                      <a:pt x="38" y="484"/>
                    </a:lnTo>
                    <a:lnTo>
                      <a:pt x="32" y="483"/>
                    </a:lnTo>
                    <a:lnTo>
                      <a:pt x="28" y="483"/>
                    </a:lnTo>
                    <a:lnTo>
                      <a:pt x="22" y="483"/>
                    </a:lnTo>
                    <a:lnTo>
                      <a:pt x="17" y="483"/>
                    </a:lnTo>
                    <a:lnTo>
                      <a:pt x="12" y="483"/>
                    </a:lnTo>
                    <a:lnTo>
                      <a:pt x="7" y="482"/>
                    </a:lnTo>
                    <a:lnTo>
                      <a:pt x="1" y="482"/>
                    </a:lnTo>
                    <a:lnTo>
                      <a:pt x="1" y="366"/>
                    </a:lnTo>
                    <a:lnTo>
                      <a:pt x="1" y="249"/>
                    </a:lnTo>
                    <a:lnTo>
                      <a:pt x="1" y="134"/>
                    </a:lnTo>
                    <a:lnTo>
                      <a:pt x="0" y="18"/>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5" name="Freeform 92"/>
              <p:cNvSpPr>
                <a:spLocks/>
              </p:cNvSpPr>
              <p:nvPr/>
            </p:nvSpPr>
            <p:spPr bwMode="auto">
              <a:xfrm>
                <a:off x="3827464" y="3035301"/>
                <a:ext cx="185738" cy="339725"/>
              </a:xfrm>
              <a:custGeom>
                <a:avLst/>
                <a:gdLst>
                  <a:gd name="T0" fmla="*/ 0 w 234"/>
                  <a:gd name="T1" fmla="*/ 15 h 428"/>
                  <a:gd name="T2" fmla="*/ 15 w 234"/>
                  <a:gd name="T3" fmla="*/ 13 h 428"/>
                  <a:gd name="T4" fmla="*/ 29 w 234"/>
                  <a:gd name="T5" fmla="*/ 12 h 428"/>
                  <a:gd name="T6" fmla="*/ 44 w 234"/>
                  <a:gd name="T7" fmla="*/ 12 h 428"/>
                  <a:gd name="T8" fmla="*/ 58 w 234"/>
                  <a:gd name="T9" fmla="*/ 11 h 428"/>
                  <a:gd name="T10" fmla="*/ 73 w 234"/>
                  <a:gd name="T11" fmla="*/ 10 h 428"/>
                  <a:gd name="T12" fmla="*/ 88 w 234"/>
                  <a:gd name="T13" fmla="*/ 9 h 428"/>
                  <a:gd name="T14" fmla="*/ 102 w 234"/>
                  <a:gd name="T15" fmla="*/ 8 h 428"/>
                  <a:gd name="T16" fmla="*/ 117 w 234"/>
                  <a:gd name="T17" fmla="*/ 7 h 428"/>
                  <a:gd name="T18" fmla="*/ 132 w 234"/>
                  <a:gd name="T19" fmla="*/ 7 h 428"/>
                  <a:gd name="T20" fmla="*/ 145 w 234"/>
                  <a:gd name="T21" fmla="*/ 5 h 428"/>
                  <a:gd name="T22" fmla="*/ 160 w 234"/>
                  <a:gd name="T23" fmla="*/ 4 h 428"/>
                  <a:gd name="T24" fmla="*/ 175 w 234"/>
                  <a:gd name="T25" fmla="*/ 3 h 428"/>
                  <a:gd name="T26" fmla="*/ 189 w 234"/>
                  <a:gd name="T27" fmla="*/ 2 h 428"/>
                  <a:gd name="T28" fmla="*/ 204 w 234"/>
                  <a:gd name="T29" fmla="*/ 2 h 428"/>
                  <a:gd name="T30" fmla="*/ 218 w 234"/>
                  <a:gd name="T31" fmla="*/ 1 h 428"/>
                  <a:gd name="T32" fmla="*/ 233 w 234"/>
                  <a:gd name="T33" fmla="*/ 0 h 428"/>
                  <a:gd name="T34" fmla="*/ 233 w 234"/>
                  <a:gd name="T35" fmla="*/ 104 h 428"/>
                  <a:gd name="T36" fmla="*/ 234 w 234"/>
                  <a:gd name="T37" fmla="*/ 208 h 428"/>
                  <a:gd name="T38" fmla="*/ 234 w 234"/>
                  <a:gd name="T39" fmla="*/ 313 h 428"/>
                  <a:gd name="T40" fmla="*/ 234 w 234"/>
                  <a:gd name="T41" fmla="*/ 418 h 428"/>
                  <a:gd name="T42" fmla="*/ 234 w 234"/>
                  <a:gd name="T43" fmla="*/ 420 h 428"/>
                  <a:gd name="T44" fmla="*/ 234 w 234"/>
                  <a:gd name="T45" fmla="*/ 422 h 428"/>
                  <a:gd name="T46" fmla="*/ 234 w 234"/>
                  <a:gd name="T47" fmla="*/ 426 h 428"/>
                  <a:gd name="T48" fmla="*/ 234 w 234"/>
                  <a:gd name="T49" fmla="*/ 428 h 428"/>
                  <a:gd name="T50" fmla="*/ 223 w 234"/>
                  <a:gd name="T51" fmla="*/ 428 h 428"/>
                  <a:gd name="T52" fmla="*/ 211 w 234"/>
                  <a:gd name="T53" fmla="*/ 428 h 428"/>
                  <a:gd name="T54" fmla="*/ 200 w 234"/>
                  <a:gd name="T55" fmla="*/ 428 h 428"/>
                  <a:gd name="T56" fmla="*/ 187 w 234"/>
                  <a:gd name="T57" fmla="*/ 428 h 428"/>
                  <a:gd name="T58" fmla="*/ 175 w 234"/>
                  <a:gd name="T59" fmla="*/ 428 h 428"/>
                  <a:gd name="T60" fmla="*/ 164 w 234"/>
                  <a:gd name="T61" fmla="*/ 428 h 428"/>
                  <a:gd name="T62" fmla="*/ 152 w 234"/>
                  <a:gd name="T63" fmla="*/ 428 h 428"/>
                  <a:gd name="T64" fmla="*/ 140 w 234"/>
                  <a:gd name="T65" fmla="*/ 427 h 428"/>
                  <a:gd name="T66" fmla="*/ 128 w 234"/>
                  <a:gd name="T67" fmla="*/ 427 h 428"/>
                  <a:gd name="T68" fmla="*/ 117 w 234"/>
                  <a:gd name="T69" fmla="*/ 427 h 428"/>
                  <a:gd name="T70" fmla="*/ 105 w 234"/>
                  <a:gd name="T71" fmla="*/ 427 h 428"/>
                  <a:gd name="T72" fmla="*/ 92 w 234"/>
                  <a:gd name="T73" fmla="*/ 427 h 428"/>
                  <a:gd name="T74" fmla="*/ 81 w 234"/>
                  <a:gd name="T75" fmla="*/ 427 h 428"/>
                  <a:gd name="T76" fmla="*/ 69 w 234"/>
                  <a:gd name="T77" fmla="*/ 427 h 428"/>
                  <a:gd name="T78" fmla="*/ 57 w 234"/>
                  <a:gd name="T79" fmla="*/ 427 h 428"/>
                  <a:gd name="T80" fmla="*/ 45 w 234"/>
                  <a:gd name="T81" fmla="*/ 427 h 428"/>
                  <a:gd name="T82" fmla="*/ 44 w 234"/>
                  <a:gd name="T83" fmla="*/ 423 h 428"/>
                  <a:gd name="T84" fmla="*/ 44 w 234"/>
                  <a:gd name="T85" fmla="*/ 419 h 428"/>
                  <a:gd name="T86" fmla="*/ 43 w 234"/>
                  <a:gd name="T87" fmla="*/ 415 h 428"/>
                  <a:gd name="T88" fmla="*/ 43 w 234"/>
                  <a:gd name="T89" fmla="*/ 412 h 428"/>
                  <a:gd name="T90" fmla="*/ 38 w 234"/>
                  <a:gd name="T91" fmla="*/ 412 h 428"/>
                  <a:gd name="T92" fmla="*/ 32 w 234"/>
                  <a:gd name="T93" fmla="*/ 411 h 428"/>
                  <a:gd name="T94" fmla="*/ 28 w 234"/>
                  <a:gd name="T95" fmla="*/ 411 h 428"/>
                  <a:gd name="T96" fmla="*/ 22 w 234"/>
                  <a:gd name="T97" fmla="*/ 411 h 428"/>
                  <a:gd name="T98" fmla="*/ 17 w 234"/>
                  <a:gd name="T99" fmla="*/ 411 h 428"/>
                  <a:gd name="T100" fmla="*/ 12 w 234"/>
                  <a:gd name="T101" fmla="*/ 411 h 428"/>
                  <a:gd name="T102" fmla="*/ 7 w 234"/>
                  <a:gd name="T103" fmla="*/ 410 h 428"/>
                  <a:gd name="T104" fmla="*/ 1 w 234"/>
                  <a:gd name="T105" fmla="*/ 410 h 428"/>
                  <a:gd name="T106" fmla="*/ 1 w 234"/>
                  <a:gd name="T107" fmla="*/ 311 h 428"/>
                  <a:gd name="T108" fmla="*/ 1 w 234"/>
                  <a:gd name="T109" fmla="*/ 213 h 428"/>
                  <a:gd name="T110" fmla="*/ 1 w 234"/>
                  <a:gd name="T111" fmla="*/ 114 h 428"/>
                  <a:gd name="T112" fmla="*/ 0 w 234"/>
                  <a:gd name="T113" fmla="*/ 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428">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104"/>
                    </a:lnTo>
                    <a:lnTo>
                      <a:pt x="234" y="208"/>
                    </a:lnTo>
                    <a:lnTo>
                      <a:pt x="234" y="313"/>
                    </a:lnTo>
                    <a:lnTo>
                      <a:pt x="234" y="418"/>
                    </a:lnTo>
                    <a:lnTo>
                      <a:pt x="234" y="420"/>
                    </a:lnTo>
                    <a:lnTo>
                      <a:pt x="234" y="422"/>
                    </a:lnTo>
                    <a:lnTo>
                      <a:pt x="234" y="426"/>
                    </a:lnTo>
                    <a:lnTo>
                      <a:pt x="234" y="428"/>
                    </a:lnTo>
                    <a:lnTo>
                      <a:pt x="223" y="428"/>
                    </a:lnTo>
                    <a:lnTo>
                      <a:pt x="211" y="428"/>
                    </a:lnTo>
                    <a:lnTo>
                      <a:pt x="200" y="428"/>
                    </a:lnTo>
                    <a:lnTo>
                      <a:pt x="187" y="428"/>
                    </a:lnTo>
                    <a:lnTo>
                      <a:pt x="175" y="428"/>
                    </a:lnTo>
                    <a:lnTo>
                      <a:pt x="164" y="428"/>
                    </a:lnTo>
                    <a:lnTo>
                      <a:pt x="152" y="428"/>
                    </a:lnTo>
                    <a:lnTo>
                      <a:pt x="140" y="427"/>
                    </a:lnTo>
                    <a:lnTo>
                      <a:pt x="128" y="427"/>
                    </a:lnTo>
                    <a:lnTo>
                      <a:pt x="117" y="427"/>
                    </a:lnTo>
                    <a:lnTo>
                      <a:pt x="105" y="427"/>
                    </a:lnTo>
                    <a:lnTo>
                      <a:pt x="92" y="427"/>
                    </a:lnTo>
                    <a:lnTo>
                      <a:pt x="81" y="427"/>
                    </a:lnTo>
                    <a:lnTo>
                      <a:pt x="69" y="427"/>
                    </a:lnTo>
                    <a:lnTo>
                      <a:pt x="57" y="427"/>
                    </a:lnTo>
                    <a:lnTo>
                      <a:pt x="45" y="427"/>
                    </a:lnTo>
                    <a:lnTo>
                      <a:pt x="44" y="423"/>
                    </a:lnTo>
                    <a:lnTo>
                      <a:pt x="44" y="419"/>
                    </a:lnTo>
                    <a:lnTo>
                      <a:pt x="43" y="415"/>
                    </a:lnTo>
                    <a:lnTo>
                      <a:pt x="43" y="412"/>
                    </a:lnTo>
                    <a:lnTo>
                      <a:pt x="38" y="412"/>
                    </a:lnTo>
                    <a:lnTo>
                      <a:pt x="32" y="411"/>
                    </a:lnTo>
                    <a:lnTo>
                      <a:pt x="28" y="411"/>
                    </a:lnTo>
                    <a:lnTo>
                      <a:pt x="22" y="411"/>
                    </a:lnTo>
                    <a:lnTo>
                      <a:pt x="17" y="411"/>
                    </a:lnTo>
                    <a:lnTo>
                      <a:pt x="12" y="411"/>
                    </a:lnTo>
                    <a:lnTo>
                      <a:pt x="7" y="410"/>
                    </a:lnTo>
                    <a:lnTo>
                      <a:pt x="1" y="410"/>
                    </a:lnTo>
                    <a:lnTo>
                      <a:pt x="1" y="311"/>
                    </a:lnTo>
                    <a:lnTo>
                      <a:pt x="1" y="213"/>
                    </a:lnTo>
                    <a:lnTo>
                      <a:pt x="1" y="114"/>
                    </a:lnTo>
                    <a:lnTo>
                      <a:pt x="0" y="15"/>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6" name="Freeform 93"/>
              <p:cNvSpPr>
                <a:spLocks/>
              </p:cNvSpPr>
              <p:nvPr/>
            </p:nvSpPr>
            <p:spPr bwMode="auto">
              <a:xfrm>
                <a:off x="3827464" y="3035301"/>
                <a:ext cx="185738" cy="280988"/>
              </a:xfrm>
              <a:custGeom>
                <a:avLst/>
                <a:gdLst>
                  <a:gd name="T0" fmla="*/ 0 w 234"/>
                  <a:gd name="T1" fmla="*/ 15 h 354"/>
                  <a:gd name="T2" fmla="*/ 15 w 234"/>
                  <a:gd name="T3" fmla="*/ 13 h 354"/>
                  <a:gd name="T4" fmla="*/ 29 w 234"/>
                  <a:gd name="T5" fmla="*/ 12 h 354"/>
                  <a:gd name="T6" fmla="*/ 44 w 234"/>
                  <a:gd name="T7" fmla="*/ 12 h 354"/>
                  <a:gd name="T8" fmla="*/ 58 w 234"/>
                  <a:gd name="T9" fmla="*/ 11 h 354"/>
                  <a:gd name="T10" fmla="*/ 73 w 234"/>
                  <a:gd name="T11" fmla="*/ 10 h 354"/>
                  <a:gd name="T12" fmla="*/ 88 w 234"/>
                  <a:gd name="T13" fmla="*/ 9 h 354"/>
                  <a:gd name="T14" fmla="*/ 102 w 234"/>
                  <a:gd name="T15" fmla="*/ 8 h 354"/>
                  <a:gd name="T16" fmla="*/ 117 w 234"/>
                  <a:gd name="T17" fmla="*/ 7 h 354"/>
                  <a:gd name="T18" fmla="*/ 132 w 234"/>
                  <a:gd name="T19" fmla="*/ 7 h 354"/>
                  <a:gd name="T20" fmla="*/ 145 w 234"/>
                  <a:gd name="T21" fmla="*/ 5 h 354"/>
                  <a:gd name="T22" fmla="*/ 160 w 234"/>
                  <a:gd name="T23" fmla="*/ 4 h 354"/>
                  <a:gd name="T24" fmla="*/ 175 w 234"/>
                  <a:gd name="T25" fmla="*/ 3 h 354"/>
                  <a:gd name="T26" fmla="*/ 189 w 234"/>
                  <a:gd name="T27" fmla="*/ 2 h 354"/>
                  <a:gd name="T28" fmla="*/ 204 w 234"/>
                  <a:gd name="T29" fmla="*/ 2 h 354"/>
                  <a:gd name="T30" fmla="*/ 218 w 234"/>
                  <a:gd name="T31" fmla="*/ 1 h 354"/>
                  <a:gd name="T32" fmla="*/ 233 w 234"/>
                  <a:gd name="T33" fmla="*/ 0 h 354"/>
                  <a:gd name="T34" fmla="*/ 233 w 234"/>
                  <a:gd name="T35" fmla="*/ 86 h 354"/>
                  <a:gd name="T36" fmla="*/ 234 w 234"/>
                  <a:gd name="T37" fmla="*/ 172 h 354"/>
                  <a:gd name="T38" fmla="*/ 234 w 234"/>
                  <a:gd name="T39" fmla="*/ 259 h 354"/>
                  <a:gd name="T40" fmla="*/ 234 w 234"/>
                  <a:gd name="T41" fmla="*/ 345 h 354"/>
                  <a:gd name="T42" fmla="*/ 234 w 234"/>
                  <a:gd name="T43" fmla="*/ 347 h 354"/>
                  <a:gd name="T44" fmla="*/ 234 w 234"/>
                  <a:gd name="T45" fmla="*/ 350 h 354"/>
                  <a:gd name="T46" fmla="*/ 234 w 234"/>
                  <a:gd name="T47" fmla="*/ 352 h 354"/>
                  <a:gd name="T48" fmla="*/ 234 w 234"/>
                  <a:gd name="T49" fmla="*/ 354 h 354"/>
                  <a:gd name="T50" fmla="*/ 223 w 234"/>
                  <a:gd name="T51" fmla="*/ 354 h 354"/>
                  <a:gd name="T52" fmla="*/ 211 w 234"/>
                  <a:gd name="T53" fmla="*/ 354 h 354"/>
                  <a:gd name="T54" fmla="*/ 200 w 234"/>
                  <a:gd name="T55" fmla="*/ 354 h 354"/>
                  <a:gd name="T56" fmla="*/ 187 w 234"/>
                  <a:gd name="T57" fmla="*/ 354 h 354"/>
                  <a:gd name="T58" fmla="*/ 175 w 234"/>
                  <a:gd name="T59" fmla="*/ 354 h 354"/>
                  <a:gd name="T60" fmla="*/ 164 w 234"/>
                  <a:gd name="T61" fmla="*/ 354 h 354"/>
                  <a:gd name="T62" fmla="*/ 152 w 234"/>
                  <a:gd name="T63" fmla="*/ 354 h 354"/>
                  <a:gd name="T64" fmla="*/ 140 w 234"/>
                  <a:gd name="T65" fmla="*/ 354 h 354"/>
                  <a:gd name="T66" fmla="*/ 128 w 234"/>
                  <a:gd name="T67" fmla="*/ 354 h 354"/>
                  <a:gd name="T68" fmla="*/ 117 w 234"/>
                  <a:gd name="T69" fmla="*/ 354 h 354"/>
                  <a:gd name="T70" fmla="*/ 105 w 234"/>
                  <a:gd name="T71" fmla="*/ 354 h 354"/>
                  <a:gd name="T72" fmla="*/ 92 w 234"/>
                  <a:gd name="T73" fmla="*/ 354 h 354"/>
                  <a:gd name="T74" fmla="*/ 81 w 234"/>
                  <a:gd name="T75" fmla="*/ 353 h 354"/>
                  <a:gd name="T76" fmla="*/ 69 w 234"/>
                  <a:gd name="T77" fmla="*/ 353 h 354"/>
                  <a:gd name="T78" fmla="*/ 57 w 234"/>
                  <a:gd name="T79" fmla="*/ 353 h 354"/>
                  <a:gd name="T80" fmla="*/ 45 w 234"/>
                  <a:gd name="T81" fmla="*/ 353 h 354"/>
                  <a:gd name="T82" fmla="*/ 44 w 234"/>
                  <a:gd name="T83" fmla="*/ 351 h 354"/>
                  <a:gd name="T84" fmla="*/ 44 w 234"/>
                  <a:gd name="T85" fmla="*/ 347 h 354"/>
                  <a:gd name="T86" fmla="*/ 43 w 234"/>
                  <a:gd name="T87" fmla="*/ 344 h 354"/>
                  <a:gd name="T88" fmla="*/ 43 w 234"/>
                  <a:gd name="T89" fmla="*/ 341 h 354"/>
                  <a:gd name="T90" fmla="*/ 38 w 234"/>
                  <a:gd name="T91" fmla="*/ 341 h 354"/>
                  <a:gd name="T92" fmla="*/ 32 w 234"/>
                  <a:gd name="T93" fmla="*/ 341 h 354"/>
                  <a:gd name="T94" fmla="*/ 28 w 234"/>
                  <a:gd name="T95" fmla="*/ 341 h 354"/>
                  <a:gd name="T96" fmla="*/ 22 w 234"/>
                  <a:gd name="T97" fmla="*/ 341 h 354"/>
                  <a:gd name="T98" fmla="*/ 17 w 234"/>
                  <a:gd name="T99" fmla="*/ 341 h 354"/>
                  <a:gd name="T100" fmla="*/ 12 w 234"/>
                  <a:gd name="T101" fmla="*/ 341 h 354"/>
                  <a:gd name="T102" fmla="*/ 7 w 234"/>
                  <a:gd name="T103" fmla="*/ 339 h 354"/>
                  <a:gd name="T104" fmla="*/ 1 w 234"/>
                  <a:gd name="T105" fmla="*/ 339 h 354"/>
                  <a:gd name="T106" fmla="*/ 1 w 234"/>
                  <a:gd name="T107" fmla="*/ 258 h 354"/>
                  <a:gd name="T108" fmla="*/ 1 w 234"/>
                  <a:gd name="T109" fmla="*/ 177 h 354"/>
                  <a:gd name="T110" fmla="*/ 1 w 234"/>
                  <a:gd name="T111" fmla="*/ 95 h 354"/>
                  <a:gd name="T112" fmla="*/ 0 w 234"/>
                  <a:gd name="T113" fmla="*/ 1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354">
                    <a:moveTo>
                      <a:pt x="0" y="15"/>
                    </a:moveTo>
                    <a:lnTo>
                      <a:pt x="15" y="13"/>
                    </a:lnTo>
                    <a:lnTo>
                      <a:pt x="29" y="12"/>
                    </a:lnTo>
                    <a:lnTo>
                      <a:pt x="44" y="12"/>
                    </a:lnTo>
                    <a:lnTo>
                      <a:pt x="58" y="11"/>
                    </a:lnTo>
                    <a:lnTo>
                      <a:pt x="73" y="10"/>
                    </a:lnTo>
                    <a:lnTo>
                      <a:pt x="88" y="9"/>
                    </a:lnTo>
                    <a:lnTo>
                      <a:pt x="102" y="8"/>
                    </a:lnTo>
                    <a:lnTo>
                      <a:pt x="117" y="7"/>
                    </a:lnTo>
                    <a:lnTo>
                      <a:pt x="132" y="7"/>
                    </a:lnTo>
                    <a:lnTo>
                      <a:pt x="145" y="5"/>
                    </a:lnTo>
                    <a:lnTo>
                      <a:pt x="160" y="4"/>
                    </a:lnTo>
                    <a:lnTo>
                      <a:pt x="175" y="3"/>
                    </a:lnTo>
                    <a:lnTo>
                      <a:pt x="189" y="2"/>
                    </a:lnTo>
                    <a:lnTo>
                      <a:pt x="204" y="2"/>
                    </a:lnTo>
                    <a:lnTo>
                      <a:pt x="218" y="1"/>
                    </a:lnTo>
                    <a:lnTo>
                      <a:pt x="233" y="0"/>
                    </a:lnTo>
                    <a:lnTo>
                      <a:pt x="233" y="86"/>
                    </a:lnTo>
                    <a:lnTo>
                      <a:pt x="234" y="172"/>
                    </a:lnTo>
                    <a:lnTo>
                      <a:pt x="234" y="259"/>
                    </a:lnTo>
                    <a:lnTo>
                      <a:pt x="234" y="345"/>
                    </a:lnTo>
                    <a:lnTo>
                      <a:pt x="234" y="347"/>
                    </a:lnTo>
                    <a:lnTo>
                      <a:pt x="234" y="350"/>
                    </a:lnTo>
                    <a:lnTo>
                      <a:pt x="234" y="352"/>
                    </a:lnTo>
                    <a:lnTo>
                      <a:pt x="234" y="354"/>
                    </a:lnTo>
                    <a:lnTo>
                      <a:pt x="223" y="354"/>
                    </a:lnTo>
                    <a:lnTo>
                      <a:pt x="211" y="354"/>
                    </a:lnTo>
                    <a:lnTo>
                      <a:pt x="200" y="354"/>
                    </a:lnTo>
                    <a:lnTo>
                      <a:pt x="187" y="354"/>
                    </a:lnTo>
                    <a:lnTo>
                      <a:pt x="175" y="354"/>
                    </a:lnTo>
                    <a:lnTo>
                      <a:pt x="164" y="354"/>
                    </a:lnTo>
                    <a:lnTo>
                      <a:pt x="152" y="354"/>
                    </a:lnTo>
                    <a:lnTo>
                      <a:pt x="140" y="354"/>
                    </a:lnTo>
                    <a:lnTo>
                      <a:pt x="128" y="354"/>
                    </a:lnTo>
                    <a:lnTo>
                      <a:pt x="117" y="354"/>
                    </a:lnTo>
                    <a:lnTo>
                      <a:pt x="105" y="354"/>
                    </a:lnTo>
                    <a:lnTo>
                      <a:pt x="92" y="354"/>
                    </a:lnTo>
                    <a:lnTo>
                      <a:pt x="81" y="353"/>
                    </a:lnTo>
                    <a:lnTo>
                      <a:pt x="69" y="353"/>
                    </a:lnTo>
                    <a:lnTo>
                      <a:pt x="57" y="353"/>
                    </a:lnTo>
                    <a:lnTo>
                      <a:pt x="45" y="353"/>
                    </a:lnTo>
                    <a:lnTo>
                      <a:pt x="44" y="351"/>
                    </a:lnTo>
                    <a:lnTo>
                      <a:pt x="44" y="347"/>
                    </a:lnTo>
                    <a:lnTo>
                      <a:pt x="43" y="344"/>
                    </a:lnTo>
                    <a:lnTo>
                      <a:pt x="43" y="341"/>
                    </a:lnTo>
                    <a:lnTo>
                      <a:pt x="38" y="341"/>
                    </a:lnTo>
                    <a:lnTo>
                      <a:pt x="32" y="341"/>
                    </a:lnTo>
                    <a:lnTo>
                      <a:pt x="28" y="341"/>
                    </a:lnTo>
                    <a:lnTo>
                      <a:pt x="22" y="341"/>
                    </a:lnTo>
                    <a:lnTo>
                      <a:pt x="17" y="341"/>
                    </a:lnTo>
                    <a:lnTo>
                      <a:pt x="12" y="341"/>
                    </a:lnTo>
                    <a:lnTo>
                      <a:pt x="7" y="339"/>
                    </a:lnTo>
                    <a:lnTo>
                      <a:pt x="1" y="339"/>
                    </a:lnTo>
                    <a:lnTo>
                      <a:pt x="1" y="258"/>
                    </a:lnTo>
                    <a:lnTo>
                      <a:pt x="1" y="177"/>
                    </a:lnTo>
                    <a:lnTo>
                      <a:pt x="1" y="95"/>
                    </a:lnTo>
                    <a:lnTo>
                      <a:pt x="0" y="15"/>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7" name="Freeform 94"/>
              <p:cNvSpPr>
                <a:spLocks/>
              </p:cNvSpPr>
              <p:nvPr/>
            </p:nvSpPr>
            <p:spPr bwMode="auto">
              <a:xfrm>
                <a:off x="3827464" y="3035301"/>
                <a:ext cx="185738" cy="222250"/>
              </a:xfrm>
              <a:custGeom>
                <a:avLst/>
                <a:gdLst>
                  <a:gd name="T0" fmla="*/ 0 w 234"/>
                  <a:gd name="T1" fmla="*/ 14 h 280"/>
                  <a:gd name="T2" fmla="*/ 15 w 234"/>
                  <a:gd name="T3" fmla="*/ 12 h 280"/>
                  <a:gd name="T4" fmla="*/ 29 w 234"/>
                  <a:gd name="T5" fmla="*/ 11 h 280"/>
                  <a:gd name="T6" fmla="*/ 44 w 234"/>
                  <a:gd name="T7" fmla="*/ 11 h 280"/>
                  <a:gd name="T8" fmla="*/ 58 w 234"/>
                  <a:gd name="T9" fmla="*/ 10 h 280"/>
                  <a:gd name="T10" fmla="*/ 73 w 234"/>
                  <a:gd name="T11" fmla="*/ 9 h 280"/>
                  <a:gd name="T12" fmla="*/ 88 w 234"/>
                  <a:gd name="T13" fmla="*/ 8 h 280"/>
                  <a:gd name="T14" fmla="*/ 102 w 234"/>
                  <a:gd name="T15" fmla="*/ 8 h 280"/>
                  <a:gd name="T16" fmla="*/ 117 w 234"/>
                  <a:gd name="T17" fmla="*/ 7 h 280"/>
                  <a:gd name="T18" fmla="*/ 132 w 234"/>
                  <a:gd name="T19" fmla="*/ 6 h 280"/>
                  <a:gd name="T20" fmla="*/ 145 w 234"/>
                  <a:gd name="T21" fmla="*/ 4 h 280"/>
                  <a:gd name="T22" fmla="*/ 160 w 234"/>
                  <a:gd name="T23" fmla="*/ 4 h 280"/>
                  <a:gd name="T24" fmla="*/ 175 w 234"/>
                  <a:gd name="T25" fmla="*/ 3 h 280"/>
                  <a:gd name="T26" fmla="*/ 189 w 234"/>
                  <a:gd name="T27" fmla="*/ 2 h 280"/>
                  <a:gd name="T28" fmla="*/ 204 w 234"/>
                  <a:gd name="T29" fmla="*/ 1 h 280"/>
                  <a:gd name="T30" fmla="*/ 218 w 234"/>
                  <a:gd name="T31" fmla="*/ 1 h 280"/>
                  <a:gd name="T32" fmla="*/ 233 w 234"/>
                  <a:gd name="T33" fmla="*/ 0 h 280"/>
                  <a:gd name="T34" fmla="*/ 233 w 234"/>
                  <a:gd name="T35" fmla="*/ 68 h 280"/>
                  <a:gd name="T36" fmla="*/ 234 w 234"/>
                  <a:gd name="T37" fmla="*/ 136 h 280"/>
                  <a:gd name="T38" fmla="*/ 234 w 234"/>
                  <a:gd name="T39" fmla="*/ 204 h 280"/>
                  <a:gd name="T40" fmla="*/ 234 w 234"/>
                  <a:gd name="T41" fmla="*/ 272 h 280"/>
                  <a:gd name="T42" fmla="*/ 234 w 234"/>
                  <a:gd name="T43" fmla="*/ 274 h 280"/>
                  <a:gd name="T44" fmla="*/ 234 w 234"/>
                  <a:gd name="T45" fmla="*/ 276 h 280"/>
                  <a:gd name="T46" fmla="*/ 234 w 234"/>
                  <a:gd name="T47" fmla="*/ 277 h 280"/>
                  <a:gd name="T48" fmla="*/ 234 w 234"/>
                  <a:gd name="T49" fmla="*/ 280 h 280"/>
                  <a:gd name="T50" fmla="*/ 223 w 234"/>
                  <a:gd name="T51" fmla="*/ 280 h 280"/>
                  <a:gd name="T52" fmla="*/ 211 w 234"/>
                  <a:gd name="T53" fmla="*/ 280 h 280"/>
                  <a:gd name="T54" fmla="*/ 200 w 234"/>
                  <a:gd name="T55" fmla="*/ 280 h 280"/>
                  <a:gd name="T56" fmla="*/ 187 w 234"/>
                  <a:gd name="T57" fmla="*/ 280 h 280"/>
                  <a:gd name="T58" fmla="*/ 175 w 234"/>
                  <a:gd name="T59" fmla="*/ 280 h 280"/>
                  <a:gd name="T60" fmla="*/ 164 w 234"/>
                  <a:gd name="T61" fmla="*/ 280 h 280"/>
                  <a:gd name="T62" fmla="*/ 152 w 234"/>
                  <a:gd name="T63" fmla="*/ 280 h 280"/>
                  <a:gd name="T64" fmla="*/ 140 w 234"/>
                  <a:gd name="T65" fmla="*/ 280 h 280"/>
                  <a:gd name="T66" fmla="*/ 128 w 234"/>
                  <a:gd name="T67" fmla="*/ 280 h 280"/>
                  <a:gd name="T68" fmla="*/ 117 w 234"/>
                  <a:gd name="T69" fmla="*/ 280 h 280"/>
                  <a:gd name="T70" fmla="*/ 105 w 234"/>
                  <a:gd name="T71" fmla="*/ 280 h 280"/>
                  <a:gd name="T72" fmla="*/ 92 w 234"/>
                  <a:gd name="T73" fmla="*/ 280 h 280"/>
                  <a:gd name="T74" fmla="*/ 81 w 234"/>
                  <a:gd name="T75" fmla="*/ 280 h 280"/>
                  <a:gd name="T76" fmla="*/ 69 w 234"/>
                  <a:gd name="T77" fmla="*/ 280 h 280"/>
                  <a:gd name="T78" fmla="*/ 57 w 234"/>
                  <a:gd name="T79" fmla="*/ 280 h 280"/>
                  <a:gd name="T80" fmla="*/ 45 w 234"/>
                  <a:gd name="T81" fmla="*/ 280 h 280"/>
                  <a:gd name="T82" fmla="*/ 44 w 234"/>
                  <a:gd name="T83" fmla="*/ 277 h 280"/>
                  <a:gd name="T84" fmla="*/ 44 w 234"/>
                  <a:gd name="T85" fmla="*/ 274 h 280"/>
                  <a:gd name="T86" fmla="*/ 43 w 234"/>
                  <a:gd name="T87" fmla="*/ 272 h 280"/>
                  <a:gd name="T88" fmla="*/ 43 w 234"/>
                  <a:gd name="T89" fmla="*/ 269 h 280"/>
                  <a:gd name="T90" fmla="*/ 38 w 234"/>
                  <a:gd name="T91" fmla="*/ 269 h 280"/>
                  <a:gd name="T92" fmla="*/ 32 w 234"/>
                  <a:gd name="T93" fmla="*/ 269 h 280"/>
                  <a:gd name="T94" fmla="*/ 28 w 234"/>
                  <a:gd name="T95" fmla="*/ 269 h 280"/>
                  <a:gd name="T96" fmla="*/ 22 w 234"/>
                  <a:gd name="T97" fmla="*/ 269 h 280"/>
                  <a:gd name="T98" fmla="*/ 17 w 234"/>
                  <a:gd name="T99" fmla="*/ 269 h 280"/>
                  <a:gd name="T100" fmla="*/ 12 w 234"/>
                  <a:gd name="T101" fmla="*/ 269 h 280"/>
                  <a:gd name="T102" fmla="*/ 7 w 234"/>
                  <a:gd name="T103" fmla="*/ 268 h 280"/>
                  <a:gd name="T104" fmla="*/ 1 w 234"/>
                  <a:gd name="T105" fmla="*/ 268 h 280"/>
                  <a:gd name="T106" fmla="*/ 1 w 234"/>
                  <a:gd name="T107" fmla="*/ 205 h 280"/>
                  <a:gd name="T108" fmla="*/ 1 w 234"/>
                  <a:gd name="T109" fmla="*/ 141 h 280"/>
                  <a:gd name="T110" fmla="*/ 1 w 234"/>
                  <a:gd name="T111" fmla="*/ 77 h 280"/>
                  <a:gd name="T112" fmla="*/ 0 w 234"/>
                  <a:gd name="T113" fmla="*/ 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 h="280">
                    <a:moveTo>
                      <a:pt x="0" y="14"/>
                    </a:moveTo>
                    <a:lnTo>
                      <a:pt x="15" y="12"/>
                    </a:lnTo>
                    <a:lnTo>
                      <a:pt x="29" y="11"/>
                    </a:lnTo>
                    <a:lnTo>
                      <a:pt x="44" y="11"/>
                    </a:lnTo>
                    <a:lnTo>
                      <a:pt x="58" y="10"/>
                    </a:lnTo>
                    <a:lnTo>
                      <a:pt x="73" y="9"/>
                    </a:lnTo>
                    <a:lnTo>
                      <a:pt x="88" y="8"/>
                    </a:lnTo>
                    <a:lnTo>
                      <a:pt x="102" y="8"/>
                    </a:lnTo>
                    <a:lnTo>
                      <a:pt x="117" y="7"/>
                    </a:lnTo>
                    <a:lnTo>
                      <a:pt x="132" y="6"/>
                    </a:lnTo>
                    <a:lnTo>
                      <a:pt x="145" y="4"/>
                    </a:lnTo>
                    <a:lnTo>
                      <a:pt x="160" y="4"/>
                    </a:lnTo>
                    <a:lnTo>
                      <a:pt x="175" y="3"/>
                    </a:lnTo>
                    <a:lnTo>
                      <a:pt x="189" y="2"/>
                    </a:lnTo>
                    <a:lnTo>
                      <a:pt x="204" y="1"/>
                    </a:lnTo>
                    <a:lnTo>
                      <a:pt x="218" y="1"/>
                    </a:lnTo>
                    <a:lnTo>
                      <a:pt x="233" y="0"/>
                    </a:lnTo>
                    <a:lnTo>
                      <a:pt x="233" y="68"/>
                    </a:lnTo>
                    <a:lnTo>
                      <a:pt x="234" y="136"/>
                    </a:lnTo>
                    <a:lnTo>
                      <a:pt x="234" y="204"/>
                    </a:lnTo>
                    <a:lnTo>
                      <a:pt x="234" y="272"/>
                    </a:lnTo>
                    <a:lnTo>
                      <a:pt x="234" y="274"/>
                    </a:lnTo>
                    <a:lnTo>
                      <a:pt x="234" y="276"/>
                    </a:lnTo>
                    <a:lnTo>
                      <a:pt x="234" y="277"/>
                    </a:lnTo>
                    <a:lnTo>
                      <a:pt x="234" y="280"/>
                    </a:lnTo>
                    <a:lnTo>
                      <a:pt x="223" y="280"/>
                    </a:lnTo>
                    <a:lnTo>
                      <a:pt x="211" y="280"/>
                    </a:lnTo>
                    <a:lnTo>
                      <a:pt x="200" y="280"/>
                    </a:lnTo>
                    <a:lnTo>
                      <a:pt x="187" y="280"/>
                    </a:lnTo>
                    <a:lnTo>
                      <a:pt x="175" y="280"/>
                    </a:lnTo>
                    <a:lnTo>
                      <a:pt x="164" y="280"/>
                    </a:lnTo>
                    <a:lnTo>
                      <a:pt x="152" y="280"/>
                    </a:lnTo>
                    <a:lnTo>
                      <a:pt x="140" y="280"/>
                    </a:lnTo>
                    <a:lnTo>
                      <a:pt x="128" y="280"/>
                    </a:lnTo>
                    <a:lnTo>
                      <a:pt x="117" y="280"/>
                    </a:lnTo>
                    <a:lnTo>
                      <a:pt x="105" y="280"/>
                    </a:lnTo>
                    <a:lnTo>
                      <a:pt x="92" y="280"/>
                    </a:lnTo>
                    <a:lnTo>
                      <a:pt x="81" y="280"/>
                    </a:lnTo>
                    <a:lnTo>
                      <a:pt x="69" y="280"/>
                    </a:lnTo>
                    <a:lnTo>
                      <a:pt x="57" y="280"/>
                    </a:lnTo>
                    <a:lnTo>
                      <a:pt x="45" y="280"/>
                    </a:lnTo>
                    <a:lnTo>
                      <a:pt x="44" y="277"/>
                    </a:lnTo>
                    <a:lnTo>
                      <a:pt x="44" y="274"/>
                    </a:lnTo>
                    <a:lnTo>
                      <a:pt x="43" y="272"/>
                    </a:lnTo>
                    <a:lnTo>
                      <a:pt x="43" y="269"/>
                    </a:lnTo>
                    <a:lnTo>
                      <a:pt x="38" y="269"/>
                    </a:lnTo>
                    <a:lnTo>
                      <a:pt x="32" y="269"/>
                    </a:lnTo>
                    <a:lnTo>
                      <a:pt x="28" y="269"/>
                    </a:lnTo>
                    <a:lnTo>
                      <a:pt x="22" y="269"/>
                    </a:lnTo>
                    <a:lnTo>
                      <a:pt x="17" y="269"/>
                    </a:lnTo>
                    <a:lnTo>
                      <a:pt x="12" y="269"/>
                    </a:lnTo>
                    <a:lnTo>
                      <a:pt x="7" y="268"/>
                    </a:lnTo>
                    <a:lnTo>
                      <a:pt x="1" y="268"/>
                    </a:lnTo>
                    <a:lnTo>
                      <a:pt x="1" y="205"/>
                    </a:lnTo>
                    <a:lnTo>
                      <a:pt x="1" y="141"/>
                    </a:lnTo>
                    <a:lnTo>
                      <a:pt x="1" y="77"/>
                    </a:lnTo>
                    <a:lnTo>
                      <a:pt x="0" y="14"/>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8" name="Freeform 95"/>
              <p:cNvSpPr>
                <a:spLocks/>
              </p:cNvSpPr>
              <p:nvPr/>
            </p:nvSpPr>
            <p:spPr bwMode="auto">
              <a:xfrm>
                <a:off x="3827464" y="3035301"/>
                <a:ext cx="185738" cy="163513"/>
              </a:xfrm>
              <a:custGeom>
                <a:avLst/>
                <a:gdLst>
                  <a:gd name="T0" fmla="*/ 0 w 234"/>
                  <a:gd name="T1" fmla="*/ 12 h 206"/>
                  <a:gd name="T2" fmla="*/ 233 w 234"/>
                  <a:gd name="T3" fmla="*/ 0 h 206"/>
                  <a:gd name="T4" fmla="*/ 234 w 234"/>
                  <a:gd name="T5" fmla="*/ 199 h 206"/>
                  <a:gd name="T6" fmla="*/ 234 w 234"/>
                  <a:gd name="T7" fmla="*/ 206 h 206"/>
                  <a:gd name="T8" fmla="*/ 45 w 234"/>
                  <a:gd name="T9" fmla="*/ 206 h 206"/>
                  <a:gd name="T10" fmla="*/ 43 w 234"/>
                  <a:gd name="T11" fmla="*/ 199 h 206"/>
                  <a:gd name="T12" fmla="*/ 1 w 234"/>
                  <a:gd name="T13" fmla="*/ 199 h 206"/>
                  <a:gd name="T14" fmla="*/ 0 w 234"/>
                  <a:gd name="T15" fmla="*/ 1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06">
                    <a:moveTo>
                      <a:pt x="0" y="12"/>
                    </a:moveTo>
                    <a:lnTo>
                      <a:pt x="233" y="0"/>
                    </a:lnTo>
                    <a:lnTo>
                      <a:pt x="234" y="199"/>
                    </a:lnTo>
                    <a:lnTo>
                      <a:pt x="234" y="206"/>
                    </a:lnTo>
                    <a:lnTo>
                      <a:pt x="45" y="206"/>
                    </a:lnTo>
                    <a:lnTo>
                      <a:pt x="43" y="199"/>
                    </a:lnTo>
                    <a:lnTo>
                      <a:pt x="1" y="199"/>
                    </a:lnTo>
                    <a:lnTo>
                      <a:pt x="0" y="12"/>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59" name="Freeform 96"/>
              <p:cNvSpPr>
                <a:spLocks/>
              </p:cNvSpPr>
              <p:nvPr/>
            </p:nvSpPr>
            <p:spPr bwMode="auto">
              <a:xfrm>
                <a:off x="4046539" y="2868613"/>
                <a:ext cx="641350" cy="860425"/>
              </a:xfrm>
              <a:custGeom>
                <a:avLst/>
                <a:gdLst>
                  <a:gd name="T0" fmla="*/ 64 w 809"/>
                  <a:gd name="T1" fmla="*/ 112 h 1084"/>
                  <a:gd name="T2" fmla="*/ 111 w 809"/>
                  <a:gd name="T3" fmla="*/ 99 h 1084"/>
                  <a:gd name="T4" fmla="*/ 159 w 809"/>
                  <a:gd name="T5" fmla="*/ 88 h 1084"/>
                  <a:gd name="T6" fmla="*/ 206 w 809"/>
                  <a:gd name="T7" fmla="*/ 77 h 1084"/>
                  <a:gd name="T8" fmla="*/ 253 w 809"/>
                  <a:gd name="T9" fmla="*/ 67 h 1084"/>
                  <a:gd name="T10" fmla="*/ 302 w 809"/>
                  <a:gd name="T11" fmla="*/ 58 h 1084"/>
                  <a:gd name="T12" fmla="*/ 349 w 809"/>
                  <a:gd name="T13" fmla="*/ 48 h 1084"/>
                  <a:gd name="T14" fmla="*/ 397 w 809"/>
                  <a:gd name="T15" fmla="*/ 40 h 1084"/>
                  <a:gd name="T16" fmla="*/ 445 w 809"/>
                  <a:gd name="T17" fmla="*/ 33 h 1084"/>
                  <a:gd name="T18" fmla="*/ 493 w 809"/>
                  <a:gd name="T19" fmla="*/ 26 h 1084"/>
                  <a:gd name="T20" fmla="*/ 542 w 809"/>
                  <a:gd name="T21" fmla="*/ 21 h 1084"/>
                  <a:gd name="T22" fmla="*/ 590 w 809"/>
                  <a:gd name="T23" fmla="*/ 15 h 1084"/>
                  <a:gd name="T24" fmla="*/ 638 w 809"/>
                  <a:gd name="T25" fmla="*/ 10 h 1084"/>
                  <a:gd name="T26" fmla="*/ 687 w 809"/>
                  <a:gd name="T27" fmla="*/ 7 h 1084"/>
                  <a:gd name="T28" fmla="*/ 735 w 809"/>
                  <a:gd name="T29" fmla="*/ 3 h 1084"/>
                  <a:gd name="T30" fmla="*/ 785 w 809"/>
                  <a:gd name="T31" fmla="*/ 1 h 1084"/>
                  <a:gd name="T32" fmla="*/ 796 w 809"/>
                  <a:gd name="T33" fmla="*/ 264 h 1084"/>
                  <a:gd name="T34" fmla="*/ 786 w 809"/>
                  <a:gd name="T35" fmla="*/ 788 h 1084"/>
                  <a:gd name="T36" fmla="*/ 776 w 809"/>
                  <a:gd name="T37" fmla="*/ 1056 h 1084"/>
                  <a:gd name="T38" fmla="*/ 739 w 809"/>
                  <a:gd name="T39" fmla="*/ 1063 h 1084"/>
                  <a:gd name="T40" fmla="*/ 697 w 809"/>
                  <a:gd name="T41" fmla="*/ 1070 h 1084"/>
                  <a:gd name="T42" fmla="*/ 652 w 809"/>
                  <a:gd name="T43" fmla="*/ 1075 h 1084"/>
                  <a:gd name="T44" fmla="*/ 604 w 809"/>
                  <a:gd name="T45" fmla="*/ 1079 h 1084"/>
                  <a:gd name="T46" fmla="*/ 553 w 809"/>
                  <a:gd name="T47" fmla="*/ 1081 h 1084"/>
                  <a:gd name="T48" fmla="*/ 500 w 809"/>
                  <a:gd name="T49" fmla="*/ 1084 h 1084"/>
                  <a:gd name="T50" fmla="*/ 446 w 809"/>
                  <a:gd name="T51" fmla="*/ 1084 h 1084"/>
                  <a:gd name="T52" fmla="*/ 392 w 809"/>
                  <a:gd name="T53" fmla="*/ 1083 h 1084"/>
                  <a:gd name="T54" fmla="*/ 337 w 809"/>
                  <a:gd name="T55" fmla="*/ 1080 h 1084"/>
                  <a:gd name="T56" fmla="*/ 283 w 809"/>
                  <a:gd name="T57" fmla="*/ 1077 h 1084"/>
                  <a:gd name="T58" fmla="*/ 231 w 809"/>
                  <a:gd name="T59" fmla="*/ 1072 h 1084"/>
                  <a:gd name="T60" fmla="*/ 182 w 809"/>
                  <a:gd name="T61" fmla="*/ 1066 h 1084"/>
                  <a:gd name="T62" fmla="*/ 135 w 809"/>
                  <a:gd name="T63" fmla="*/ 1058 h 1084"/>
                  <a:gd name="T64" fmla="*/ 91 w 809"/>
                  <a:gd name="T65" fmla="*/ 1050 h 1084"/>
                  <a:gd name="T66" fmla="*/ 52 w 809"/>
                  <a:gd name="T67" fmla="*/ 1040 h 1084"/>
                  <a:gd name="T68" fmla="*/ 18 w 809"/>
                  <a:gd name="T69" fmla="*/ 919 h 1084"/>
                  <a:gd name="T70" fmla="*/ 1 w 809"/>
                  <a:gd name="T71" fmla="*/ 694 h 1084"/>
                  <a:gd name="T72" fmla="*/ 2 w 809"/>
                  <a:gd name="T73" fmla="*/ 470 h 1084"/>
                  <a:gd name="T74" fmla="*/ 23 w 809"/>
                  <a:gd name="T75" fmla="*/ 238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9" h="1084">
                    <a:moveTo>
                      <a:pt x="40" y="117"/>
                    </a:moveTo>
                    <a:lnTo>
                      <a:pt x="64" y="112"/>
                    </a:lnTo>
                    <a:lnTo>
                      <a:pt x="87" y="105"/>
                    </a:lnTo>
                    <a:lnTo>
                      <a:pt x="111" y="99"/>
                    </a:lnTo>
                    <a:lnTo>
                      <a:pt x="135" y="93"/>
                    </a:lnTo>
                    <a:lnTo>
                      <a:pt x="159" y="88"/>
                    </a:lnTo>
                    <a:lnTo>
                      <a:pt x="182" y="82"/>
                    </a:lnTo>
                    <a:lnTo>
                      <a:pt x="206" y="77"/>
                    </a:lnTo>
                    <a:lnTo>
                      <a:pt x="230" y="71"/>
                    </a:lnTo>
                    <a:lnTo>
                      <a:pt x="253" y="67"/>
                    </a:lnTo>
                    <a:lnTo>
                      <a:pt x="278" y="62"/>
                    </a:lnTo>
                    <a:lnTo>
                      <a:pt x="302" y="58"/>
                    </a:lnTo>
                    <a:lnTo>
                      <a:pt x="325" y="53"/>
                    </a:lnTo>
                    <a:lnTo>
                      <a:pt x="349" y="48"/>
                    </a:lnTo>
                    <a:lnTo>
                      <a:pt x="373" y="45"/>
                    </a:lnTo>
                    <a:lnTo>
                      <a:pt x="397" y="40"/>
                    </a:lnTo>
                    <a:lnTo>
                      <a:pt x="422" y="37"/>
                    </a:lnTo>
                    <a:lnTo>
                      <a:pt x="445" y="33"/>
                    </a:lnTo>
                    <a:lnTo>
                      <a:pt x="469" y="30"/>
                    </a:lnTo>
                    <a:lnTo>
                      <a:pt x="493" y="26"/>
                    </a:lnTo>
                    <a:lnTo>
                      <a:pt x="517" y="23"/>
                    </a:lnTo>
                    <a:lnTo>
                      <a:pt x="542" y="21"/>
                    </a:lnTo>
                    <a:lnTo>
                      <a:pt x="566" y="17"/>
                    </a:lnTo>
                    <a:lnTo>
                      <a:pt x="590" y="15"/>
                    </a:lnTo>
                    <a:lnTo>
                      <a:pt x="614" y="13"/>
                    </a:lnTo>
                    <a:lnTo>
                      <a:pt x="638" y="10"/>
                    </a:lnTo>
                    <a:lnTo>
                      <a:pt x="663" y="8"/>
                    </a:lnTo>
                    <a:lnTo>
                      <a:pt x="687" y="7"/>
                    </a:lnTo>
                    <a:lnTo>
                      <a:pt x="711" y="5"/>
                    </a:lnTo>
                    <a:lnTo>
                      <a:pt x="735" y="3"/>
                    </a:lnTo>
                    <a:lnTo>
                      <a:pt x="761" y="2"/>
                    </a:lnTo>
                    <a:lnTo>
                      <a:pt x="785" y="1"/>
                    </a:lnTo>
                    <a:lnTo>
                      <a:pt x="809" y="0"/>
                    </a:lnTo>
                    <a:lnTo>
                      <a:pt x="796" y="264"/>
                    </a:lnTo>
                    <a:lnTo>
                      <a:pt x="788" y="525"/>
                    </a:lnTo>
                    <a:lnTo>
                      <a:pt x="786" y="788"/>
                    </a:lnTo>
                    <a:lnTo>
                      <a:pt x="792" y="1052"/>
                    </a:lnTo>
                    <a:lnTo>
                      <a:pt x="776" y="1056"/>
                    </a:lnTo>
                    <a:lnTo>
                      <a:pt x="757" y="1060"/>
                    </a:lnTo>
                    <a:lnTo>
                      <a:pt x="739" y="1063"/>
                    </a:lnTo>
                    <a:lnTo>
                      <a:pt x="718" y="1066"/>
                    </a:lnTo>
                    <a:lnTo>
                      <a:pt x="697" y="1070"/>
                    </a:lnTo>
                    <a:lnTo>
                      <a:pt x="675" y="1072"/>
                    </a:lnTo>
                    <a:lnTo>
                      <a:pt x="652" y="1075"/>
                    </a:lnTo>
                    <a:lnTo>
                      <a:pt x="628" y="1077"/>
                    </a:lnTo>
                    <a:lnTo>
                      <a:pt x="604" y="1079"/>
                    </a:lnTo>
                    <a:lnTo>
                      <a:pt x="578" y="1080"/>
                    </a:lnTo>
                    <a:lnTo>
                      <a:pt x="553" y="1081"/>
                    </a:lnTo>
                    <a:lnTo>
                      <a:pt x="527" y="1083"/>
                    </a:lnTo>
                    <a:lnTo>
                      <a:pt x="500" y="1084"/>
                    </a:lnTo>
                    <a:lnTo>
                      <a:pt x="472" y="1084"/>
                    </a:lnTo>
                    <a:lnTo>
                      <a:pt x="446" y="1084"/>
                    </a:lnTo>
                    <a:lnTo>
                      <a:pt x="418" y="1084"/>
                    </a:lnTo>
                    <a:lnTo>
                      <a:pt x="392" y="1083"/>
                    </a:lnTo>
                    <a:lnTo>
                      <a:pt x="364" y="1081"/>
                    </a:lnTo>
                    <a:lnTo>
                      <a:pt x="337" y="1080"/>
                    </a:lnTo>
                    <a:lnTo>
                      <a:pt x="310" y="1079"/>
                    </a:lnTo>
                    <a:lnTo>
                      <a:pt x="283" y="1077"/>
                    </a:lnTo>
                    <a:lnTo>
                      <a:pt x="257" y="1075"/>
                    </a:lnTo>
                    <a:lnTo>
                      <a:pt x="231" y="1072"/>
                    </a:lnTo>
                    <a:lnTo>
                      <a:pt x="206" y="1070"/>
                    </a:lnTo>
                    <a:lnTo>
                      <a:pt x="182" y="1066"/>
                    </a:lnTo>
                    <a:lnTo>
                      <a:pt x="158" y="1063"/>
                    </a:lnTo>
                    <a:lnTo>
                      <a:pt x="135" y="1058"/>
                    </a:lnTo>
                    <a:lnTo>
                      <a:pt x="113" y="1055"/>
                    </a:lnTo>
                    <a:lnTo>
                      <a:pt x="91" y="1050"/>
                    </a:lnTo>
                    <a:lnTo>
                      <a:pt x="71" y="1046"/>
                    </a:lnTo>
                    <a:lnTo>
                      <a:pt x="52" y="1040"/>
                    </a:lnTo>
                    <a:lnTo>
                      <a:pt x="34" y="1034"/>
                    </a:lnTo>
                    <a:lnTo>
                      <a:pt x="18" y="919"/>
                    </a:lnTo>
                    <a:lnTo>
                      <a:pt x="7" y="806"/>
                    </a:lnTo>
                    <a:lnTo>
                      <a:pt x="1" y="694"/>
                    </a:lnTo>
                    <a:lnTo>
                      <a:pt x="0" y="583"/>
                    </a:lnTo>
                    <a:lnTo>
                      <a:pt x="2" y="470"/>
                    </a:lnTo>
                    <a:lnTo>
                      <a:pt x="10" y="356"/>
                    </a:lnTo>
                    <a:lnTo>
                      <a:pt x="23" y="238"/>
                    </a:lnTo>
                    <a:lnTo>
                      <a:pt x="40" y="117"/>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0" name="Freeform 97"/>
              <p:cNvSpPr>
                <a:spLocks/>
              </p:cNvSpPr>
              <p:nvPr/>
            </p:nvSpPr>
            <p:spPr bwMode="auto">
              <a:xfrm>
                <a:off x="4046539" y="2870201"/>
                <a:ext cx="627063" cy="828675"/>
              </a:xfrm>
              <a:custGeom>
                <a:avLst/>
                <a:gdLst>
                  <a:gd name="T0" fmla="*/ 40 w 790"/>
                  <a:gd name="T1" fmla="*/ 117 h 1045"/>
                  <a:gd name="T2" fmla="*/ 63 w 790"/>
                  <a:gd name="T3" fmla="*/ 111 h 1045"/>
                  <a:gd name="T4" fmla="*/ 86 w 790"/>
                  <a:gd name="T5" fmla="*/ 105 h 1045"/>
                  <a:gd name="T6" fmla="*/ 109 w 790"/>
                  <a:gd name="T7" fmla="*/ 99 h 1045"/>
                  <a:gd name="T8" fmla="*/ 132 w 790"/>
                  <a:gd name="T9" fmla="*/ 94 h 1045"/>
                  <a:gd name="T10" fmla="*/ 155 w 790"/>
                  <a:gd name="T11" fmla="*/ 88 h 1045"/>
                  <a:gd name="T12" fmla="*/ 179 w 790"/>
                  <a:gd name="T13" fmla="*/ 82 h 1045"/>
                  <a:gd name="T14" fmla="*/ 202 w 790"/>
                  <a:gd name="T15" fmla="*/ 77 h 1045"/>
                  <a:gd name="T16" fmla="*/ 225 w 790"/>
                  <a:gd name="T17" fmla="*/ 72 h 1045"/>
                  <a:gd name="T18" fmla="*/ 248 w 790"/>
                  <a:gd name="T19" fmla="*/ 67 h 1045"/>
                  <a:gd name="T20" fmla="*/ 271 w 790"/>
                  <a:gd name="T21" fmla="*/ 62 h 1045"/>
                  <a:gd name="T22" fmla="*/ 295 w 790"/>
                  <a:gd name="T23" fmla="*/ 58 h 1045"/>
                  <a:gd name="T24" fmla="*/ 318 w 790"/>
                  <a:gd name="T25" fmla="*/ 53 h 1045"/>
                  <a:gd name="T26" fmla="*/ 341 w 790"/>
                  <a:gd name="T27" fmla="*/ 49 h 1045"/>
                  <a:gd name="T28" fmla="*/ 365 w 790"/>
                  <a:gd name="T29" fmla="*/ 45 h 1045"/>
                  <a:gd name="T30" fmla="*/ 388 w 790"/>
                  <a:gd name="T31" fmla="*/ 41 h 1045"/>
                  <a:gd name="T32" fmla="*/ 411 w 790"/>
                  <a:gd name="T33" fmla="*/ 37 h 1045"/>
                  <a:gd name="T34" fmla="*/ 436 w 790"/>
                  <a:gd name="T35" fmla="*/ 34 h 1045"/>
                  <a:gd name="T36" fmla="*/ 459 w 790"/>
                  <a:gd name="T37" fmla="*/ 30 h 1045"/>
                  <a:gd name="T38" fmla="*/ 483 w 790"/>
                  <a:gd name="T39" fmla="*/ 27 h 1045"/>
                  <a:gd name="T40" fmla="*/ 506 w 790"/>
                  <a:gd name="T41" fmla="*/ 23 h 1045"/>
                  <a:gd name="T42" fmla="*/ 530 w 790"/>
                  <a:gd name="T43" fmla="*/ 21 h 1045"/>
                  <a:gd name="T44" fmla="*/ 553 w 790"/>
                  <a:gd name="T45" fmla="*/ 18 h 1045"/>
                  <a:gd name="T46" fmla="*/ 577 w 790"/>
                  <a:gd name="T47" fmla="*/ 15 h 1045"/>
                  <a:gd name="T48" fmla="*/ 600 w 790"/>
                  <a:gd name="T49" fmla="*/ 13 h 1045"/>
                  <a:gd name="T50" fmla="*/ 625 w 790"/>
                  <a:gd name="T51" fmla="*/ 11 h 1045"/>
                  <a:gd name="T52" fmla="*/ 648 w 790"/>
                  <a:gd name="T53" fmla="*/ 8 h 1045"/>
                  <a:gd name="T54" fmla="*/ 672 w 790"/>
                  <a:gd name="T55" fmla="*/ 7 h 1045"/>
                  <a:gd name="T56" fmla="*/ 695 w 790"/>
                  <a:gd name="T57" fmla="*/ 5 h 1045"/>
                  <a:gd name="T58" fmla="*/ 719 w 790"/>
                  <a:gd name="T59" fmla="*/ 4 h 1045"/>
                  <a:gd name="T60" fmla="*/ 742 w 790"/>
                  <a:gd name="T61" fmla="*/ 3 h 1045"/>
                  <a:gd name="T62" fmla="*/ 766 w 790"/>
                  <a:gd name="T63" fmla="*/ 1 h 1045"/>
                  <a:gd name="T64" fmla="*/ 790 w 790"/>
                  <a:gd name="T65" fmla="*/ 0 h 1045"/>
                  <a:gd name="T66" fmla="*/ 778 w 790"/>
                  <a:gd name="T67" fmla="*/ 254 h 1045"/>
                  <a:gd name="T68" fmla="*/ 769 w 790"/>
                  <a:gd name="T69" fmla="*/ 505 h 1045"/>
                  <a:gd name="T70" fmla="*/ 766 w 790"/>
                  <a:gd name="T71" fmla="*/ 756 h 1045"/>
                  <a:gd name="T72" fmla="*/ 772 w 790"/>
                  <a:gd name="T73" fmla="*/ 1009 h 1045"/>
                  <a:gd name="T74" fmla="*/ 739 w 790"/>
                  <a:gd name="T75" fmla="*/ 1017 h 1045"/>
                  <a:gd name="T76" fmla="*/ 701 w 790"/>
                  <a:gd name="T77" fmla="*/ 1024 h 1045"/>
                  <a:gd name="T78" fmla="*/ 658 w 790"/>
                  <a:gd name="T79" fmla="*/ 1031 h 1045"/>
                  <a:gd name="T80" fmla="*/ 612 w 790"/>
                  <a:gd name="T81" fmla="*/ 1036 h 1045"/>
                  <a:gd name="T82" fmla="*/ 564 w 790"/>
                  <a:gd name="T83" fmla="*/ 1040 h 1045"/>
                  <a:gd name="T84" fmla="*/ 514 w 790"/>
                  <a:gd name="T85" fmla="*/ 1043 h 1045"/>
                  <a:gd name="T86" fmla="*/ 461 w 790"/>
                  <a:gd name="T87" fmla="*/ 1044 h 1045"/>
                  <a:gd name="T88" fmla="*/ 409 w 790"/>
                  <a:gd name="T89" fmla="*/ 1045 h 1045"/>
                  <a:gd name="T90" fmla="*/ 355 w 790"/>
                  <a:gd name="T91" fmla="*/ 1044 h 1045"/>
                  <a:gd name="T92" fmla="*/ 303 w 790"/>
                  <a:gd name="T93" fmla="*/ 1041 h 1045"/>
                  <a:gd name="T94" fmla="*/ 251 w 790"/>
                  <a:gd name="T95" fmla="*/ 1038 h 1045"/>
                  <a:gd name="T96" fmla="*/ 202 w 790"/>
                  <a:gd name="T97" fmla="*/ 1033 h 1045"/>
                  <a:gd name="T98" fmla="*/ 154 w 790"/>
                  <a:gd name="T99" fmla="*/ 1026 h 1045"/>
                  <a:gd name="T100" fmla="*/ 110 w 790"/>
                  <a:gd name="T101" fmla="*/ 1020 h 1045"/>
                  <a:gd name="T102" fmla="*/ 70 w 790"/>
                  <a:gd name="T103" fmla="*/ 1009 h 1045"/>
                  <a:gd name="T104" fmla="*/ 34 w 790"/>
                  <a:gd name="T105" fmla="*/ 999 h 1045"/>
                  <a:gd name="T106" fmla="*/ 18 w 790"/>
                  <a:gd name="T107" fmla="*/ 888 h 1045"/>
                  <a:gd name="T108" fmla="*/ 8 w 790"/>
                  <a:gd name="T109" fmla="*/ 780 h 1045"/>
                  <a:gd name="T110" fmla="*/ 1 w 790"/>
                  <a:gd name="T111" fmla="*/ 672 h 1045"/>
                  <a:gd name="T112" fmla="*/ 0 w 790"/>
                  <a:gd name="T113" fmla="*/ 565 h 1045"/>
                  <a:gd name="T114" fmla="*/ 3 w 790"/>
                  <a:gd name="T115" fmla="*/ 456 h 1045"/>
                  <a:gd name="T116" fmla="*/ 11 w 790"/>
                  <a:gd name="T117" fmla="*/ 346 h 1045"/>
                  <a:gd name="T118" fmla="*/ 24 w 790"/>
                  <a:gd name="T119" fmla="*/ 233 h 1045"/>
                  <a:gd name="T120" fmla="*/ 40 w 790"/>
                  <a:gd name="T121" fmla="*/ 117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1045">
                    <a:moveTo>
                      <a:pt x="40" y="117"/>
                    </a:moveTo>
                    <a:lnTo>
                      <a:pt x="63" y="111"/>
                    </a:lnTo>
                    <a:lnTo>
                      <a:pt x="86" y="105"/>
                    </a:lnTo>
                    <a:lnTo>
                      <a:pt x="109" y="99"/>
                    </a:lnTo>
                    <a:lnTo>
                      <a:pt x="132" y="94"/>
                    </a:lnTo>
                    <a:lnTo>
                      <a:pt x="155" y="88"/>
                    </a:lnTo>
                    <a:lnTo>
                      <a:pt x="179" y="82"/>
                    </a:lnTo>
                    <a:lnTo>
                      <a:pt x="202" y="77"/>
                    </a:lnTo>
                    <a:lnTo>
                      <a:pt x="225" y="72"/>
                    </a:lnTo>
                    <a:lnTo>
                      <a:pt x="248" y="67"/>
                    </a:lnTo>
                    <a:lnTo>
                      <a:pt x="271" y="62"/>
                    </a:lnTo>
                    <a:lnTo>
                      <a:pt x="295" y="58"/>
                    </a:lnTo>
                    <a:lnTo>
                      <a:pt x="318" y="53"/>
                    </a:lnTo>
                    <a:lnTo>
                      <a:pt x="341" y="49"/>
                    </a:lnTo>
                    <a:lnTo>
                      <a:pt x="365" y="45"/>
                    </a:lnTo>
                    <a:lnTo>
                      <a:pt x="388" y="41"/>
                    </a:lnTo>
                    <a:lnTo>
                      <a:pt x="411" y="37"/>
                    </a:lnTo>
                    <a:lnTo>
                      <a:pt x="436" y="34"/>
                    </a:lnTo>
                    <a:lnTo>
                      <a:pt x="459" y="30"/>
                    </a:lnTo>
                    <a:lnTo>
                      <a:pt x="483" y="27"/>
                    </a:lnTo>
                    <a:lnTo>
                      <a:pt x="506" y="23"/>
                    </a:lnTo>
                    <a:lnTo>
                      <a:pt x="530" y="21"/>
                    </a:lnTo>
                    <a:lnTo>
                      <a:pt x="553" y="18"/>
                    </a:lnTo>
                    <a:lnTo>
                      <a:pt x="577" y="15"/>
                    </a:lnTo>
                    <a:lnTo>
                      <a:pt x="600" y="13"/>
                    </a:lnTo>
                    <a:lnTo>
                      <a:pt x="625" y="11"/>
                    </a:lnTo>
                    <a:lnTo>
                      <a:pt x="648" y="8"/>
                    </a:lnTo>
                    <a:lnTo>
                      <a:pt x="672" y="7"/>
                    </a:lnTo>
                    <a:lnTo>
                      <a:pt x="695" y="5"/>
                    </a:lnTo>
                    <a:lnTo>
                      <a:pt x="719" y="4"/>
                    </a:lnTo>
                    <a:lnTo>
                      <a:pt x="742" y="3"/>
                    </a:lnTo>
                    <a:lnTo>
                      <a:pt x="766" y="1"/>
                    </a:lnTo>
                    <a:lnTo>
                      <a:pt x="790" y="0"/>
                    </a:lnTo>
                    <a:lnTo>
                      <a:pt x="778" y="254"/>
                    </a:lnTo>
                    <a:lnTo>
                      <a:pt x="769" y="505"/>
                    </a:lnTo>
                    <a:lnTo>
                      <a:pt x="766" y="756"/>
                    </a:lnTo>
                    <a:lnTo>
                      <a:pt x="772" y="1009"/>
                    </a:lnTo>
                    <a:lnTo>
                      <a:pt x="739" y="1017"/>
                    </a:lnTo>
                    <a:lnTo>
                      <a:pt x="701" y="1024"/>
                    </a:lnTo>
                    <a:lnTo>
                      <a:pt x="658" y="1031"/>
                    </a:lnTo>
                    <a:lnTo>
                      <a:pt x="612" y="1036"/>
                    </a:lnTo>
                    <a:lnTo>
                      <a:pt x="564" y="1040"/>
                    </a:lnTo>
                    <a:lnTo>
                      <a:pt x="514" y="1043"/>
                    </a:lnTo>
                    <a:lnTo>
                      <a:pt x="461" y="1044"/>
                    </a:lnTo>
                    <a:lnTo>
                      <a:pt x="409" y="1045"/>
                    </a:lnTo>
                    <a:lnTo>
                      <a:pt x="355" y="1044"/>
                    </a:lnTo>
                    <a:lnTo>
                      <a:pt x="303" y="1041"/>
                    </a:lnTo>
                    <a:lnTo>
                      <a:pt x="251" y="1038"/>
                    </a:lnTo>
                    <a:lnTo>
                      <a:pt x="202" y="1033"/>
                    </a:lnTo>
                    <a:lnTo>
                      <a:pt x="154" y="1026"/>
                    </a:lnTo>
                    <a:lnTo>
                      <a:pt x="110" y="1020"/>
                    </a:lnTo>
                    <a:lnTo>
                      <a:pt x="70" y="1009"/>
                    </a:lnTo>
                    <a:lnTo>
                      <a:pt x="34" y="999"/>
                    </a:lnTo>
                    <a:lnTo>
                      <a:pt x="18" y="888"/>
                    </a:lnTo>
                    <a:lnTo>
                      <a:pt x="8" y="780"/>
                    </a:lnTo>
                    <a:lnTo>
                      <a:pt x="1" y="672"/>
                    </a:lnTo>
                    <a:lnTo>
                      <a:pt x="0" y="565"/>
                    </a:lnTo>
                    <a:lnTo>
                      <a:pt x="3" y="456"/>
                    </a:lnTo>
                    <a:lnTo>
                      <a:pt x="11" y="346"/>
                    </a:lnTo>
                    <a:lnTo>
                      <a:pt x="24" y="233"/>
                    </a:lnTo>
                    <a:lnTo>
                      <a:pt x="40" y="117"/>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1" name="Freeform 98"/>
              <p:cNvSpPr>
                <a:spLocks/>
              </p:cNvSpPr>
              <p:nvPr/>
            </p:nvSpPr>
            <p:spPr bwMode="auto">
              <a:xfrm>
                <a:off x="4049714" y="2871788"/>
                <a:ext cx="611188" cy="796925"/>
              </a:xfrm>
              <a:custGeom>
                <a:avLst/>
                <a:gdLst>
                  <a:gd name="T0" fmla="*/ 38 w 769"/>
                  <a:gd name="T1" fmla="*/ 115 h 1004"/>
                  <a:gd name="T2" fmla="*/ 82 w 769"/>
                  <a:gd name="T3" fmla="*/ 103 h 1004"/>
                  <a:gd name="T4" fmla="*/ 127 w 769"/>
                  <a:gd name="T5" fmla="*/ 92 h 1004"/>
                  <a:gd name="T6" fmla="*/ 172 w 769"/>
                  <a:gd name="T7" fmla="*/ 81 h 1004"/>
                  <a:gd name="T8" fmla="*/ 217 w 769"/>
                  <a:gd name="T9" fmla="*/ 71 h 1004"/>
                  <a:gd name="T10" fmla="*/ 262 w 769"/>
                  <a:gd name="T11" fmla="*/ 61 h 1004"/>
                  <a:gd name="T12" fmla="*/ 308 w 769"/>
                  <a:gd name="T13" fmla="*/ 53 h 1004"/>
                  <a:gd name="T14" fmla="*/ 354 w 769"/>
                  <a:gd name="T15" fmla="*/ 43 h 1004"/>
                  <a:gd name="T16" fmla="*/ 400 w 769"/>
                  <a:gd name="T17" fmla="*/ 36 h 1004"/>
                  <a:gd name="T18" fmla="*/ 446 w 769"/>
                  <a:gd name="T19" fmla="*/ 28 h 1004"/>
                  <a:gd name="T20" fmla="*/ 493 w 769"/>
                  <a:gd name="T21" fmla="*/ 23 h 1004"/>
                  <a:gd name="T22" fmla="*/ 539 w 769"/>
                  <a:gd name="T23" fmla="*/ 17 h 1004"/>
                  <a:gd name="T24" fmla="*/ 585 w 769"/>
                  <a:gd name="T25" fmla="*/ 12 h 1004"/>
                  <a:gd name="T26" fmla="*/ 632 w 769"/>
                  <a:gd name="T27" fmla="*/ 8 h 1004"/>
                  <a:gd name="T28" fmla="*/ 678 w 769"/>
                  <a:gd name="T29" fmla="*/ 4 h 1004"/>
                  <a:gd name="T30" fmla="*/ 723 w 769"/>
                  <a:gd name="T31" fmla="*/ 2 h 1004"/>
                  <a:gd name="T32" fmla="*/ 769 w 769"/>
                  <a:gd name="T33" fmla="*/ 0 h 1004"/>
                  <a:gd name="T34" fmla="*/ 757 w 769"/>
                  <a:gd name="T35" fmla="*/ 244 h 1004"/>
                  <a:gd name="T36" fmla="*/ 747 w 769"/>
                  <a:gd name="T37" fmla="*/ 483 h 1004"/>
                  <a:gd name="T38" fmla="*/ 744 w 769"/>
                  <a:gd name="T39" fmla="*/ 723 h 1004"/>
                  <a:gd name="T40" fmla="*/ 749 w 769"/>
                  <a:gd name="T41" fmla="*/ 967 h 1004"/>
                  <a:gd name="T42" fmla="*/ 716 w 769"/>
                  <a:gd name="T43" fmla="*/ 975 h 1004"/>
                  <a:gd name="T44" fmla="*/ 679 w 769"/>
                  <a:gd name="T45" fmla="*/ 982 h 1004"/>
                  <a:gd name="T46" fmla="*/ 638 w 769"/>
                  <a:gd name="T47" fmla="*/ 988 h 1004"/>
                  <a:gd name="T48" fmla="*/ 594 w 769"/>
                  <a:gd name="T49" fmla="*/ 994 h 1004"/>
                  <a:gd name="T50" fmla="*/ 547 w 769"/>
                  <a:gd name="T51" fmla="*/ 998 h 1004"/>
                  <a:gd name="T52" fmla="*/ 497 w 769"/>
                  <a:gd name="T53" fmla="*/ 1000 h 1004"/>
                  <a:gd name="T54" fmla="*/ 448 w 769"/>
                  <a:gd name="T55" fmla="*/ 1003 h 1004"/>
                  <a:gd name="T56" fmla="*/ 396 w 769"/>
                  <a:gd name="T57" fmla="*/ 1004 h 1004"/>
                  <a:gd name="T58" fmla="*/ 344 w 769"/>
                  <a:gd name="T59" fmla="*/ 1004 h 1004"/>
                  <a:gd name="T60" fmla="*/ 293 w 769"/>
                  <a:gd name="T61" fmla="*/ 1003 h 1004"/>
                  <a:gd name="T62" fmla="*/ 244 w 769"/>
                  <a:gd name="T63" fmla="*/ 999 h 1004"/>
                  <a:gd name="T64" fmla="*/ 195 w 769"/>
                  <a:gd name="T65" fmla="*/ 996 h 1004"/>
                  <a:gd name="T66" fmla="*/ 149 w 769"/>
                  <a:gd name="T67" fmla="*/ 990 h 1004"/>
                  <a:gd name="T68" fmla="*/ 106 w 769"/>
                  <a:gd name="T69" fmla="*/ 983 h 1004"/>
                  <a:gd name="T70" fmla="*/ 67 w 769"/>
                  <a:gd name="T71" fmla="*/ 974 h 1004"/>
                  <a:gd name="T72" fmla="*/ 33 w 769"/>
                  <a:gd name="T73" fmla="*/ 964 h 1004"/>
                  <a:gd name="T74" fmla="*/ 18 w 769"/>
                  <a:gd name="T75" fmla="*/ 856 h 1004"/>
                  <a:gd name="T76" fmla="*/ 7 w 769"/>
                  <a:gd name="T77" fmla="*/ 752 h 1004"/>
                  <a:gd name="T78" fmla="*/ 1 w 769"/>
                  <a:gd name="T79" fmla="*/ 649 h 1004"/>
                  <a:gd name="T80" fmla="*/ 0 w 769"/>
                  <a:gd name="T81" fmla="*/ 546 h 1004"/>
                  <a:gd name="T82" fmla="*/ 4 w 769"/>
                  <a:gd name="T83" fmla="*/ 441 h 1004"/>
                  <a:gd name="T84" fmla="*/ 11 w 769"/>
                  <a:gd name="T85" fmla="*/ 335 h 1004"/>
                  <a:gd name="T86" fmla="*/ 22 w 769"/>
                  <a:gd name="T87" fmla="*/ 226 h 1004"/>
                  <a:gd name="T88" fmla="*/ 38 w 769"/>
                  <a:gd name="T89" fmla="*/ 11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1004">
                    <a:moveTo>
                      <a:pt x="38" y="115"/>
                    </a:moveTo>
                    <a:lnTo>
                      <a:pt x="82" y="103"/>
                    </a:lnTo>
                    <a:lnTo>
                      <a:pt x="127" y="92"/>
                    </a:lnTo>
                    <a:lnTo>
                      <a:pt x="172" y="81"/>
                    </a:lnTo>
                    <a:lnTo>
                      <a:pt x="217" y="71"/>
                    </a:lnTo>
                    <a:lnTo>
                      <a:pt x="262" y="61"/>
                    </a:lnTo>
                    <a:lnTo>
                      <a:pt x="308" y="53"/>
                    </a:lnTo>
                    <a:lnTo>
                      <a:pt x="354" y="43"/>
                    </a:lnTo>
                    <a:lnTo>
                      <a:pt x="400" y="36"/>
                    </a:lnTo>
                    <a:lnTo>
                      <a:pt x="446" y="28"/>
                    </a:lnTo>
                    <a:lnTo>
                      <a:pt x="493" y="23"/>
                    </a:lnTo>
                    <a:lnTo>
                      <a:pt x="539" y="17"/>
                    </a:lnTo>
                    <a:lnTo>
                      <a:pt x="585" y="12"/>
                    </a:lnTo>
                    <a:lnTo>
                      <a:pt x="632" y="8"/>
                    </a:lnTo>
                    <a:lnTo>
                      <a:pt x="678" y="4"/>
                    </a:lnTo>
                    <a:lnTo>
                      <a:pt x="723" y="2"/>
                    </a:lnTo>
                    <a:lnTo>
                      <a:pt x="769" y="0"/>
                    </a:lnTo>
                    <a:lnTo>
                      <a:pt x="757" y="244"/>
                    </a:lnTo>
                    <a:lnTo>
                      <a:pt x="747" y="483"/>
                    </a:lnTo>
                    <a:lnTo>
                      <a:pt x="744" y="723"/>
                    </a:lnTo>
                    <a:lnTo>
                      <a:pt x="749" y="967"/>
                    </a:lnTo>
                    <a:lnTo>
                      <a:pt x="716" y="975"/>
                    </a:lnTo>
                    <a:lnTo>
                      <a:pt x="679" y="982"/>
                    </a:lnTo>
                    <a:lnTo>
                      <a:pt x="638" y="988"/>
                    </a:lnTo>
                    <a:lnTo>
                      <a:pt x="594" y="994"/>
                    </a:lnTo>
                    <a:lnTo>
                      <a:pt x="547" y="998"/>
                    </a:lnTo>
                    <a:lnTo>
                      <a:pt x="497" y="1000"/>
                    </a:lnTo>
                    <a:lnTo>
                      <a:pt x="448" y="1003"/>
                    </a:lnTo>
                    <a:lnTo>
                      <a:pt x="396" y="1004"/>
                    </a:lnTo>
                    <a:lnTo>
                      <a:pt x="344" y="1004"/>
                    </a:lnTo>
                    <a:lnTo>
                      <a:pt x="293" y="1003"/>
                    </a:lnTo>
                    <a:lnTo>
                      <a:pt x="244" y="999"/>
                    </a:lnTo>
                    <a:lnTo>
                      <a:pt x="195" y="996"/>
                    </a:lnTo>
                    <a:lnTo>
                      <a:pt x="149" y="990"/>
                    </a:lnTo>
                    <a:lnTo>
                      <a:pt x="106" y="983"/>
                    </a:lnTo>
                    <a:lnTo>
                      <a:pt x="67" y="974"/>
                    </a:lnTo>
                    <a:lnTo>
                      <a:pt x="33" y="964"/>
                    </a:lnTo>
                    <a:lnTo>
                      <a:pt x="18" y="856"/>
                    </a:lnTo>
                    <a:lnTo>
                      <a:pt x="7" y="752"/>
                    </a:lnTo>
                    <a:lnTo>
                      <a:pt x="1" y="649"/>
                    </a:lnTo>
                    <a:lnTo>
                      <a:pt x="0" y="546"/>
                    </a:lnTo>
                    <a:lnTo>
                      <a:pt x="4" y="441"/>
                    </a:lnTo>
                    <a:lnTo>
                      <a:pt x="11" y="335"/>
                    </a:lnTo>
                    <a:lnTo>
                      <a:pt x="22" y="226"/>
                    </a:lnTo>
                    <a:lnTo>
                      <a:pt x="38" y="115"/>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2" name="Freeform 99"/>
              <p:cNvSpPr>
                <a:spLocks/>
              </p:cNvSpPr>
              <p:nvPr/>
            </p:nvSpPr>
            <p:spPr bwMode="auto">
              <a:xfrm>
                <a:off x="4051301" y="2873376"/>
                <a:ext cx="593725" cy="766763"/>
              </a:xfrm>
              <a:custGeom>
                <a:avLst/>
                <a:gdLst>
                  <a:gd name="T0" fmla="*/ 36 w 747"/>
                  <a:gd name="T1" fmla="*/ 114 h 965"/>
                  <a:gd name="T2" fmla="*/ 79 w 747"/>
                  <a:gd name="T3" fmla="*/ 102 h 965"/>
                  <a:gd name="T4" fmla="*/ 122 w 747"/>
                  <a:gd name="T5" fmla="*/ 91 h 965"/>
                  <a:gd name="T6" fmla="*/ 166 w 747"/>
                  <a:gd name="T7" fmla="*/ 81 h 965"/>
                  <a:gd name="T8" fmla="*/ 209 w 747"/>
                  <a:gd name="T9" fmla="*/ 70 h 965"/>
                  <a:gd name="T10" fmla="*/ 254 w 747"/>
                  <a:gd name="T11" fmla="*/ 61 h 965"/>
                  <a:gd name="T12" fmla="*/ 299 w 747"/>
                  <a:gd name="T13" fmla="*/ 52 h 965"/>
                  <a:gd name="T14" fmla="*/ 344 w 747"/>
                  <a:gd name="T15" fmla="*/ 44 h 965"/>
                  <a:gd name="T16" fmla="*/ 389 w 747"/>
                  <a:gd name="T17" fmla="*/ 36 h 965"/>
                  <a:gd name="T18" fmla="*/ 434 w 747"/>
                  <a:gd name="T19" fmla="*/ 29 h 965"/>
                  <a:gd name="T20" fmla="*/ 479 w 747"/>
                  <a:gd name="T21" fmla="*/ 23 h 965"/>
                  <a:gd name="T22" fmla="*/ 524 w 747"/>
                  <a:gd name="T23" fmla="*/ 17 h 965"/>
                  <a:gd name="T24" fmla="*/ 569 w 747"/>
                  <a:gd name="T25" fmla="*/ 13 h 965"/>
                  <a:gd name="T26" fmla="*/ 614 w 747"/>
                  <a:gd name="T27" fmla="*/ 8 h 965"/>
                  <a:gd name="T28" fmla="*/ 659 w 747"/>
                  <a:gd name="T29" fmla="*/ 5 h 965"/>
                  <a:gd name="T30" fmla="*/ 703 w 747"/>
                  <a:gd name="T31" fmla="*/ 2 h 965"/>
                  <a:gd name="T32" fmla="*/ 747 w 747"/>
                  <a:gd name="T33" fmla="*/ 0 h 965"/>
                  <a:gd name="T34" fmla="*/ 735 w 747"/>
                  <a:gd name="T35" fmla="*/ 234 h 965"/>
                  <a:gd name="T36" fmla="*/ 726 w 747"/>
                  <a:gd name="T37" fmla="*/ 462 h 965"/>
                  <a:gd name="T38" fmla="*/ 722 w 747"/>
                  <a:gd name="T39" fmla="*/ 691 h 965"/>
                  <a:gd name="T40" fmla="*/ 727 w 747"/>
                  <a:gd name="T41" fmla="*/ 925 h 965"/>
                  <a:gd name="T42" fmla="*/ 696 w 747"/>
                  <a:gd name="T43" fmla="*/ 933 h 965"/>
                  <a:gd name="T44" fmla="*/ 659 w 747"/>
                  <a:gd name="T45" fmla="*/ 940 h 965"/>
                  <a:gd name="T46" fmla="*/ 620 w 747"/>
                  <a:gd name="T47" fmla="*/ 945 h 965"/>
                  <a:gd name="T48" fmla="*/ 576 w 747"/>
                  <a:gd name="T49" fmla="*/ 951 h 965"/>
                  <a:gd name="T50" fmla="*/ 530 w 747"/>
                  <a:gd name="T51" fmla="*/ 956 h 965"/>
                  <a:gd name="T52" fmla="*/ 483 w 747"/>
                  <a:gd name="T53" fmla="*/ 960 h 965"/>
                  <a:gd name="T54" fmla="*/ 433 w 747"/>
                  <a:gd name="T55" fmla="*/ 963 h 965"/>
                  <a:gd name="T56" fmla="*/ 383 w 747"/>
                  <a:gd name="T57" fmla="*/ 965 h 965"/>
                  <a:gd name="T58" fmla="*/ 334 w 747"/>
                  <a:gd name="T59" fmla="*/ 965 h 965"/>
                  <a:gd name="T60" fmla="*/ 284 w 747"/>
                  <a:gd name="T61" fmla="*/ 964 h 965"/>
                  <a:gd name="T62" fmla="*/ 236 w 747"/>
                  <a:gd name="T63" fmla="*/ 963 h 965"/>
                  <a:gd name="T64" fmla="*/ 189 w 747"/>
                  <a:gd name="T65" fmla="*/ 959 h 965"/>
                  <a:gd name="T66" fmla="*/ 144 w 747"/>
                  <a:gd name="T67" fmla="*/ 954 h 965"/>
                  <a:gd name="T68" fmla="*/ 102 w 747"/>
                  <a:gd name="T69" fmla="*/ 948 h 965"/>
                  <a:gd name="T70" fmla="*/ 64 w 747"/>
                  <a:gd name="T71" fmla="*/ 940 h 965"/>
                  <a:gd name="T72" fmla="*/ 31 w 747"/>
                  <a:gd name="T73" fmla="*/ 929 h 965"/>
                  <a:gd name="T74" fmla="*/ 16 w 747"/>
                  <a:gd name="T75" fmla="*/ 827 h 965"/>
                  <a:gd name="T76" fmla="*/ 7 w 747"/>
                  <a:gd name="T77" fmla="*/ 727 h 965"/>
                  <a:gd name="T78" fmla="*/ 1 w 747"/>
                  <a:gd name="T79" fmla="*/ 626 h 965"/>
                  <a:gd name="T80" fmla="*/ 0 w 747"/>
                  <a:gd name="T81" fmla="*/ 527 h 965"/>
                  <a:gd name="T82" fmla="*/ 3 w 747"/>
                  <a:gd name="T83" fmla="*/ 427 h 965"/>
                  <a:gd name="T84" fmla="*/ 10 w 747"/>
                  <a:gd name="T85" fmla="*/ 326 h 965"/>
                  <a:gd name="T86" fmla="*/ 21 w 747"/>
                  <a:gd name="T87" fmla="*/ 222 h 965"/>
                  <a:gd name="T88" fmla="*/ 36 w 747"/>
                  <a:gd name="T89" fmla="*/ 114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7" h="965">
                    <a:moveTo>
                      <a:pt x="36" y="114"/>
                    </a:moveTo>
                    <a:lnTo>
                      <a:pt x="79" y="102"/>
                    </a:lnTo>
                    <a:lnTo>
                      <a:pt x="122" y="91"/>
                    </a:lnTo>
                    <a:lnTo>
                      <a:pt x="166" y="81"/>
                    </a:lnTo>
                    <a:lnTo>
                      <a:pt x="209" y="70"/>
                    </a:lnTo>
                    <a:lnTo>
                      <a:pt x="254" y="61"/>
                    </a:lnTo>
                    <a:lnTo>
                      <a:pt x="299" y="52"/>
                    </a:lnTo>
                    <a:lnTo>
                      <a:pt x="344" y="44"/>
                    </a:lnTo>
                    <a:lnTo>
                      <a:pt x="389" y="36"/>
                    </a:lnTo>
                    <a:lnTo>
                      <a:pt x="434" y="29"/>
                    </a:lnTo>
                    <a:lnTo>
                      <a:pt x="479" y="23"/>
                    </a:lnTo>
                    <a:lnTo>
                      <a:pt x="524" y="17"/>
                    </a:lnTo>
                    <a:lnTo>
                      <a:pt x="569" y="13"/>
                    </a:lnTo>
                    <a:lnTo>
                      <a:pt x="614" y="8"/>
                    </a:lnTo>
                    <a:lnTo>
                      <a:pt x="659" y="5"/>
                    </a:lnTo>
                    <a:lnTo>
                      <a:pt x="703" y="2"/>
                    </a:lnTo>
                    <a:lnTo>
                      <a:pt x="747" y="0"/>
                    </a:lnTo>
                    <a:lnTo>
                      <a:pt x="735" y="234"/>
                    </a:lnTo>
                    <a:lnTo>
                      <a:pt x="726" y="462"/>
                    </a:lnTo>
                    <a:lnTo>
                      <a:pt x="722" y="691"/>
                    </a:lnTo>
                    <a:lnTo>
                      <a:pt x="727" y="925"/>
                    </a:lnTo>
                    <a:lnTo>
                      <a:pt x="696" y="933"/>
                    </a:lnTo>
                    <a:lnTo>
                      <a:pt x="659" y="940"/>
                    </a:lnTo>
                    <a:lnTo>
                      <a:pt x="620" y="945"/>
                    </a:lnTo>
                    <a:lnTo>
                      <a:pt x="576" y="951"/>
                    </a:lnTo>
                    <a:lnTo>
                      <a:pt x="530" y="956"/>
                    </a:lnTo>
                    <a:lnTo>
                      <a:pt x="483" y="960"/>
                    </a:lnTo>
                    <a:lnTo>
                      <a:pt x="433" y="963"/>
                    </a:lnTo>
                    <a:lnTo>
                      <a:pt x="383" y="965"/>
                    </a:lnTo>
                    <a:lnTo>
                      <a:pt x="334" y="965"/>
                    </a:lnTo>
                    <a:lnTo>
                      <a:pt x="284" y="964"/>
                    </a:lnTo>
                    <a:lnTo>
                      <a:pt x="236" y="963"/>
                    </a:lnTo>
                    <a:lnTo>
                      <a:pt x="189" y="959"/>
                    </a:lnTo>
                    <a:lnTo>
                      <a:pt x="144" y="954"/>
                    </a:lnTo>
                    <a:lnTo>
                      <a:pt x="102" y="948"/>
                    </a:lnTo>
                    <a:lnTo>
                      <a:pt x="64" y="940"/>
                    </a:lnTo>
                    <a:lnTo>
                      <a:pt x="31" y="929"/>
                    </a:lnTo>
                    <a:lnTo>
                      <a:pt x="16" y="827"/>
                    </a:lnTo>
                    <a:lnTo>
                      <a:pt x="7" y="727"/>
                    </a:lnTo>
                    <a:lnTo>
                      <a:pt x="1" y="626"/>
                    </a:lnTo>
                    <a:lnTo>
                      <a:pt x="0" y="527"/>
                    </a:lnTo>
                    <a:lnTo>
                      <a:pt x="3" y="427"/>
                    </a:lnTo>
                    <a:lnTo>
                      <a:pt x="10" y="326"/>
                    </a:lnTo>
                    <a:lnTo>
                      <a:pt x="21" y="222"/>
                    </a:lnTo>
                    <a:lnTo>
                      <a:pt x="36" y="114"/>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3" name="Freeform 100"/>
              <p:cNvSpPr>
                <a:spLocks/>
              </p:cNvSpPr>
              <p:nvPr/>
            </p:nvSpPr>
            <p:spPr bwMode="auto">
              <a:xfrm>
                <a:off x="4052889" y="2876551"/>
                <a:ext cx="577850" cy="735013"/>
              </a:xfrm>
              <a:custGeom>
                <a:avLst/>
                <a:gdLst>
                  <a:gd name="T0" fmla="*/ 36 w 726"/>
                  <a:gd name="T1" fmla="*/ 113 h 926"/>
                  <a:gd name="T2" fmla="*/ 76 w 726"/>
                  <a:gd name="T3" fmla="*/ 102 h 926"/>
                  <a:gd name="T4" fmla="*/ 117 w 726"/>
                  <a:gd name="T5" fmla="*/ 91 h 926"/>
                  <a:gd name="T6" fmla="*/ 160 w 726"/>
                  <a:gd name="T7" fmla="*/ 81 h 926"/>
                  <a:gd name="T8" fmla="*/ 203 w 726"/>
                  <a:gd name="T9" fmla="*/ 70 h 926"/>
                  <a:gd name="T10" fmla="*/ 245 w 726"/>
                  <a:gd name="T11" fmla="*/ 61 h 926"/>
                  <a:gd name="T12" fmla="*/ 289 w 726"/>
                  <a:gd name="T13" fmla="*/ 53 h 926"/>
                  <a:gd name="T14" fmla="*/ 334 w 726"/>
                  <a:gd name="T15" fmla="*/ 44 h 926"/>
                  <a:gd name="T16" fmla="*/ 378 w 726"/>
                  <a:gd name="T17" fmla="*/ 37 h 926"/>
                  <a:gd name="T18" fmla="*/ 422 w 726"/>
                  <a:gd name="T19" fmla="*/ 30 h 926"/>
                  <a:gd name="T20" fmla="*/ 467 w 726"/>
                  <a:gd name="T21" fmla="*/ 23 h 926"/>
                  <a:gd name="T22" fmla="*/ 511 w 726"/>
                  <a:gd name="T23" fmla="*/ 17 h 926"/>
                  <a:gd name="T24" fmla="*/ 554 w 726"/>
                  <a:gd name="T25" fmla="*/ 13 h 926"/>
                  <a:gd name="T26" fmla="*/ 598 w 726"/>
                  <a:gd name="T27" fmla="*/ 8 h 926"/>
                  <a:gd name="T28" fmla="*/ 641 w 726"/>
                  <a:gd name="T29" fmla="*/ 5 h 926"/>
                  <a:gd name="T30" fmla="*/ 685 w 726"/>
                  <a:gd name="T31" fmla="*/ 3 h 926"/>
                  <a:gd name="T32" fmla="*/ 726 w 726"/>
                  <a:gd name="T33" fmla="*/ 0 h 926"/>
                  <a:gd name="T34" fmla="*/ 715 w 726"/>
                  <a:gd name="T35" fmla="*/ 224 h 926"/>
                  <a:gd name="T36" fmla="*/ 705 w 726"/>
                  <a:gd name="T37" fmla="*/ 441 h 926"/>
                  <a:gd name="T38" fmla="*/ 701 w 726"/>
                  <a:gd name="T39" fmla="*/ 660 h 926"/>
                  <a:gd name="T40" fmla="*/ 705 w 726"/>
                  <a:gd name="T41" fmla="*/ 882 h 926"/>
                  <a:gd name="T42" fmla="*/ 674 w 726"/>
                  <a:gd name="T43" fmla="*/ 890 h 926"/>
                  <a:gd name="T44" fmla="*/ 640 w 726"/>
                  <a:gd name="T45" fmla="*/ 897 h 926"/>
                  <a:gd name="T46" fmla="*/ 601 w 726"/>
                  <a:gd name="T47" fmla="*/ 903 h 926"/>
                  <a:gd name="T48" fmla="*/ 559 w 726"/>
                  <a:gd name="T49" fmla="*/ 910 h 926"/>
                  <a:gd name="T50" fmla="*/ 514 w 726"/>
                  <a:gd name="T51" fmla="*/ 915 h 926"/>
                  <a:gd name="T52" fmla="*/ 468 w 726"/>
                  <a:gd name="T53" fmla="*/ 919 h 926"/>
                  <a:gd name="T54" fmla="*/ 421 w 726"/>
                  <a:gd name="T55" fmla="*/ 923 h 926"/>
                  <a:gd name="T56" fmla="*/ 372 w 726"/>
                  <a:gd name="T57" fmla="*/ 925 h 926"/>
                  <a:gd name="T58" fmla="*/ 324 w 726"/>
                  <a:gd name="T59" fmla="*/ 926 h 926"/>
                  <a:gd name="T60" fmla="*/ 275 w 726"/>
                  <a:gd name="T61" fmla="*/ 926 h 926"/>
                  <a:gd name="T62" fmla="*/ 228 w 726"/>
                  <a:gd name="T63" fmla="*/ 925 h 926"/>
                  <a:gd name="T64" fmla="*/ 183 w 726"/>
                  <a:gd name="T65" fmla="*/ 922 h 926"/>
                  <a:gd name="T66" fmla="*/ 139 w 726"/>
                  <a:gd name="T67" fmla="*/ 917 h 926"/>
                  <a:gd name="T68" fmla="*/ 99 w 726"/>
                  <a:gd name="T69" fmla="*/ 911 h 926"/>
                  <a:gd name="T70" fmla="*/ 62 w 726"/>
                  <a:gd name="T71" fmla="*/ 903 h 926"/>
                  <a:gd name="T72" fmla="*/ 30 w 726"/>
                  <a:gd name="T73" fmla="*/ 894 h 926"/>
                  <a:gd name="T74" fmla="*/ 16 w 726"/>
                  <a:gd name="T75" fmla="*/ 796 h 926"/>
                  <a:gd name="T76" fmla="*/ 6 w 726"/>
                  <a:gd name="T77" fmla="*/ 700 h 926"/>
                  <a:gd name="T78" fmla="*/ 1 w 726"/>
                  <a:gd name="T79" fmla="*/ 605 h 926"/>
                  <a:gd name="T80" fmla="*/ 0 w 726"/>
                  <a:gd name="T81" fmla="*/ 509 h 926"/>
                  <a:gd name="T82" fmla="*/ 3 w 726"/>
                  <a:gd name="T83" fmla="*/ 414 h 926"/>
                  <a:gd name="T84" fmla="*/ 10 w 726"/>
                  <a:gd name="T85" fmla="*/ 316 h 926"/>
                  <a:gd name="T86" fmla="*/ 21 w 726"/>
                  <a:gd name="T87" fmla="*/ 217 h 926"/>
                  <a:gd name="T88" fmla="*/ 36 w 726"/>
                  <a:gd name="T89" fmla="*/ 11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926">
                    <a:moveTo>
                      <a:pt x="36" y="113"/>
                    </a:moveTo>
                    <a:lnTo>
                      <a:pt x="76" y="102"/>
                    </a:lnTo>
                    <a:lnTo>
                      <a:pt x="117" y="91"/>
                    </a:lnTo>
                    <a:lnTo>
                      <a:pt x="160" y="81"/>
                    </a:lnTo>
                    <a:lnTo>
                      <a:pt x="203" y="70"/>
                    </a:lnTo>
                    <a:lnTo>
                      <a:pt x="245" y="61"/>
                    </a:lnTo>
                    <a:lnTo>
                      <a:pt x="289" y="53"/>
                    </a:lnTo>
                    <a:lnTo>
                      <a:pt x="334" y="44"/>
                    </a:lnTo>
                    <a:lnTo>
                      <a:pt x="378" y="37"/>
                    </a:lnTo>
                    <a:lnTo>
                      <a:pt x="422" y="30"/>
                    </a:lnTo>
                    <a:lnTo>
                      <a:pt x="467" y="23"/>
                    </a:lnTo>
                    <a:lnTo>
                      <a:pt x="511" y="17"/>
                    </a:lnTo>
                    <a:lnTo>
                      <a:pt x="554" y="13"/>
                    </a:lnTo>
                    <a:lnTo>
                      <a:pt x="598" y="8"/>
                    </a:lnTo>
                    <a:lnTo>
                      <a:pt x="641" y="5"/>
                    </a:lnTo>
                    <a:lnTo>
                      <a:pt x="685" y="3"/>
                    </a:lnTo>
                    <a:lnTo>
                      <a:pt x="726" y="0"/>
                    </a:lnTo>
                    <a:lnTo>
                      <a:pt x="715" y="224"/>
                    </a:lnTo>
                    <a:lnTo>
                      <a:pt x="705" y="441"/>
                    </a:lnTo>
                    <a:lnTo>
                      <a:pt x="701" y="660"/>
                    </a:lnTo>
                    <a:lnTo>
                      <a:pt x="705" y="882"/>
                    </a:lnTo>
                    <a:lnTo>
                      <a:pt x="674" y="890"/>
                    </a:lnTo>
                    <a:lnTo>
                      <a:pt x="640" y="897"/>
                    </a:lnTo>
                    <a:lnTo>
                      <a:pt x="601" y="903"/>
                    </a:lnTo>
                    <a:lnTo>
                      <a:pt x="559" y="910"/>
                    </a:lnTo>
                    <a:lnTo>
                      <a:pt x="514" y="915"/>
                    </a:lnTo>
                    <a:lnTo>
                      <a:pt x="468" y="919"/>
                    </a:lnTo>
                    <a:lnTo>
                      <a:pt x="421" y="923"/>
                    </a:lnTo>
                    <a:lnTo>
                      <a:pt x="372" y="925"/>
                    </a:lnTo>
                    <a:lnTo>
                      <a:pt x="324" y="926"/>
                    </a:lnTo>
                    <a:lnTo>
                      <a:pt x="275" y="926"/>
                    </a:lnTo>
                    <a:lnTo>
                      <a:pt x="228" y="925"/>
                    </a:lnTo>
                    <a:lnTo>
                      <a:pt x="183" y="922"/>
                    </a:lnTo>
                    <a:lnTo>
                      <a:pt x="139" y="917"/>
                    </a:lnTo>
                    <a:lnTo>
                      <a:pt x="99" y="911"/>
                    </a:lnTo>
                    <a:lnTo>
                      <a:pt x="62" y="903"/>
                    </a:lnTo>
                    <a:lnTo>
                      <a:pt x="30" y="894"/>
                    </a:lnTo>
                    <a:lnTo>
                      <a:pt x="16" y="796"/>
                    </a:lnTo>
                    <a:lnTo>
                      <a:pt x="6" y="700"/>
                    </a:lnTo>
                    <a:lnTo>
                      <a:pt x="1" y="605"/>
                    </a:lnTo>
                    <a:lnTo>
                      <a:pt x="0" y="509"/>
                    </a:lnTo>
                    <a:lnTo>
                      <a:pt x="3" y="414"/>
                    </a:lnTo>
                    <a:lnTo>
                      <a:pt x="10" y="316"/>
                    </a:lnTo>
                    <a:lnTo>
                      <a:pt x="21" y="217"/>
                    </a:lnTo>
                    <a:lnTo>
                      <a:pt x="36" y="113"/>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4" name="Freeform 101"/>
              <p:cNvSpPr>
                <a:spLocks/>
              </p:cNvSpPr>
              <p:nvPr/>
            </p:nvSpPr>
            <p:spPr bwMode="auto">
              <a:xfrm>
                <a:off x="4056064" y="2878138"/>
                <a:ext cx="558800" cy="704850"/>
              </a:xfrm>
              <a:custGeom>
                <a:avLst/>
                <a:gdLst>
                  <a:gd name="T0" fmla="*/ 34 w 706"/>
                  <a:gd name="T1" fmla="*/ 111 h 887"/>
                  <a:gd name="T2" fmla="*/ 73 w 706"/>
                  <a:gd name="T3" fmla="*/ 100 h 887"/>
                  <a:gd name="T4" fmla="*/ 113 w 706"/>
                  <a:gd name="T5" fmla="*/ 89 h 887"/>
                  <a:gd name="T6" fmla="*/ 154 w 706"/>
                  <a:gd name="T7" fmla="*/ 79 h 887"/>
                  <a:gd name="T8" fmla="*/ 196 w 706"/>
                  <a:gd name="T9" fmla="*/ 70 h 887"/>
                  <a:gd name="T10" fmla="*/ 238 w 706"/>
                  <a:gd name="T11" fmla="*/ 61 h 887"/>
                  <a:gd name="T12" fmla="*/ 280 w 706"/>
                  <a:gd name="T13" fmla="*/ 51 h 887"/>
                  <a:gd name="T14" fmla="*/ 324 w 706"/>
                  <a:gd name="T15" fmla="*/ 43 h 887"/>
                  <a:gd name="T16" fmla="*/ 367 w 706"/>
                  <a:gd name="T17" fmla="*/ 36 h 887"/>
                  <a:gd name="T18" fmla="*/ 411 w 706"/>
                  <a:gd name="T19" fmla="*/ 29 h 887"/>
                  <a:gd name="T20" fmla="*/ 453 w 706"/>
                  <a:gd name="T21" fmla="*/ 23 h 887"/>
                  <a:gd name="T22" fmla="*/ 497 w 706"/>
                  <a:gd name="T23" fmla="*/ 17 h 887"/>
                  <a:gd name="T24" fmla="*/ 540 w 706"/>
                  <a:gd name="T25" fmla="*/ 12 h 887"/>
                  <a:gd name="T26" fmla="*/ 582 w 706"/>
                  <a:gd name="T27" fmla="*/ 8 h 887"/>
                  <a:gd name="T28" fmla="*/ 624 w 706"/>
                  <a:gd name="T29" fmla="*/ 4 h 887"/>
                  <a:gd name="T30" fmla="*/ 665 w 706"/>
                  <a:gd name="T31" fmla="*/ 2 h 887"/>
                  <a:gd name="T32" fmla="*/ 706 w 706"/>
                  <a:gd name="T33" fmla="*/ 0 h 887"/>
                  <a:gd name="T34" fmla="*/ 694 w 706"/>
                  <a:gd name="T35" fmla="*/ 213 h 887"/>
                  <a:gd name="T36" fmla="*/ 685 w 706"/>
                  <a:gd name="T37" fmla="*/ 420 h 887"/>
                  <a:gd name="T38" fmla="*/ 680 w 706"/>
                  <a:gd name="T39" fmla="*/ 627 h 887"/>
                  <a:gd name="T40" fmla="*/ 684 w 706"/>
                  <a:gd name="T41" fmla="*/ 840 h 887"/>
                  <a:gd name="T42" fmla="*/ 654 w 706"/>
                  <a:gd name="T43" fmla="*/ 847 h 887"/>
                  <a:gd name="T44" fmla="*/ 620 w 706"/>
                  <a:gd name="T45" fmla="*/ 855 h 887"/>
                  <a:gd name="T46" fmla="*/ 582 w 706"/>
                  <a:gd name="T47" fmla="*/ 862 h 887"/>
                  <a:gd name="T48" fmla="*/ 542 w 706"/>
                  <a:gd name="T49" fmla="*/ 868 h 887"/>
                  <a:gd name="T50" fmla="*/ 498 w 706"/>
                  <a:gd name="T51" fmla="*/ 874 h 887"/>
                  <a:gd name="T52" fmla="*/ 453 w 706"/>
                  <a:gd name="T53" fmla="*/ 878 h 887"/>
                  <a:gd name="T54" fmla="*/ 407 w 706"/>
                  <a:gd name="T55" fmla="*/ 882 h 887"/>
                  <a:gd name="T56" fmla="*/ 360 w 706"/>
                  <a:gd name="T57" fmla="*/ 885 h 887"/>
                  <a:gd name="T58" fmla="*/ 313 w 706"/>
                  <a:gd name="T59" fmla="*/ 886 h 887"/>
                  <a:gd name="T60" fmla="*/ 267 w 706"/>
                  <a:gd name="T61" fmla="*/ 887 h 887"/>
                  <a:gd name="T62" fmla="*/ 220 w 706"/>
                  <a:gd name="T63" fmla="*/ 886 h 887"/>
                  <a:gd name="T64" fmla="*/ 177 w 706"/>
                  <a:gd name="T65" fmla="*/ 884 h 887"/>
                  <a:gd name="T66" fmla="*/ 135 w 706"/>
                  <a:gd name="T67" fmla="*/ 881 h 887"/>
                  <a:gd name="T68" fmla="*/ 96 w 706"/>
                  <a:gd name="T69" fmla="*/ 875 h 887"/>
                  <a:gd name="T70" fmla="*/ 60 w 706"/>
                  <a:gd name="T71" fmla="*/ 868 h 887"/>
                  <a:gd name="T72" fmla="*/ 29 w 706"/>
                  <a:gd name="T73" fmla="*/ 859 h 887"/>
                  <a:gd name="T74" fmla="*/ 15 w 706"/>
                  <a:gd name="T75" fmla="*/ 765 h 887"/>
                  <a:gd name="T76" fmla="*/ 6 w 706"/>
                  <a:gd name="T77" fmla="*/ 673 h 887"/>
                  <a:gd name="T78" fmla="*/ 1 w 706"/>
                  <a:gd name="T79" fmla="*/ 581 h 887"/>
                  <a:gd name="T80" fmla="*/ 0 w 706"/>
                  <a:gd name="T81" fmla="*/ 490 h 887"/>
                  <a:gd name="T82" fmla="*/ 3 w 706"/>
                  <a:gd name="T83" fmla="*/ 399 h 887"/>
                  <a:gd name="T84" fmla="*/ 9 w 706"/>
                  <a:gd name="T85" fmla="*/ 306 h 887"/>
                  <a:gd name="T86" fmla="*/ 20 w 706"/>
                  <a:gd name="T87" fmla="*/ 210 h 887"/>
                  <a:gd name="T88" fmla="*/ 34 w 706"/>
                  <a:gd name="T89" fmla="*/ 11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6" h="887">
                    <a:moveTo>
                      <a:pt x="34" y="111"/>
                    </a:moveTo>
                    <a:lnTo>
                      <a:pt x="73" y="100"/>
                    </a:lnTo>
                    <a:lnTo>
                      <a:pt x="113" y="89"/>
                    </a:lnTo>
                    <a:lnTo>
                      <a:pt x="154" y="79"/>
                    </a:lnTo>
                    <a:lnTo>
                      <a:pt x="196" y="70"/>
                    </a:lnTo>
                    <a:lnTo>
                      <a:pt x="238" y="61"/>
                    </a:lnTo>
                    <a:lnTo>
                      <a:pt x="280" y="51"/>
                    </a:lnTo>
                    <a:lnTo>
                      <a:pt x="324" y="43"/>
                    </a:lnTo>
                    <a:lnTo>
                      <a:pt x="367" y="36"/>
                    </a:lnTo>
                    <a:lnTo>
                      <a:pt x="411" y="29"/>
                    </a:lnTo>
                    <a:lnTo>
                      <a:pt x="453" y="23"/>
                    </a:lnTo>
                    <a:lnTo>
                      <a:pt x="497" y="17"/>
                    </a:lnTo>
                    <a:lnTo>
                      <a:pt x="540" y="12"/>
                    </a:lnTo>
                    <a:lnTo>
                      <a:pt x="582" y="8"/>
                    </a:lnTo>
                    <a:lnTo>
                      <a:pt x="624" y="4"/>
                    </a:lnTo>
                    <a:lnTo>
                      <a:pt x="665" y="2"/>
                    </a:lnTo>
                    <a:lnTo>
                      <a:pt x="706" y="0"/>
                    </a:lnTo>
                    <a:lnTo>
                      <a:pt x="694" y="213"/>
                    </a:lnTo>
                    <a:lnTo>
                      <a:pt x="685" y="420"/>
                    </a:lnTo>
                    <a:lnTo>
                      <a:pt x="680" y="627"/>
                    </a:lnTo>
                    <a:lnTo>
                      <a:pt x="684" y="840"/>
                    </a:lnTo>
                    <a:lnTo>
                      <a:pt x="654" y="847"/>
                    </a:lnTo>
                    <a:lnTo>
                      <a:pt x="620" y="855"/>
                    </a:lnTo>
                    <a:lnTo>
                      <a:pt x="582" y="862"/>
                    </a:lnTo>
                    <a:lnTo>
                      <a:pt x="542" y="868"/>
                    </a:lnTo>
                    <a:lnTo>
                      <a:pt x="498" y="874"/>
                    </a:lnTo>
                    <a:lnTo>
                      <a:pt x="453" y="878"/>
                    </a:lnTo>
                    <a:lnTo>
                      <a:pt x="407" y="882"/>
                    </a:lnTo>
                    <a:lnTo>
                      <a:pt x="360" y="885"/>
                    </a:lnTo>
                    <a:lnTo>
                      <a:pt x="313" y="886"/>
                    </a:lnTo>
                    <a:lnTo>
                      <a:pt x="267" y="887"/>
                    </a:lnTo>
                    <a:lnTo>
                      <a:pt x="220" y="886"/>
                    </a:lnTo>
                    <a:lnTo>
                      <a:pt x="177" y="884"/>
                    </a:lnTo>
                    <a:lnTo>
                      <a:pt x="135" y="881"/>
                    </a:lnTo>
                    <a:lnTo>
                      <a:pt x="96" y="875"/>
                    </a:lnTo>
                    <a:lnTo>
                      <a:pt x="60" y="868"/>
                    </a:lnTo>
                    <a:lnTo>
                      <a:pt x="29" y="859"/>
                    </a:lnTo>
                    <a:lnTo>
                      <a:pt x="15" y="765"/>
                    </a:lnTo>
                    <a:lnTo>
                      <a:pt x="6" y="673"/>
                    </a:lnTo>
                    <a:lnTo>
                      <a:pt x="1" y="581"/>
                    </a:lnTo>
                    <a:lnTo>
                      <a:pt x="0" y="490"/>
                    </a:lnTo>
                    <a:lnTo>
                      <a:pt x="3" y="399"/>
                    </a:lnTo>
                    <a:lnTo>
                      <a:pt x="9" y="306"/>
                    </a:lnTo>
                    <a:lnTo>
                      <a:pt x="20" y="210"/>
                    </a:lnTo>
                    <a:lnTo>
                      <a:pt x="34" y="111"/>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5" name="Freeform 102"/>
              <p:cNvSpPr>
                <a:spLocks/>
              </p:cNvSpPr>
              <p:nvPr/>
            </p:nvSpPr>
            <p:spPr bwMode="auto">
              <a:xfrm>
                <a:off x="4057651" y="2879726"/>
                <a:ext cx="542925" cy="673100"/>
              </a:xfrm>
              <a:custGeom>
                <a:avLst/>
                <a:gdLst>
                  <a:gd name="T0" fmla="*/ 31 w 683"/>
                  <a:gd name="T1" fmla="*/ 110 h 849"/>
                  <a:gd name="T2" fmla="*/ 69 w 683"/>
                  <a:gd name="T3" fmla="*/ 100 h 849"/>
                  <a:gd name="T4" fmla="*/ 107 w 683"/>
                  <a:gd name="T5" fmla="*/ 90 h 849"/>
                  <a:gd name="T6" fmla="*/ 147 w 683"/>
                  <a:gd name="T7" fmla="*/ 79 h 849"/>
                  <a:gd name="T8" fmla="*/ 188 w 683"/>
                  <a:gd name="T9" fmla="*/ 70 h 849"/>
                  <a:gd name="T10" fmla="*/ 229 w 683"/>
                  <a:gd name="T11" fmla="*/ 61 h 849"/>
                  <a:gd name="T12" fmla="*/ 271 w 683"/>
                  <a:gd name="T13" fmla="*/ 52 h 849"/>
                  <a:gd name="T14" fmla="*/ 312 w 683"/>
                  <a:gd name="T15" fmla="*/ 44 h 849"/>
                  <a:gd name="T16" fmla="*/ 355 w 683"/>
                  <a:gd name="T17" fmla="*/ 36 h 849"/>
                  <a:gd name="T18" fmla="*/ 397 w 683"/>
                  <a:gd name="T19" fmla="*/ 29 h 849"/>
                  <a:gd name="T20" fmla="*/ 440 w 683"/>
                  <a:gd name="T21" fmla="*/ 23 h 849"/>
                  <a:gd name="T22" fmla="*/ 482 w 683"/>
                  <a:gd name="T23" fmla="*/ 17 h 849"/>
                  <a:gd name="T24" fmla="*/ 523 w 683"/>
                  <a:gd name="T25" fmla="*/ 11 h 849"/>
                  <a:gd name="T26" fmla="*/ 565 w 683"/>
                  <a:gd name="T27" fmla="*/ 8 h 849"/>
                  <a:gd name="T28" fmla="*/ 605 w 683"/>
                  <a:gd name="T29" fmla="*/ 4 h 849"/>
                  <a:gd name="T30" fmla="*/ 645 w 683"/>
                  <a:gd name="T31" fmla="*/ 2 h 849"/>
                  <a:gd name="T32" fmla="*/ 683 w 683"/>
                  <a:gd name="T33" fmla="*/ 0 h 849"/>
                  <a:gd name="T34" fmla="*/ 673 w 683"/>
                  <a:gd name="T35" fmla="*/ 203 h 849"/>
                  <a:gd name="T36" fmla="*/ 663 w 683"/>
                  <a:gd name="T37" fmla="*/ 398 h 849"/>
                  <a:gd name="T38" fmla="*/ 658 w 683"/>
                  <a:gd name="T39" fmla="*/ 595 h 849"/>
                  <a:gd name="T40" fmla="*/ 663 w 683"/>
                  <a:gd name="T41" fmla="*/ 798 h 849"/>
                  <a:gd name="T42" fmla="*/ 634 w 683"/>
                  <a:gd name="T43" fmla="*/ 805 h 849"/>
                  <a:gd name="T44" fmla="*/ 600 w 683"/>
                  <a:gd name="T45" fmla="*/ 813 h 849"/>
                  <a:gd name="T46" fmla="*/ 563 w 683"/>
                  <a:gd name="T47" fmla="*/ 820 h 849"/>
                  <a:gd name="T48" fmla="*/ 524 w 683"/>
                  <a:gd name="T49" fmla="*/ 826 h 849"/>
                  <a:gd name="T50" fmla="*/ 482 w 683"/>
                  <a:gd name="T51" fmla="*/ 831 h 849"/>
                  <a:gd name="T52" fmla="*/ 438 w 683"/>
                  <a:gd name="T53" fmla="*/ 837 h 849"/>
                  <a:gd name="T54" fmla="*/ 393 w 683"/>
                  <a:gd name="T55" fmla="*/ 842 h 849"/>
                  <a:gd name="T56" fmla="*/ 348 w 683"/>
                  <a:gd name="T57" fmla="*/ 845 h 849"/>
                  <a:gd name="T58" fmla="*/ 302 w 683"/>
                  <a:gd name="T59" fmla="*/ 847 h 849"/>
                  <a:gd name="T60" fmla="*/ 257 w 683"/>
                  <a:gd name="T61" fmla="*/ 849 h 849"/>
                  <a:gd name="T62" fmla="*/ 212 w 683"/>
                  <a:gd name="T63" fmla="*/ 849 h 849"/>
                  <a:gd name="T64" fmla="*/ 169 w 683"/>
                  <a:gd name="T65" fmla="*/ 847 h 849"/>
                  <a:gd name="T66" fmla="*/ 129 w 683"/>
                  <a:gd name="T67" fmla="*/ 845 h 849"/>
                  <a:gd name="T68" fmla="*/ 91 w 683"/>
                  <a:gd name="T69" fmla="*/ 839 h 849"/>
                  <a:gd name="T70" fmla="*/ 57 w 683"/>
                  <a:gd name="T71" fmla="*/ 834 h 849"/>
                  <a:gd name="T72" fmla="*/ 26 w 683"/>
                  <a:gd name="T73" fmla="*/ 824 h 849"/>
                  <a:gd name="T74" fmla="*/ 13 w 683"/>
                  <a:gd name="T75" fmla="*/ 735 h 849"/>
                  <a:gd name="T76" fmla="*/ 5 w 683"/>
                  <a:gd name="T77" fmla="*/ 647 h 849"/>
                  <a:gd name="T78" fmla="*/ 0 w 683"/>
                  <a:gd name="T79" fmla="*/ 560 h 849"/>
                  <a:gd name="T80" fmla="*/ 0 w 683"/>
                  <a:gd name="T81" fmla="*/ 472 h 849"/>
                  <a:gd name="T82" fmla="*/ 2 w 683"/>
                  <a:gd name="T83" fmla="*/ 384 h 849"/>
                  <a:gd name="T84" fmla="*/ 8 w 683"/>
                  <a:gd name="T85" fmla="*/ 296 h 849"/>
                  <a:gd name="T86" fmla="*/ 18 w 683"/>
                  <a:gd name="T87" fmla="*/ 205 h 849"/>
                  <a:gd name="T88" fmla="*/ 31 w 683"/>
                  <a:gd name="T89" fmla="*/ 11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3" h="849">
                    <a:moveTo>
                      <a:pt x="31" y="110"/>
                    </a:moveTo>
                    <a:lnTo>
                      <a:pt x="69" y="100"/>
                    </a:lnTo>
                    <a:lnTo>
                      <a:pt x="107" y="90"/>
                    </a:lnTo>
                    <a:lnTo>
                      <a:pt x="147" y="79"/>
                    </a:lnTo>
                    <a:lnTo>
                      <a:pt x="188" y="70"/>
                    </a:lnTo>
                    <a:lnTo>
                      <a:pt x="229" y="61"/>
                    </a:lnTo>
                    <a:lnTo>
                      <a:pt x="271" y="52"/>
                    </a:lnTo>
                    <a:lnTo>
                      <a:pt x="312" y="44"/>
                    </a:lnTo>
                    <a:lnTo>
                      <a:pt x="355" y="36"/>
                    </a:lnTo>
                    <a:lnTo>
                      <a:pt x="397" y="29"/>
                    </a:lnTo>
                    <a:lnTo>
                      <a:pt x="440" y="23"/>
                    </a:lnTo>
                    <a:lnTo>
                      <a:pt x="482" y="17"/>
                    </a:lnTo>
                    <a:lnTo>
                      <a:pt x="523" y="11"/>
                    </a:lnTo>
                    <a:lnTo>
                      <a:pt x="565" y="8"/>
                    </a:lnTo>
                    <a:lnTo>
                      <a:pt x="605" y="4"/>
                    </a:lnTo>
                    <a:lnTo>
                      <a:pt x="645" y="2"/>
                    </a:lnTo>
                    <a:lnTo>
                      <a:pt x="683" y="0"/>
                    </a:lnTo>
                    <a:lnTo>
                      <a:pt x="673" y="203"/>
                    </a:lnTo>
                    <a:lnTo>
                      <a:pt x="663" y="398"/>
                    </a:lnTo>
                    <a:lnTo>
                      <a:pt x="658" y="595"/>
                    </a:lnTo>
                    <a:lnTo>
                      <a:pt x="663" y="798"/>
                    </a:lnTo>
                    <a:lnTo>
                      <a:pt x="634" y="805"/>
                    </a:lnTo>
                    <a:lnTo>
                      <a:pt x="600" y="813"/>
                    </a:lnTo>
                    <a:lnTo>
                      <a:pt x="563" y="820"/>
                    </a:lnTo>
                    <a:lnTo>
                      <a:pt x="524" y="826"/>
                    </a:lnTo>
                    <a:lnTo>
                      <a:pt x="482" y="831"/>
                    </a:lnTo>
                    <a:lnTo>
                      <a:pt x="438" y="837"/>
                    </a:lnTo>
                    <a:lnTo>
                      <a:pt x="393" y="842"/>
                    </a:lnTo>
                    <a:lnTo>
                      <a:pt x="348" y="845"/>
                    </a:lnTo>
                    <a:lnTo>
                      <a:pt x="302" y="847"/>
                    </a:lnTo>
                    <a:lnTo>
                      <a:pt x="257" y="849"/>
                    </a:lnTo>
                    <a:lnTo>
                      <a:pt x="212" y="849"/>
                    </a:lnTo>
                    <a:lnTo>
                      <a:pt x="169" y="847"/>
                    </a:lnTo>
                    <a:lnTo>
                      <a:pt x="129" y="845"/>
                    </a:lnTo>
                    <a:lnTo>
                      <a:pt x="91" y="839"/>
                    </a:lnTo>
                    <a:lnTo>
                      <a:pt x="57" y="834"/>
                    </a:lnTo>
                    <a:lnTo>
                      <a:pt x="26" y="824"/>
                    </a:lnTo>
                    <a:lnTo>
                      <a:pt x="13" y="735"/>
                    </a:lnTo>
                    <a:lnTo>
                      <a:pt x="5" y="647"/>
                    </a:lnTo>
                    <a:lnTo>
                      <a:pt x="0" y="560"/>
                    </a:lnTo>
                    <a:lnTo>
                      <a:pt x="0" y="472"/>
                    </a:lnTo>
                    <a:lnTo>
                      <a:pt x="2" y="384"/>
                    </a:lnTo>
                    <a:lnTo>
                      <a:pt x="8" y="296"/>
                    </a:lnTo>
                    <a:lnTo>
                      <a:pt x="18" y="205"/>
                    </a:lnTo>
                    <a:lnTo>
                      <a:pt x="31" y="110"/>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6" name="Freeform 103"/>
              <p:cNvSpPr>
                <a:spLocks/>
              </p:cNvSpPr>
              <p:nvPr/>
            </p:nvSpPr>
            <p:spPr bwMode="auto">
              <a:xfrm>
                <a:off x="4059239" y="2881313"/>
                <a:ext cx="528638" cy="644525"/>
              </a:xfrm>
              <a:custGeom>
                <a:avLst/>
                <a:gdLst>
                  <a:gd name="T0" fmla="*/ 31 w 665"/>
                  <a:gd name="T1" fmla="*/ 110 h 812"/>
                  <a:gd name="T2" fmla="*/ 67 w 665"/>
                  <a:gd name="T3" fmla="*/ 99 h 812"/>
                  <a:gd name="T4" fmla="*/ 105 w 665"/>
                  <a:gd name="T5" fmla="*/ 89 h 812"/>
                  <a:gd name="T6" fmla="*/ 143 w 665"/>
                  <a:gd name="T7" fmla="*/ 80 h 812"/>
                  <a:gd name="T8" fmla="*/ 182 w 665"/>
                  <a:gd name="T9" fmla="*/ 69 h 812"/>
                  <a:gd name="T10" fmla="*/ 222 w 665"/>
                  <a:gd name="T11" fmla="*/ 60 h 812"/>
                  <a:gd name="T12" fmla="*/ 263 w 665"/>
                  <a:gd name="T13" fmla="*/ 52 h 812"/>
                  <a:gd name="T14" fmla="*/ 304 w 665"/>
                  <a:gd name="T15" fmla="*/ 44 h 812"/>
                  <a:gd name="T16" fmla="*/ 346 w 665"/>
                  <a:gd name="T17" fmla="*/ 36 h 812"/>
                  <a:gd name="T18" fmla="*/ 387 w 665"/>
                  <a:gd name="T19" fmla="*/ 29 h 812"/>
                  <a:gd name="T20" fmla="*/ 429 w 665"/>
                  <a:gd name="T21" fmla="*/ 23 h 812"/>
                  <a:gd name="T22" fmla="*/ 469 w 665"/>
                  <a:gd name="T23" fmla="*/ 17 h 812"/>
                  <a:gd name="T24" fmla="*/ 511 w 665"/>
                  <a:gd name="T25" fmla="*/ 12 h 812"/>
                  <a:gd name="T26" fmla="*/ 550 w 665"/>
                  <a:gd name="T27" fmla="*/ 8 h 812"/>
                  <a:gd name="T28" fmla="*/ 590 w 665"/>
                  <a:gd name="T29" fmla="*/ 5 h 812"/>
                  <a:gd name="T30" fmla="*/ 628 w 665"/>
                  <a:gd name="T31" fmla="*/ 2 h 812"/>
                  <a:gd name="T32" fmla="*/ 665 w 665"/>
                  <a:gd name="T33" fmla="*/ 0 h 812"/>
                  <a:gd name="T34" fmla="*/ 659 w 665"/>
                  <a:gd name="T35" fmla="*/ 98 h 812"/>
                  <a:gd name="T36" fmla="*/ 653 w 665"/>
                  <a:gd name="T37" fmla="*/ 192 h 812"/>
                  <a:gd name="T38" fmla="*/ 648 w 665"/>
                  <a:gd name="T39" fmla="*/ 286 h 812"/>
                  <a:gd name="T40" fmla="*/ 643 w 665"/>
                  <a:gd name="T41" fmla="*/ 378 h 812"/>
                  <a:gd name="T42" fmla="*/ 640 w 665"/>
                  <a:gd name="T43" fmla="*/ 471 h 812"/>
                  <a:gd name="T44" fmla="*/ 637 w 665"/>
                  <a:gd name="T45" fmla="*/ 564 h 812"/>
                  <a:gd name="T46" fmla="*/ 637 w 665"/>
                  <a:gd name="T47" fmla="*/ 659 h 812"/>
                  <a:gd name="T48" fmla="*/ 641 w 665"/>
                  <a:gd name="T49" fmla="*/ 757 h 812"/>
                  <a:gd name="T50" fmla="*/ 613 w 665"/>
                  <a:gd name="T51" fmla="*/ 764 h 812"/>
                  <a:gd name="T52" fmla="*/ 581 w 665"/>
                  <a:gd name="T53" fmla="*/ 771 h 812"/>
                  <a:gd name="T54" fmla="*/ 545 w 665"/>
                  <a:gd name="T55" fmla="*/ 778 h 812"/>
                  <a:gd name="T56" fmla="*/ 507 w 665"/>
                  <a:gd name="T57" fmla="*/ 784 h 812"/>
                  <a:gd name="T58" fmla="*/ 467 w 665"/>
                  <a:gd name="T59" fmla="*/ 791 h 812"/>
                  <a:gd name="T60" fmla="*/ 424 w 665"/>
                  <a:gd name="T61" fmla="*/ 797 h 812"/>
                  <a:gd name="T62" fmla="*/ 380 w 665"/>
                  <a:gd name="T63" fmla="*/ 802 h 812"/>
                  <a:gd name="T64" fmla="*/ 336 w 665"/>
                  <a:gd name="T65" fmla="*/ 806 h 812"/>
                  <a:gd name="T66" fmla="*/ 293 w 665"/>
                  <a:gd name="T67" fmla="*/ 810 h 812"/>
                  <a:gd name="T68" fmla="*/ 249 w 665"/>
                  <a:gd name="T69" fmla="*/ 812 h 812"/>
                  <a:gd name="T70" fmla="*/ 206 w 665"/>
                  <a:gd name="T71" fmla="*/ 812 h 812"/>
                  <a:gd name="T72" fmla="*/ 165 w 665"/>
                  <a:gd name="T73" fmla="*/ 812 h 812"/>
                  <a:gd name="T74" fmla="*/ 125 w 665"/>
                  <a:gd name="T75" fmla="*/ 809 h 812"/>
                  <a:gd name="T76" fmla="*/ 89 w 665"/>
                  <a:gd name="T77" fmla="*/ 805 h 812"/>
                  <a:gd name="T78" fmla="*/ 56 w 665"/>
                  <a:gd name="T79" fmla="*/ 798 h 812"/>
                  <a:gd name="T80" fmla="*/ 26 w 665"/>
                  <a:gd name="T81" fmla="*/ 790 h 812"/>
                  <a:gd name="T82" fmla="*/ 14 w 665"/>
                  <a:gd name="T83" fmla="*/ 705 h 812"/>
                  <a:gd name="T84" fmla="*/ 6 w 665"/>
                  <a:gd name="T85" fmla="*/ 621 h 812"/>
                  <a:gd name="T86" fmla="*/ 1 w 665"/>
                  <a:gd name="T87" fmla="*/ 538 h 812"/>
                  <a:gd name="T88" fmla="*/ 0 w 665"/>
                  <a:gd name="T89" fmla="*/ 455 h 812"/>
                  <a:gd name="T90" fmla="*/ 3 w 665"/>
                  <a:gd name="T91" fmla="*/ 371 h 812"/>
                  <a:gd name="T92" fmla="*/ 9 w 665"/>
                  <a:gd name="T93" fmla="*/ 287 h 812"/>
                  <a:gd name="T94" fmla="*/ 18 w 665"/>
                  <a:gd name="T95" fmla="*/ 199 h 812"/>
                  <a:gd name="T96" fmla="*/ 31 w 665"/>
                  <a:gd name="T97" fmla="*/ 11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 h="812">
                    <a:moveTo>
                      <a:pt x="31" y="110"/>
                    </a:moveTo>
                    <a:lnTo>
                      <a:pt x="67" y="99"/>
                    </a:lnTo>
                    <a:lnTo>
                      <a:pt x="105" y="89"/>
                    </a:lnTo>
                    <a:lnTo>
                      <a:pt x="143" y="80"/>
                    </a:lnTo>
                    <a:lnTo>
                      <a:pt x="182" y="69"/>
                    </a:lnTo>
                    <a:lnTo>
                      <a:pt x="222" y="60"/>
                    </a:lnTo>
                    <a:lnTo>
                      <a:pt x="263" y="52"/>
                    </a:lnTo>
                    <a:lnTo>
                      <a:pt x="304" y="44"/>
                    </a:lnTo>
                    <a:lnTo>
                      <a:pt x="346" y="36"/>
                    </a:lnTo>
                    <a:lnTo>
                      <a:pt x="387" y="29"/>
                    </a:lnTo>
                    <a:lnTo>
                      <a:pt x="429" y="23"/>
                    </a:lnTo>
                    <a:lnTo>
                      <a:pt x="469" y="17"/>
                    </a:lnTo>
                    <a:lnTo>
                      <a:pt x="511" y="12"/>
                    </a:lnTo>
                    <a:lnTo>
                      <a:pt x="550" y="8"/>
                    </a:lnTo>
                    <a:lnTo>
                      <a:pt x="590" y="5"/>
                    </a:lnTo>
                    <a:lnTo>
                      <a:pt x="628" y="2"/>
                    </a:lnTo>
                    <a:lnTo>
                      <a:pt x="665" y="0"/>
                    </a:lnTo>
                    <a:lnTo>
                      <a:pt x="659" y="98"/>
                    </a:lnTo>
                    <a:lnTo>
                      <a:pt x="653" y="192"/>
                    </a:lnTo>
                    <a:lnTo>
                      <a:pt x="648" y="286"/>
                    </a:lnTo>
                    <a:lnTo>
                      <a:pt x="643" y="378"/>
                    </a:lnTo>
                    <a:lnTo>
                      <a:pt x="640" y="471"/>
                    </a:lnTo>
                    <a:lnTo>
                      <a:pt x="637" y="564"/>
                    </a:lnTo>
                    <a:lnTo>
                      <a:pt x="637" y="659"/>
                    </a:lnTo>
                    <a:lnTo>
                      <a:pt x="641" y="757"/>
                    </a:lnTo>
                    <a:lnTo>
                      <a:pt x="613" y="764"/>
                    </a:lnTo>
                    <a:lnTo>
                      <a:pt x="581" y="771"/>
                    </a:lnTo>
                    <a:lnTo>
                      <a:pt x="545" y="778"/>
                    </a:lnTo>
                    <a:lnTo>
                      <a:pt x="507" y="784"/>
                    </a:lnTo>
                    <a:lnTo>
                      <a:pt x="467" y="791"/>
                    </a:lnTo>
                    <a:lnTo>
                      <a:pt x="424" y="797"/>
                    </a:lnTo>
                    <a:lnTo>
                      <a:pt x="380" y="802"/>
                    </a:lnTo>
                    <a:lnTo>
                      <a:pt x="336" y="806"/>
                    </a:lnTo>
                    <a:lnTo>
                      <a:pt x="293" y="810"/>
                    </a:lnTo>
                    <a:lnTo>
                      <a:pt x="249" y="812"/>
                    </a:lnTo>
                    <a:lnTo>
                      <a:pt x="206" y="812"/>
                    </a:lnTo>
                    <a:lnTo>
                      <a:pt x="165" y="812"/>
                    </a:lnTo>
                    <a:lnTo>
                      <a:pt x="125" y="809"/>
                    </a:lnTo>
                    <a:lnTo>
                      <a:pt x="89" y="805"/>
                    </a:lnTo>
                    <a:lnTo>
                      <a:pt x="56" y="798"/>
                    </a:lnTo>
                    <a:lnTo>
                      <a:pt x="26" y="790"/>
                    </a:lnTo>
                    <a:lnTo>
                      <a:pt x="14" y="705"/>
                    </a:lnTo>
                    <a:lnTo>
                      <a:pt x="6" y="621"/>
                    </a:lnTo>
                    <a:lnTo>
                      <a:pt x="1" y="538"/>
                    </a:lnTo>
                    <a:lnTo>
                      <a:pt x="0" y="455"/>
                    </a:lnTo>
                    <a:lnTo>
                      <a:pt x="3" y="371"/>
                    </a:lnTo>
                    <a:lnTo>
                      <a:pt x="9" y="287"/>
                    </a:lnTo>
                    <a:lnTo>
                      <a:pt x="18" y="199"/>
                    </a:lnTo>
                    <a:lnTo>
                      <a:pt x="31" y="110"/>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7" name="Freeform 104"/>
              <p:cNvSpPr>
                <a:spLocks/>
              </p:cNvSpPr>
              <p:nvPr/>
            </p:nvSpPr>
            <p:spPr bwMode="auto">
              <a:xfrm>
                <a:off x="4062414" y="2882901"/>
                <a:ext cx="509588" cy="614363"/>
              </a:xfrm>
              <a:custGeom>
                <a:avLst/>
                <a:gdLst>
                  <a:gd name="T0" fmla="*/ 29 w 644"/>
                  <a:gd name="T1" fmla="*/ 109 h 774"/>
                  <a:gd name="T2" fmla="*/ 64 w 644"/>
                  <a:gd name="T3" fmla="*/ 98 h 774"/>
                  <a:gd name="T4" fmla="*/ 99 w 644"/>
                  <a:gd name="T5" fmla="*/ 89 h 774"/>
                  <a:gd name="T6" fmla="*/ 136 w 644"/>
                  <a:gd name="T7" fmla="*/ 79 h 774"/>
                  <a:gd name="T8" fmla="*/ 174 w 644"/>
                  <a:gd name="T9" fmla="*/ 70 h 774"/>
                  <a:gd name="T10" fmla="*/ 214 w 644"/>
                  <a:gd name="T11" fmla="*/ 61 h 774"/>
                  <a:gd name="T12" fmla="*/ 254 w 644"/>
                  <a:gd name="T13" fmla="*/ 52 h 774"/>
                  <a:gd name="T14" fmla="*/ 293 w 644"/>
                  <a:gd name="T15" fmla="*/ 44 h 774"/>
                  <a:gd name="T16" fmla="*/ 335 w 644"/>
                  <a:gd name="T17" fmla="*/ 37 h 774"/>
                  <a:gd name="T18" fmla="*/ 375 w 644"/>
                  <a:gd name="T19" fmla="*/ 30 h 774"/>
                  <a:gd name="T20" fmla="*/ 415 w 644"/>
                  <a:gd name="T21" fmla="*/ 23 h 774"/>
                  <a:gd name="T22" fmla="*/ 456 w 644"/>
                  <a:gd name="T23" fmla="*/ 18 h 774"/>
                  <a:gd name="T24" fmla="*/ 495 w 644"/>
                  <a:gd name="T25" fmla="*/ 13 h 774"/>
                  <a:gd name="T26" fmla="*/ 534 w 644"/>
                  <a:gd name="T27" fmla="*/ 8 h 774"/>
                  <a:gd name="T28" fmla="*/ 572 w 644"/>
                  <a:gd name="T29" fmla="*/ 5 h 774"/>
                  <a:gd name="T30" fmla="*/ 608 w 644"/>
                  <a:gd name="T31" fmla="*/ 3 h 774"/>
                  <a:gd name="T32" fmla="*/ 644 w 644"/>
                  <a:gd name="T33" fmla="*/ 0 h 774"/>
                  <a:gd name="T34" fmla="*/ 638 w 644"/>
                  <a:gd name="T35" fmla="*/ 93 h 774"/>
                  <a:gd name="T36" fmla="*/ 632 w 644"/>
                  <a:gd name="T37" fmla="*/ 182 h 774"/>
                  <a:gd name="T38" fmla="*/ 626 w 644"/>
                  <a:gd name="T39" fmla="*/ 270 h 774"/>
                  <a:gd name="T40" fmla="*/ 622 w 644"/>
                  <a:gd name="T41" fmla="*/ 357 h 774"/>
                  <a:gd name="T42" fmla="*/ 618 w 644"/>
                  <a:gd name="T43" fmla="*/ 445 h 774"/>
                  <a:gd name="T44" fmla="*/ 616 w 644"/>
                  <a:gd name="T45" fmla="*/ 533 h 774"/>
                  <a:gd name="T46" fmla="*/ 616 w 644"/>
                  <a:gd name="T47" fmla="*/ 622 h 774"/>
                  <a:gd name="T48" fmla="*/ 618 w 644"/>
                  <a:gd name="T49" fmla="*/ 714 h 774"/>
                  <a:gd name="T50" fmla="*/ 591 w 644"/>
                  <a:gd name="T51" fmla="*/ 721 h 774"/>
                  <a:gd name="T52" fmla="*/ 561 w 644"/>
                  <a:gd name="T53" fmla="*/ 728 h 774"/>
                  <a:gd name="T54" fmla="*/ 526 w 644"/>
                  <a:gd name="T55" fmla="*/ 735 h 774"/>
                  <a:gd name="T56" fmla="*/ 489 w 644"/>
                  <a:gd name="T57" fmla="*/ 743 h 774"/>
                  <a:gd name="T58" fmla="*/ 450 w 644"/>
                  <a:gd name="T59" fmla="*/ 750 h 774"/>
                  <a:gd name="T60" fmla="*/ 408 w 644"/>
                  <a:gd name="T61" fmla="*/ 756 h 774"/>
                  <a:gd name="T62" fmla="*/ 367 w 644"/>
                  <a:gd name="T63" fmla="*/ 762 h 774"/>
                  <a:gd name="T64" fmla="*/ 324 w 644"/>
                  <a:gd name="T65" fmla="*/ 766 h 774"/>
                  <a:gd name="T66" fmla="*/ 282 w 644"/>
                  <a:gd name="T67" fmla="*/ 771 h 774"/>
                  <a:gd name="T68" fmla="*/ 239 w 644"/>
                  <a:gd name="T69" fmla="*/ 773 h 774"/>
                  <a:gd name="T70" fmla="*/ 197 w 644"/>
                  <a:gd name="T71" fmla="*/ 774 h 774"/>
                  <a:gd name="T72" fmla="*/ 158 w 644"/>
                  <a:gd name="T73" fmla="*/ 774 h 774"/>
                  <a:gd name="T74" fmla="*/ 120 w 644"/>
                  <a:gd name="T75" fmla="*/ 772 h 774"/>
                  <a:gd name="T76" fmla="*/ 84 w 644"/>
                  <a:gd name="T77" fmla="*/ 769 h 774"/>
                  <a:gd name="T78" fmla="*/ 53 w 644"/>
                  <a:gd name="T79" fmla="*/ 763 h 774"/>
                  <a:gd name="T80" fmla="*/ 24 w 644"/>
                  <a:gd name="T81" fmla="*/ 755 h 774"/>
                  <a:gd name="T82" fmla="*/ 13 w 644"/>
                  <a:gd name="T83" fmla="*/ 674 h 774"/>
                  <a:gd name="T84" fmla="*/ 5 w 644"/>
                  <a:gd name="T85" fmla="*/ 594 h 774"/>
                  <a:gd name="T86" fmla="*/ 0 w 644"/>
                  <a:gd name="T87" fmla="*/ 515 h 774"/>
                  <a:gd name="T88" fmla="*/ 0 w 644"/>
                  <a:gd name="T89" fmla="*/ 437 h 774"/>
                  <a:gd name="T90" fmla="*/ 3 w 644"/>
                  <a:gd name="T91" fmla="*/ 357 h 774"/>
                  <a:gd name="T92" fmla="*/ 8 w 644"/>
                  <a:gd name="T93" fmla="*/ 277 h 774"/>
                  <a:gd name="T94" fmla="*/ 18 w 644"/>
                  <a:gd name="T95" fmla="*/ 194 h 774"/>
                  <a:gd name="T96" fmla="*/ 29 w 644"/>
                  <a:gd name="T97" fmla="*/ 10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774">
                    <a:moveTo>
                      <a:pt x="29" y="109"/>
                    </a:moveTo>
                    <a:lnTo>
                      <a:pt x="64" y="98"/>
                    </a:lnTo>
                    <a:lnTo>
                      <a:pt x="99" y="89"/>
                    </a:lnTo>
                    <a:lnTo>
                      <a:pt x="136" y="79"/>
                    </a:lnTo>
                    <a:lnTo>
                      <a:pt x="174" y="70"/>
                    </a:lnTo>
                    <a:lnTo>
                      <a:pt x="214" y="61"/>
                    </a:lnTo>
                    <a:lnTo>
                      <a:pt x="254" y="52"/>
                    </a:lnTo>
                    <a:lnTo>
                      <a:pt x="293" y="44"/>
                    </a:lnTo>
                    <a:lnTo>
                      <a:pt x="335" y="37"/>
                    </a:lnTo>
                    <a:lnTo>
                      <a:pt x="375" y="30"/>
                    </a:lnTo>
                    <a:lnTo>
                      <a:pt x="415" y="23"/>
                    </a:lnTo>
                    <a:lnTo>
                      <a:pt x="456" y="18"/>
                    </a:lnTo>
                    <a:lnTo>
                      <a:pt x="495" y="13"/>
                    </a:lnTo>
                    <a:lnTo>
                      <a:pt x="534" y="8"/>
                    </a:lnTo>
                    <a:lnTo>
                      <a:pt x="572" y="5"/>
                    </a:lnTo>
                    <a:lnTo>
                      <a:pt x="608" y="3"/>
                    </a:lnTo>
                    <a:lnTo>
                      <a:pt x="644" y="0"/>
                    </a:lnTo>
                    <a:lnTo>
                      <a:pt x="638" y="93"/>
                    </a:lnTo>
                    <a:lnTo>
                      <a:pt x="632" y="182"/>
                    </a:lnTo>
                    <a:lnTo>
                      <a:pt x="626" y="270"/>
                    </a:lnTo>
                    <a:lnTo>
                      <a:pt x="622" y="357"/>
                    </a:lnTo>
                    <a:lnTo>
                      <a:pt x="618" y="445"/>
                    </a:lnTo>
                    <a:lnTo>
                      <a:pt x="616" y="533"/>
                    </a:lnTo>
                    <a:lnTo>
                      <a:pt x="616" y="622"/>
                    </a:lnTo>
                    <a:lnTo>
                      <a:pt x="618" y="714"/>
                    </a:lnTo>
                    <a:lnTo>
                      <a:pt x="591" y="721"/>
                    </a:lnTo>
                    <a:lnTo>
                      <a:pt x="561" y="728"/>
                    </a:lnTo>
                    <a:lnTo>
                      <a:pt x="526" y="735"/>
                    </a:lnTo>
                    <a:lnTo>
                      <a:pt x="489" y="743"/>
                    </a:lnTo>
                    <a:lnTo>
                      <a:pt x="450" y="750"/>
                    </a:lnTo>
                    <a:lnTo>
                      <a:pt x="408" y="756"/>
                    </a:lnTo>
                    <a:lnTo>
                      <a:pt x="367" y="762"/>
                    </a:lnTo>
                    <a:lnTo>
                      <a:pt x="324" y="766"/>
                    </a:lnTo>
                    <a:lnTo>
                      <a:pt x="282" y="771"/>
                    </a:lnTo>
                    <a:lnTo>
                      <a:pt x="239" y="773"/>
                    </a:lnTo>
                    <a:lnTo>
                      <a:pt x="197" y="774"/>
                    </a:lnTo>
                    <a:lnTo>
                      <a:pt x="158" y="774"/>
                    </a:lnTo>
                    <a:lnTo>
                      <a:pt x="120" y="772"/>
                    </a:lnTo>
                    <a:lnTo>
                      <a:pt x="84" y="769"/>
                    </a:lnTo>
                    <a:lnTo>
                      <a:pt x="53" y="763"/>
                    </a:lnTo>
                    <a:lnTo>
                      <a:pt x="24" y="755"/>
                    </a:lnTo>
                    <a:lnTo>
                      <a:pt x="13" y="674"/>
                    </a:lnTo>
                    <a:lnTo>
                      <a:pt x="5" y="594"/>
                    </a:lnTo>
                    <a:lnTo>
                      <a:pt x="0" y="515"/>
                    </a:lnTo>
                    <a:lnTo>
                      <a:pt x="0" y="437"/>
                    </a:lnTo>
                    <a:lnTo>
                      <a:pt x="3" y="357"/>
                    </a:lnTo>
                    <a:lnTo>
                      <a:pt x="8" y="277"/>
                    </a:lnTo>
                    <a:lnTo>
                      <a:pt x="18" y="194"/>
                    </a:lnTo>
                    <a:lnTo>
                      <a:pt x="29" y="109"/>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8" name="Freeform 105"/>
              <p:cNvSpPr>
                <a:spLocks/>
              </p:cNvSpPr>
              <p:nvPr/>
            </p:nvSpPr>
            <p:spPr bwMode="auto">
              <a:xfrm>
                <a:off x="4064001" y="2884488"/>
                <a:ext cx="493713" cy="585788"/>
              </a:xfrm>
              <a:custGeom>
                <a:avLst/>
                <a:gdLst>
                  <a:gd name="T0" fmla="*/ 27 w 622"/>
                  <a:gd name="T1" fmla="*/ 107 h 737"/>
                  <a:gd name="T2" fmla="*/ 60 w 622"/>
                  <a:gd name="T3" fmla="*/ 96 h 737"/>
                  <a:gd name="T4" fmla="*/ 94 w 622"/>
                  <a:gd name="T5" fmla="*/ 87 h 737"/>
                  <a:gd name="T6" fmla="*/ 130 w 622"/>
                  <a:gd name="T7" fmla="*/ 78 h 737"/>
                  <a:gd name="T8" fmla="*/ 167 w 622"/>
                  <a:gd name="T9" fmla="*/ 69 h 737"/>
                  <a:gd name="T10" fmla="*/ 205 w 622"/>
                  <a:gd name="T11" fmla="*/ 60 h 737"/>
                  <a:gd name="T12" fmla="*/ 243 w 622"/>
                  <a:gd name="T13" fmla="*/ 52 h 737"/>
                  <a:gd name="T14" fmla="*/ 282 w 622"/>
                  <a:gd name="T15" fmla="*/ 43 h 737"/>
                  <a:gd name="T16" fmla="*/ 322 w 622"/>
                  <a:gd name="T17" fmla="*/ 35 h 737"/>
                  <a:gd name="T18" fmla="*/ 362 w 622"/>
                  <a:gd name="T19" fmla="*/ 29 h 737"/>
                  <a:gd name="T20" fmla="*/ 401 w 622"/>
                  <a:gd name="T21" fmla="*/ 23 h 737"/>
                  <a:gd name="T22" fmla="*/ 440 w 622"/>
                  <a:gd name="T23" fmla="*/ 17 h 737"/>
                  <a:gd name="T24" fmla="*/ 479 w 622"/>
                  <a:gd name="T25" fmla="*/ 12 h 737"/>
                  <a:gd name="T26" fmla="*/ 516 w 622"/>
                  <a:gd name="T27" fmla="*/ 8 h 737"/>
                  <a:gd name="T28" fmla="*/ 553 w 622"/>
                  <a:gd name="T29" fmla="*/ 4 h 737"/>
                  <a:gd name="T30" fmla="*/ 589 w 622"/>
                  <a:gd name="T31" fmla="*/ 2 h 737"/>
                  <a:gd name="T32" fmla="*/ 622 w 622"/>
                  <a:gd name="T33" fmla="*/ 0 h 737"/>
                  <a:gd name="T34" fmla="*/ 618 w 622"/>
                  <a:gd name="T35" fmla="*/ 87 h 737"/>
                  <a:gd name="T36" fmla="*/ 612 w 622"/>
                  <a:gd name="T37" fmla="*/ 171 h 737"/>
                  <a:gd name="T38" fmla="*/ 606 w 622"/>
                  <a:gd name="T39" fmla="*/ 254 h 737"/>
                  <a:gd name="T40" fmla="*/ 600 w 622"/>
                  <a:gd name="T41" fmla="*/ 336 h 737"/>
                  <a:gd name="T42" fmla="*/ 597 w 622"/>
                  <a:gd name="T43" fmla="*/ 418 h 737"/>
                  <a:gd name="T44" fmla="*/ 594 w 622"/>
                  <a:gd name="T45" fmla="*/ 500 h 737"/>
                  <a:gd name="T46" fmla="*/ 593 w 622"/>
                  <a:gd name="T47" fmla="*/ 584 h 737"/>
                  <a:gd name="T48" fmla="*/ 596 w 622"/>
                  <a:gd name="T49" fmla="*/ 671 h 737"/>
                  <a:gd name="T50" fmla="*/ 569 w 622"/>
                  <a:gd name="T51" fmla="*/ 678 h 737"/>
                  <a:gd name="T52" fmla="*/ 539 w 622"/>
                  <a:gd name="T53" fmla="*/ 685 h 737"/>
                  <a:gd name="T54" fmla="*/ 507 w 622"/>
                  <a:gd name="T55" fmla="*/ 693 h 737"/>
                  <a:gd name="T56" fmla="*/ 471 w 622"/>
                  <a:gd name="T57" fmla="*/ 700 h 737"/>
                  <a:gd name="T58" fmla="*/ 433 w 622"/>
                  <a:gd name="T59" fmla="*/ 708 h 737"/>
                  <a:gd name="T60" fmla="*/ 394 w 622"/>
                  <a:gd name="T61" fmla="*/ 715 h 737"/>
                  <a:gd name="T62" fmla="*/ 352 w 622"/>
                  <a:gd name="T63" fmla="*/ 721 h 737"/>
                  <a:gd name="T64" fmla="*/ 312 w 622"/>
                  <a:gd name="T65" fmla="*/ 726 h 737"/>
                  <a:gd name="T66" fmla="*/ 271 w 622"/>
                  <a:gd name="T67" fmla="*/ 731 h 737"/>
                  <a:gd name="T68" fmla="*/ 230 w 622"/>
                  <a:gd name="T69" fmla="*/ 735 h 737"/>
                  <a:gd name="T70" fmla="*/ 190 w 622"/>
                  <a:gd name="T71" fmla="*/ 737 h 737"/>
                  <a:gd name="T72" fmla="*/ 152 w 622"/>
                  <a:gd name="T73" fmla="*/ 737 h 737"/>
                  <a:gd name="T74" fmla="*/ 115 w 622"/>
                  <a:gd name="T75" fmla="*/ 736 h 737"/>
                  <a:gd name="T76" fmla="*/ 81 w 622"/>
                  <a:gd name="T77" fmla="*/ 732 h 737"/>
                  <a:gd name="T78" fmla="*/ 50 w 622"/>
                  <a:gd name="T79" fmla="*/ 728 h 737"/>
                  <a:gd name="T80" fmla="*/ 23 w 622"/>
                  <a:gd name="T81" fmla="*/ 720 h 737"/>
                  <a:gd name="T82" fmla="*/ 12 w 622"/>
                  <a:gd name="T83" fmla="*/ 642 h 737"/>
                  <a:gd name="T84" fmla="*/ 4 w 622"/>
                  <a:gd name="T85" fmla="*/ 568 h 737"/>
                  <a:gd name="T86" fmla="*/ 1 w 622"/>
                  <a:gd name="T87" fmla="*/ 493 h 737"/>
                  <a:gd name="T88" fmla="*/ 0 w 622"/>
                  <a:gd name="T89" fmla="*/ 418 h 737"/>
                  <a:gd name="T90" fmla="*/ 2 w 622"/>
                  <a:gd name="T91" fmla="*/ 343 h 737"/>
                  <a:gd name="T92" fmla="*/ 8 w 622"/>
                  <a:gd name="T93" fmla="*/ 266 h 737"/>
                  <a:gd name="T94" fmla="*/ 16 w 622"/>
                  <a:gd name="T95" fmla="*/ 187 h 737"/>
                  <a:gd name="T96" fmla="*/ 27 w 622"/>
                  <a:gd name="T97" fmla="*/ 10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2" h="737">
                    <a:moveTo>
                      <a:pt x="27" y="107"/>
                    </a:moveTo>
                    <a:lnTo>
                      <a:pt x="60" y="96"/>
                    </a:lnTo>
                    <a:lnTo>
                      <a:pt x="94" y="87"/>
                    </a:lnTo>
                    <a:lnTo>
                      <a:pt x="130" y="78"/>
                    </a:lnTo>
                    <a:lnTo>
                      <a:pt x="167" y="69"/>
                    </a:lnTo>
                    <a:lnTo>
                      <a:pt x="205" y="60"/>
                    </a:lnTo>
                    <a:lnTo>
                      <a:pt x="243" y="52"/>
                    </a:lnTo>
                    <a:lnTo>
                      <a:pt x="282" y="43"/>
                    </a:lnTo>
                    <a:lnTo>
                      <a:pt x="322" y="35"/>
                    </a:lnTo>
                    <a:lnTo>
                      <a:pt x="362" y="29"/>
                    </a:lnTo>
                    <a:lnTo>
                      <a:pt x="401" y="23"/>
                    </a:lnTo>
                    <a:lnTo>
                      <a:pt x="440" y="17"/>
                    </a:lnTo>
                    <a:lnTo>
                      <a:pt x="479" y="12"/>
                    </a:lnTo>
                    <a:lnTo>
                      <a:pt x="516" y="8"/>
                    </a:lnTo>
                    <a:lnTo>
                      <a:pt x="553" y="4"/>
                    </a:lnTo>
                    <a:lnTo>
                      <a:pt x="589" y="2"/>
                    </a:lnTo>
                    <a:lnTo>
                      <a:pt x="622" y="0"/>
                    </a:lnTo>
                    <a:lnTo>
                      <a:pt x="618" y="87"/>
                    </a:lnTo>
                    <a:lnTo>
                      <a:pt x="612" y="171"/>
                    </a:lnTo>
                    <a:lnTo>
                      <a:pt x="606" y="254"/>
                    </a:lnTo>
                    <a:lnTo>
                      <a:pt x="600" y="336"/>
                    </a:lnTo>
                    <a:lnTo>
                      <a:pt x="597" y="418"/>
                    </a:lnTo>
                    <a:lnTo>
                      <a:pt x="594" y="500"/>
                    </a:lnTo>
                    <a:lnTo>
                      <a:pt x="593" y="584"/>
                    </a:lnTo>
                    <a:lnTo>
                      <a:pt x="596" y="671"/>
                    </a:lnTo>
                    <a:lnTo>
                      <a:pt x="569" y="678"/>
                    </a:lnTo>
                    <a:lnTo>
                      <a:pt x="539" y="685"/>
                    </a:lnTo>
                    <a:lnTo>
                      <a:pt x="507" y="693"/>
                    </a:lnTo>
                    <a:lnTo>
                      <a:pt x="471" y="700"/>
                    </a:lnTo>
                    <a:lnTo>
                      <a:pt x="433" y="708"/>
                    </a:lnTo>
                    <a:lnTo>
                      <a:pt x="394" y="715"/>
                    </a:lnTo>
                    <a:lnTo>
                      <a:pt x="352" y="721"/>
                    </a:lnTo>
                    <a:lnTo>
                      <a:pt x="312" y="726"/>
                    </a:lnTo>
                    <a:lnTo>
                      <a:pt x="271" y="731"/>
                    </a:lnTo>
                    <a:lnTo>
                      <a:pt x="230" y="735"/>
                    </a:lnTo>
                    <a:lnTo>
                      <a:pt x="190" y="737"/>
                    </a:lnTo>
                    <a:lnTo>
                      <a:pt x="152" y="737"/>
                    </a:lnTo>
                    <a:lnTo>
                      <a:pt x="115" y="736"/>
                    </a:lnTo>
                    <a:lnTo>
                      <a:pt x="81" y="732"/>
                    </a:lnTo>
                    <a:lnTo>
                      <a:pt x="50" y="728"/>
                    </a:lnTo>
                    <a:lnTo>
                      <a:pt x="23" y="720"/>
                    </a:lnTo>
                    <a:lnTo>
                      <a:pt x="12" y="642"/>
                    </a:lnTo>
                    <a:lnTo>
                      <a:pt x="4" y="568"/>
                    </a:lnTo>
                    <a:lnTo>
                      <a:pt x="1" y="493"/>
                    </a:lnTo>
                    <a:lnTo>
                      <a:pt x="0" y="418"/>
                    </a:lnTo>
                    <a:lnTo>
                      <a:pt x="2" y="343"/>
                    </a:lnTo>
                    <a:lnTo>
                      <a:pt x="8" y="266"/>
                    </a:lnTo>
                    <a:lnTo>
                      <a:pt x="16" y="187"/>
                    </a:lnTo>
                    <a:lnTo>
                      <a:pt x="27" y="107"/>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69" name="Freeform 106"/>
              <p:cNvSpPr>
                <a:spLocks/>
              </p:cNvSpPr>
              <p:nvPr/>
            </p:nvSpPr>
            <p:spPr bwMode="auto">
              <a:xfrm>
                <a:off x="4065589" y="2887663"/>
                <a:ext cx="477838" cy="555625"/>
              </a:xfrm>
              <a:custGeom>
                <a:avLst/>
                <a:gdLst>
                  <a:gd name="T0" fmla="*/ 26 w 602"/>
                  <a:gd name="T1" fmla="*/ 106 h 700"/>
                  <a:gd name="T2" fmla="*/ 58 w 602"/>
                  <a:gd name="T3" fmla="*/ 97 h 700"/>
                  <a:gd name="T4" fmla="*/ 90 w 602"/>
                  <a:gd name="T5" fmla="*/ 88 h 700"/>
                  <a:gd name="T6" fmla="*/ 124 w 602"/>
                  <a:gd name="T7" fmla="*/ 78 h 700"/>
                  <a:gd name="T8" fmla="*/ 160 w 602"/>
                  <a:gd name="T9" fmla="*/ 69 h 700"/>
                  <a:gd name="T10" fmla="*/ 197 w 602"/>
                  <a:gd name="T11" fmla="*/ 60 h 700"/>
                  <a:gd name="T12" fmla="*/ 235 w 602"/>
                  <a:gd name="T13" fmla="*/ 52 h 700"/>
                  <a:gd name="T14" fmla="*/ 273 w 602"/>
                  <a:gd name="T15" fmla="*/ 44 h 700"/>
                  <a:gd name="T16" fmla="*/ 311 w 602"/>
                  <a:gd name="T17" fmla="*/ 36 h 700"/>
                  <a:gd name="T18" fmla="*/ 350 w 602"/>
                  <a:gd name="T19" fmla="*/ 29 h 700"/>
                  <a:gd name="T20" fmla="*/ 388 w 602"/>
                  <a:gd name="T21" fmla="*/ 23 h 700"/>
                  <a:gd name="T22" fmla="*/ 426 w 602"/>
                  <a:gd name="T23" fmla="*/ 17 h 700"/>
                  <a:gd name="T24" fmla="*/ 464 w 602"/>
                  <a:gd name="T25" fmla="*/ 12 h 700"/>
                  <a:gd name="T26" fmla="*/ 500 w 602"/>
                  <a:gd name="T27" fmla="*/ 8 h 700"/>
                  <a:gd name="T28" fmla="*/ 536 w 602"/>
                  <a:gd name="T29" fmla="*/ 5 h 700"/>
                  <a:gd name="T30" fmla="*/ 569 w 602"/>
                  <a:gd name="T31" fmla="*/ 1 h 700"/>
                  <a:gd name="T32" fmla="*/ 602 w 602"/>
                  <a:gd name="T33" fmla="*/ 0 h 700"/>
                  <a:gd name="T34" fmla="*/ 597 w 602"/>
                  <a:gd name="T35" fmla="*/ 82 h 700"/>
                  <a:gd name="T36" fmla="*/ 591 w 602"/>
                  <a:gd name="T37" fmla="*/ 161 h 700"/>
                  <a:gd name="T38" fmla="*/ 586 w 602"/>
                  <a:gd name="T39" fmla="*/ 238 h 700"/>
                  <a:gd name="T40" fmla="*/ 580 w 602"/>
                  <a:gd name="T41" fmla="*/ 314 h 700"/>
                  <a:gd name="T42" fmla="*/ 576 w 602"/>
                  <a:gd name="T43" fmla="*/ 392 h 700"/>
                  <a:gd name="T44" fmla="*/ 574 w 602"/>
                  <a:gd name="T45" fmla="*/ 469 h 700"/>
                  <a:gd name="T46" fmla="*/ 573 w 602"/>
                  <a:gd name="T47" fmla="*/ 548 h 700"/>
                  <a:gd name="T48" fmla="*/ 575 w 602"/>
                  <a:gd name="T49" fmla="*/ 630 h 700"/>
                  <a:gd name="T50" fmla="*/ 550 w 602"/>
                  <a:gd name="T51" fmla="*/ 637 h 700"/>
                  <a:gd name="T52" fmla="*/ 521 w 602"/>
                  <a:gd name="T53" fmla="*/ 644 h 700"/>
                  <a:gd name="T54" fmla="*/ 489 w 602"/>
                  <a:gd name="T55" fmla="*/ 652 h 700"/>
                  <a:gd name="T56" fmla="*/ 454 w 602"/>
                  <a:gd name="T57" fmla="*/ 659 h 700"/>
                  <a:gd name="T58" fmla="*/ 417 w 602"/>
                  <a:gd name="T59" fmla="*/ 667 h 700"/>
                  <a:gd name="T60" fmla="*/ 379 w 602"/>
                  <a:gd name="T61" fmla="*/ 674 h 700"/>
                  <a:gd name="T62" fmla="*/ 340 w 602"/>
                  <a:gd name="T63" fmla="*/ 681 h 700"/>
                  <a:gd name="T64" fmla="*/ 301 w 602"/>
                  <a:gd name="T65" fmla="*/ 686 h 700"/>
                  <a:gd name="T66" fmla="*/ 260 w 602"/>
                  <a:gd name="T67" fmla="*/ 692 h 700"/>
                  <a:gd name="T68" fmla="*/ 221 w 602"/>
                  <a:gd name="T69" fmla="*/ 697 h 700"/>
                  <a:gd name="T70" fmla="*/ 183 w 602"/>
                  <a:gd name="T71" fmla="*/ 699 h 700"/>
                  <a:gd name="T72" fmla="*/ 146 w 602"/>
                  <a:gd name="T73" fmla="*/ 700 h 700"/>
                  <a:gd name="T74" fmla="*/ 111 w 602"/>
                  <a:gd name="T75" fmla="*/ 700 h 700"/>
                  <a:gd name="T76" fmla="*/ 78 w 602"/>
                  <a:gd name="T77" fmla="*/ 697 h 700"/>
                  <a:gd name="T78" fmla="*/ 49 w 602"/>
                  <a:gd name="T79" fmla="*/ 692 h 700"/>
                  <a:gd name="T80" fmla="*/ 23 w 602"/>
                  <a:gd name="T81" fmla="*/ 685 h 700"/>
                  <a:gd name="T82" fmla="*/ 13 w 602"/>
                  <a:gd name="T83" fmla="*/ 613 h 700"/>
                  <a:gd name="T84" fmla="*/ 4 w 602"/>
                  <a:gd name="T85" fmla="*/ 541 h 700"/>
                  <a:gd name="T86" fmla="*/ 1 w 602"/>
                  <a:gd name="T87" fmla="*/ 471 h 700"/>
                  <a:gd name="T88" fmla="*/ 0 w 602"/>
                  <a:gd name="T89" fmla="*/ 400 h 700"/>
                  <a:gd name="T90" fmla="*/ 2 w 602"/>
                  <a:gd name="T91" fmla="*/ 328 h 700"/>
                  <a:gd name="T92" fmla="*/ 8 w 602"/>
                  <a:gd name="T93" fmla="*/ 257 h 700"/>
                  <a:gd name="T94" fmla="*/ 16 w 602"/>
                  <a:gd name="T95" fmla="*/ 182 h 700"/>
                  <a:gd name="T96" fmla="*/ 26 w 602"/>
                  <a:gd name="T97" fmla="*/ 10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700">
                    <a:moveTo>
                      <a:pt x="26" y="106"/>
                    </a:moveTo>
                    <a:lnTo>
                      <a:pt x="58" y="97"/>
                    </a:lnTo>
                    <a:lnTo>
                      <a:pt x="90" y="88"/>
                    </a:lnTo>
                    <a:lnTo>
                      <a:pt x="124" y="78"/>
                    </a:lnTo>
                    <a:lnTo>
                      <a:pt x="160" y="69"/>
                    </a:lnTo>
                    <a:lnTo>
                      <a:pt x="197" y="60"/>
                    </a:lnTo>
                    <a:lnTo>
                      <a:pt x="235" y="52"/>
                    </a:lnTo>
                    <a:lnTo>
                      <a:pt x="273" y="44"/>
                    </a:lnTo>
                    <a:lnTo>
                      <a:pt x="311" y="36"/>
                    </a:lnTo>
                    <a:lnTo>
                      <a:pt x="350" y="29"/>
                    </a:lnTo>
                    <a:lnTo>
                      <a:pt x="388" y="23"/>
                    </a:lnTo>
                    <a:lnTo>
                      <a:pt x="426" y="17"/>
                    </a:lnTo>
                    <a:lnTo>
                      <a:pt x="464" y="12"/>
                    </a:lnTo>
                    <a:lnTo>
                      <a:pt x="500" y="8"/>
                    </a:lnTo>
                    <a:lnTo>
                      <a:pt x="536" y="5"/>
                    </a:lnTo>
                    <a:lnTo>
                      <a:pt x="569" y="1"/>
                    </a:lnTo>
                    <a:lnTo>
                      <a:pt x="602" y="0"/>
                    </a:lnTo>
                    <a:lnTo>
                      <a:pt x="597" y="82"/>
                    </a:lnTo>
                    <a:lnTo>
                      <a:pt x="591" y="161"/>
                    </a:lnTo>
                    <a:lnTo>
                      <a:pt x="586" y="238"/>
                    </a:lnTo>
                    <a:lnTo>
                      <a:pt x="580" y="314"/>
                    </a:lnTo>
                    <a:lnTo>
                      <a:pt x="576" y="392"/>
                    </a:lnTo>
                    <a:lnTo>
                      <a:pt x="574" y="469"/>
                    </a:lnTo>
                    <a:lnTo>
                      <a:pt x="573" y="548"/>
                    </a:lnTo>
                    <a:lnTo>
                      <a:pt x="575" y="630"/>
                    </a:lnTo>
                    <a:lnTo>
                      <a:pt x="550" y="637"/>
                    </a:lnTo>
                    <a:lnTo>
                      <a:pt x="521" y="644"/>
                    </a:lnTo>
                    <a:lnTo>
                      <a:pt x="489" y="652"/>
                    </a:lnTo>
                    <a:lnTo>
                      <a:pt x="454" y="659"/>
                    </a:lnTo>
                    <a:lnTo>
                      <a:pt x="417" y="667"/>
                    </a:lnTo>
                    <a:lnTo>
                      <a:pt x="379" y="674"/>
                    </a:lnTo>
                    <a:lnTo>
                      <a:pt x="340" y="681"/>
                    </a:lnTo>
                    <a:lnTo>
                      <a:pt x="301" y="686"/>
                    </a:lnTo>
                    <a:lnTo>
                      <a:pt x="260" y="692"/>
                    </a:lnTo>
                    <a:lnTo>
                      <a:pt x="221" y="697"/>
                    </a:lnTo>
                    <a:lnTo>
                      <a:pt x="183" y="699"/>
                    </a:lnTo>
                    <a:lnTo>
                      <a:pt x="146" y="700"/>
                    </a:lnTo>
                    <a:lnTo>
                      <a:pt x="111" y="700"/>
                    </a:lnTo>
                    <a:lnTo>
                      <a:pt x="78" y="697"/>
                    </a:lnTo>
                    <a:lnTo>
                      <a:pt x="49" y="692"/>
                    </a:lnTo>
                    <a:lnTo>
                      <a:pt x="23" y="685"/>
                    </a:lnTo>
                    <a:lnTo>
                      <a:pt x="13" y="613"/>
                    </a:lnTo>
                    <a:lnTo>
                      <a:pt x="4" y="541"/>
                    </a:lnTo>
                    <a:lnTo>
                      <a:pt x="1" y="471"/>
                    </a:lnTo>
                    <a:lnTo>
                      <a:pt x="0" y="400"/>
                    </a:lnTo>
                    <a:lnTo>
                      <a:pt x="2" y="328"/>
                    </a:lnTo>
                    <a:lnTo>
                      <a:pt x="8" y="257"/>
                    </a:lnTo>
                    <a:lnTo>
                      <a:pt x="16" y="182"/>
                    </a:lnTo>
                    <a:lnTo>
                      <a:pt x="26" y="106"/>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0" name="Freeform 107"/>
              <p:cNvSpPr>
                <a:spLocks/>
              </p:cNvSpPr>
              <p:nvPr/>
            </p:nvSpPr>
            <p:spPr bwMode="auto">
              <a:xfrm>
                <a:off x="4067176" y="2889251"/>
                <a:ext cx="461963" cy="525463"/>
              </a:xfrm>
              <a:custGeom>
                <a:avLst/>
                <a:gdLst>
                  <a:gd name="T0" fmla="*/ 26 w 581"/>
                  <a:gd name="T1" fmla="*/ 105 h 664"/>
                  <a:gd name="T2" fmla="*/ 54 w 581"/>
                  <a:gd name="T3" fmla="*/ 96 h 664"/>
                  <a:gd name="T4" fmla="*/ 85 w 581"/>
                  <a:gd name="T5" fmla="*/ 87 h 664"/>
                  <a:gd name="T6" fmla="*/ 119 w 581"/>
                  <a:gd name="T7" fmla="*/ 78 h 664"/>
                  <a:gd name="T8" fmla="*/ 154 w 581"/>
                  <a:gd name="T9" fmla="*/ 68 h 664"/>
                  <a:gd name="T10" fmla="*/ 189 w 581"/>
                  <a:gd name="T11" fmla="*/ 60 h 664"/>
                  <a:gd name="T12" fmla="*/ 226 w 581"/>
                  <a:gd name="T13" fmla="*/ 52 h 664"/>
                  <a:gd name="T14" fmla="*/ 263 w 581"/>
                  <a:gd name="T15" fmla="*/ 44 h 664"/>
                  <a:gd name="T16" fmla="*/ 301 w 581"/>
                  <a:gd name="T17" fmla="*/ 36 h 664"/>
                  <a:gd name="T18" fmla="*/ 339 w 581"/>
                  <a:gd name="T19" fmla="*/ 29 h 664"/>
                  <a:gd name="T20" fmla="*/ 376 w 581"/>
                  <a:gd name="T21" fmla="*/ 23 h 664"/>
                  <a:gd name="T22" fmla="*/ 414 w 581"/>
                  <a:gd name="T23" fmla="*/ 18 h 664"/>
                  <a:gd name="T24" fmla="*/ 450 w 581"/>
                  <a:gd name="T25" fmla="*/ 12 h 664"/>
                  <a:gd name="T26" fmla="*/ 486 w 581"/>
                  <a:gd name="T27" fmla="*/ 8 h 664"/>
                  <a:gd name="T28" fmla="*/ 519 w 581"/>
                  <a:gd name="T29" fmla="*/ 5 h 664"/>
                  <a:gd name="T30" fmla="*/ 551 w 581"/>
                  <a:gd name="T31" fmla="*/ 1 h 664"/>
                  <a:gd name="T32" fmla="*/ 581 w 581"/>
                  <a:gd name="T33" fmla="*/ 0 h 664"/>
                  <a:gd name="T34" fmla="*/ 577 w 581"/>
                  <a:gd name="T35" fmla="*/ 78 h 664"/>
                  <a:gd name="T36" fmla="*/ 571 w 581"/>
                  <a:gd name="T37" fmla="*/ 152 h 664"/>
                  <a:gd name="T38" fmla="*/ 565 w 581"/>
                  <a:gd name="T39" fmla="*/ 224 h 664"/>
                  <a:gd name="T40" fmla="*/ 559 w 581"/>
                  <a:gd name="T41" fmla="*/ 294 h 664"/>
                  <a:gd name="T42" fmla="*/ 555 w 581"/>
                  <a:gd name="T43" fmla="*/ 365 h 664"/>
                  <a:gd name="T44" fmla="*/ 552 w 581"/>
                  <a:gd name="T45" fmla="*/ 437 h 664"/>
                  <a:gd name="T46" fmla="*/ 551 w 581"/>
                  <a:gd name="T47" fmla="*/ 511 h 664"/>
                  <a:gd name="T48" fmla="*/ 554 w 581"/>
                  <a:gd name="T49" fmla="*/ 588 h 664"/>
                  <a:gd name="T50" fmla="*/ 529 w 581"/>
                  <a:gd name="T51" fmla="*/ 595 h 664"/>
                  <a:gd name="T52" fmla="*/ 501 w 581"/>
                  <a:gd name="T53" fmla="*/ 602 h 664"/>
                  <a:gd name="T54" fmla="*/ 469 w 581"/>
                  <a:gd name="T55" fmla="*/ 610 h 664"/>
                  <a:gd name="T56" fmla="*/ 436 w 581"/>
                  <a:gd name="T57" fmla="*/ 618 h 664"/>
                  <a:gd name="T58" fmla="*/ 401 w 581"/>
                  <a:gd name="T59" fmla="*/ 626 h 664"/>
                  <a:gd name="T60" fmla="*/ 364 w 581"/>
                  <a:gd name="T61" fmla="*/ 633 h 664"/>
                  <a:gd name="T62" fmla="*/ 326 w 581"/>
                  <a:gd name="T63" fmla="*/ 641 h 664"/>
                  <a:gd name="T64" fmla="*/ 288 w 581"/>
                  <a:gd name="T65" fmla="*/ 648 h 664"/>
                  <a:gd name="T66" fmla="*/ 250 w 581"/>
                  <a:gd name="T67" fmla="*/ 653 h 664"/>
                  <a:gd name="T68" fmla="*/ 212 w 581"/>
                  <a:gd name="T69" fmla="*/ 658 h 664"/>
                  <a:gd name="T70" fmla="*/ 175 w 581"/>
                  <a:gd name="T71" fmla="*/ 661 h 664"/>
                  <a:gd name="T72" fmla="*/ 140 w 581"/>
                  <a:gd name="T73" fmla="*/ 664 h 664"/>
                  <a:gd name="T74" fmla="*/ 106 w 581"/>
                  <a:gd name="T75" fmla="*/ 664 h 664"/>
                  <a:gd name="T76" fmla="*/ 75 w 581"/>
                  <a:gd name="T77" fmla="*/ 661 h 664"/>
                  <a:gd name="T78" fmla="*/ 47 w 581"/>
                  <a:gd name="T79" fmla="*/ 658 h 664"/>
                  <a:gd name="T80" fmla="*/ 22 w 581"/>
                  <a:gd name="T81" fmla="*/ 651 h 664"/>
                  <a:gd name="T82" fmla="*/ 12 w 581"/>
                  <a:gd name="T83" fmla="*/ 582 h 664"/>
                  <a:gd name="T84" fmla="*/ 5 w 581"/>
                  <a:gd name="T85" fmla="*/ 515 h 664"/>
                  <a:gd name="T86" fmla="*/ 1 w 581"/>
                  <a:gd name="T87" fmla="*/ 448 h 664"/>
                  <a:gd name="T88" fmla="*/ 0 w 581"/>
                  <a:gd name="T89" fmla="*/ 382 h 664"/>
                  <a:gd name="T90" fmla="*/ 2 w 581"/>
                  <a:gd name="T91" fmla="*/ 315 h 664"/>
                  <a:gd name="T92" fmla="*/ 7 w 581"/>
                  <a:gd name="T93" fmla="*/ 247 h 664"/>
                  <a:gd name="T94" fmla="*/ 15 w 581"/>
                  <a:gd name="T95" fmla="*/ 178 h 664"/>
                  <a:gd name="T96" fmla="*/ 26 w 581"/>
                  <a:gd name="T97" fmla="*/ 10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664">
                    <a:moveTo>
                      <a:pt x="26" y="105"/>
                    </a:moveTo>
                    <a:lnTo>
                      <a:pt x="54" y="96"/>
                    </a:lnTo>
                    <a:lnTo>
                      <a:pt x="85" y="87"/>
                    </a:lnTo>
                    <a:lnTo>
                      <a:pt x="119" y="78"/>
                    </a:lnTo>
                    <a:lnTo>
                      <a:pt x="154" y="68"/>
                    </a:lnTo>
                    <a:lnTo>
                      <a:pt x="189" y="60"/>
                    </a:lnTo>
                    <a:lnTo>
                      <a:pt x="226" y="52"/>
                    </a:lnTo>
                    <a:lnTo>
                      <a:pt x="263" y="44"/>
                    </a:lnTo>
                    <a:lnTo>
                      <a:pt x="301" y="36"/>
                    </a:lnTo>
                    <a:lnTo>
                      <a:pt x="339" y="29"/>
                    </a:lnTo>
                    <a:lnTo>
                      <a:pt x="376" y="23"/>
                    </a:lnTo>
                    <a:lnTo>
                      <a:pt x="414" y="18"/>
                    </a:lnTo>
                    <a:lnTo>
                      <a:pt x="450" y="12"/>
                    </a:lnTo>
                    <a:lnTo>
                      <a:pt x="486" y="8"/>
                    </a:lnTo>
                    <a:lnTo>
                      <a:pt x="519" y="5"/>
                    </a:lnTo>
                    <a:lnTo>
                      <a:pt x="551" y="1"/>
                    </a:lnTo>
                    <a:lnTo>
                      <a:pt x="581" y="0"/>
                    </a:lnTo>
                    <a:lnTo>
                      <a:pt x="577" y="78"/>
                    </a:lnTo>
                    <a:lnTo>
                      <a:pt x="571" y="152"/>
                    </a:lnTo>
                    <a:lnTo>
                      <a:pt x="565" y="224"/>
                    </a:lnTo>
                    <a:lnTo>
                      <a:pt x="559" y="294"/>
                    </a:lnTo>
                    <a:lnTo>
                      <a:pt x="555" y="365"/>
                    </a:lnTo>
                    <a:lnTo>
                      <a:pt x="552" y="437"/>
                    </a:lnTo>
                    <a:lnTo>
                      <a:pt x="551" y="511"/>
                    </a:lnTo>
                    <a:lnTo>
                      <a:pt x="554" y="588"/>
                    </a:lnTo>
                    <a:lnTo>
                      <a:pt x="529" y="595"/>
                    </a:lnTo>
                    <a:lnTo>
                      <a:pt x="501" y="602"/>
                    </a:lnTo>
                    <a:lnTo>
                      <a:pt x="469" y="610"/>
                    </a:lnTo>
                    <a:lnTo>
                      <a:pt x="436" y="618"/>
                    </a:lnTo>
                    <a:lnTo>
                      <a:pt x="401" y="626"/>
                    </a:lnTo>
                    <a:lnTo>
                      <a:pt x="364" y="633"/>
                    </a:lnTo>
                    <a:lnTo>
                      <a:pt x="326" y="641"/>
                    </a:lnTo>
                    <a:lnTo>
                      <a:pt x="288" y="648"/>
                    </a:lnTo>
                    <a:lnTo>
                      <a:pt x="250" y="653"/>
                    </a:lnTo>
                    <a:lnTo>
                      <a:pt x="212" y="658"/>
                    </a:lnTo>
                    <a:lnTo>
                      <a:pt x="175" y="661"/>
                    </a:lnTo>
                    <a:lnTo>
                      <a:pt x="140" y="664"/>
                    </a:lnTo>
                    <a:lnTo>
                      <a:pt x="106" y="664"/>
                    </a:lnTo>
                    <a:lnTo>
                      <a:pt x="75" y="661"/>
                    </a:lnTo>
                    <a:lnTo>
                      <a:pt x="47" y="658"/>
                    </a:lnTo>
                    <a:lnTo>
                      <a:pt x="22" y="651"/>
                    </a:lnTo>
                    <a:lnTo>
                      <a:pt x="12" y="582"/>
                    </a:lnTo>
                    <a:lnTo>
                      <a:pt x="5" y="515"/>
                    </a:lnTo>
                    <a:lnTo>
                      <a:pt x="1" y="448"/>
                    </a:lnTo>
                    <a:lnTo>
                      <a:pt x="0" y="382"/>
                    </a:lnTo>
                    <a:lnTo>
                      <a:pt x="2" y="315"/>
                    </a:lnTo>
                    <a:lnTo>
                      <a:pt x="7" y="247"/>
                    </a:lnTo>
                    <a:lnTo>
                      <a:pt x="15" y="178"/>
                    </a:lnTo>
                    <a:lnTo>
                      <a:pt x="26" y="105"/>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1" name="Freeform 108"/>
              <p:cNvSpPr>
                <a:spLocks/>
              </p:cNvSpPr>
              <p:nvPr/>
            </p:nvSpPr>
            <p:spPr bwMode="auto">
              <a:xfrm>
                <a:off x="4070351" y="2890838"/>
                <a:ext cx="442913" cy="496888"/>
              </a:xfrm>
              <a:custGeom>
                <a:avLst/>
                <a:gdLst>
                  <a:gd name="T0" fmla="*/ 22 w 559"/>
                  <a:gd name="T1" fmla="*/ 103 h 626"/>
                  <a:gd name="T2" fmla="*/ 49 w 559"/>
                  <a:gd name="T3" fmla="*/ 94 h 626"/>
                  <a:gd name="T4" fmla="*/ 79 w 559"/>
                  <a:gd name="T5" fmla="*/ 86 h 626"/>
                  <a:gd name="T6" fmla="*/ 111 w 559"/>
                  <a:gd name="T7" fmla="*/ 77 h 626"/>
                  <a:gd name="T8" fmla="*/ 145 w 559"/>
                  <a:gd name="T9" fmla="*/ 68 h 626"/>
                  <a:gd name="T10" fmla="*/ 179 w 559"/>
                  <a:gd name="T11" fmla="*/ 60 h 626"/>
                  <a:gd name="T12" fmla="*/ 215 w 559"/>
                  <a:gd name="T13" fmla="*/ 51 h 626"/>
                  <a:gd name="T14" fmla="*/ 252 w 559"/>
                  <a:gd name="T15" fmla="*/ 43 h 626"/>
                  <a:gd name="T16" fmla="*/ 289 w 559"/>
                  <a:gd name="T17" fmla="*/ 35 h 626"/>
                  <a:gd name="T18" fmla="*/ 325 w 559"/>
                  <a:gd name="T19" fmla="*/ 28 h 626"/>
                  <a:gd name="T20" fmla="*/ 362 w 559"/>
                  <a:gd name="T21" fmla="*/ 23 h 626"/>
                  <a:gd name="T22" fmla="*/ 397 w 559"/>
                  <a:gd name="T23" fmla="*/ 17 h 626"/>
                  <a:gd name="T24" fmla="*/ 433 w 559"/>
                  <a:gd name="T25" fmla="*/ 11 h 626"/>
                  <a:gd name="T26" fmla="*/ 467 w 559"/>
                  <a:gd name="T27" fmla="*/ 8 h 626"/>
                  <a:gd name="T28" fmla="*/ 500 w 559"/>
                  <a:gd name="T29" fmla="*/ 4 h 626"/>
                  <a:gd name="T30" fmla="*/ 530 w 559"/>
                  <a:gd name="T31" fmla="*/ 1 h 626"/>
                  <a:gd name="T32" fmla="*/ 559 w 559"/>
                  <a:gd name="T33" fmla="*/ 0 h 626"/>
                  <a:gd name="T34" fmla="*/ 554 w 559"/>
                  <a:gd name="T35" fmla="*/ 72 h 626"/>
                  <a:gd name="T36" fmla="*/ 548 w 559"/>
                  <a:gd name="T37" fmla="*/ 141 h 626"/>
                  <a:gd name="T38" fmla="*/ 543 w 559"/>
                  <a:gd name="T39" fmla="*/ 207 h 626"/>
                  <a:gd name="T40" fmla="*/ 538 w 559"/>
                  <a:gd name="T41" fmla="*/ 273 h 626"/>
                  <a:gd name="T42" fmla="*/ 532 w 559"/>
                  <a:gd name="T43" fmla="*/ 338 h 626"/>
                  <a:gd name="T44" fmla="*/ 530 w 559"/>
                  <a:gd name="T45" fmla="*/ 404 h 626"/>
                  <a:gd name="T46" fmla="*/ 529 w 559"/>
                  <a:gd name="T47" fmla="*/ 473 h 626"/>
                  <a:gd name="T48" fmla="*/ 530 w 559"/>
                  <a:gd name="T49" fmla="*/ 546 h 626"/>
                  <a:gd name="T50" fmla="*/ 506 w 559"/>
                  <a:gd name="T51" fmla="*/ 551 h 626"/>
                  <a:gd name="T52" fmla="*/ 479 w 559"/>
                  <a:gd name="T53" fmla="*/ 559 h 626"/>
                  <a:gd name="T54" fmla="*/ 449 w 559"/>
                  <a:gd name="T55" fmla="*/ 566 h 626"/>
                  <a:gd name="T56" fmla="*/ 417 w 559"/>
                  <a:gd name="T57" fmla="*/ 574 h 626"/>
                  <a:gd name="T58" fmla="*/ 384 w 559"/>
                  <a:gd name="T59" fmla="*/ 584 h 626"/>
                  <a:gd name="T60" fmla="*/ 348 w 559"/>
                  <a:gd name="T61" fmla="*/ 592 h 626"/>
                  <a:gd name="T62" fmla="*/ 312 w 559"/>
                  <a:gd name="T63" fmla="*/ 600 h 626"/>
                  <a:gd name="T64" fmla="*/ 275 w 559"/>
                  <a:gd name="T65" fmla="*/ 607 h 626"/>
                  <a:gd name="T66" fmla="*/ 238 w 559"/>
                  <a:gd name="T67" fmla="*/ 614 h 626"/>
                  <a:gd name="T68" fmla="*/ 203 w 559"/>
                  <a:gd name="T69" fmla="*/ 619 h 626"/>
                  <a:gd name="T70" fmla="*/ 167 w 559"/>
                  <a:gd name="T71" fmla="*/ 623 h 626"/>
                  <a:gd name="T72" fmla="*/ 132 w 559"/>
                  <a:gd name="T73" fmla="*/ 625 h 626"/>
                  <a:gd name="T74" fmla="*/ 100 w 559"/>
                  <a:gd name="T75" fmla="*/ 626 h 626"/>
                  <a:gd name="T76" fmla="*/ 70 w 559"/>
                  <a:gd name="T77" fmla="*/ 625 h 626"/>
                  <a:gd name="T78" fmla="*/ 43 w 559"/>
                  <a:gd name="T79" fmla="*/ 622 h 626"/>
                  <a:gd name="T80" fmla="*/ 19 w 559"/>
                  <a:gd name="T81" fmla="*/ 615 h 626"/>
                  <a:gd name="T82" fmla="*/ 3 w 559"/>
                  <a:gd name="T83" fmla="*/ 488 h 626"/>
                  <a:gd name="T84" fmla="*/ 0 w 559"/>
                  <a:gd name="T85" fmla="*/ 362 h 626"/>
                  <a:gd name="T86" fmla="*/ 5 w 559"/>
                  <a:gd name="T87" fmla="*/ 236 h 626"/>
                  <a:gd name="T88" fmla="*/ 22 w 559"/>
                  <a:gd name="T89" fmla="*/ 1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9" h="626">
                    <a:moveTo>
                      <a:pt x="22" y="103"/>
                    </a:moveTo>
                    <a:lnTo>
                      <a:pt x="49" y="94"/>
                    </a:lnTo>
                    <a:lnTo>
                      <a:pt x="79" y="86"/>
                    </a:lnTo>
                    <a:lnTo>
                      <a:pt x="111" y="77"/>
                    </a:lnTo>
                    <a:lnTo>
                      <a:pt x="145" y="68"/>
                    </a:lnTo>
                    <a:lnTo>
                      <a:pt x="179" y="60"/>
                    </a:lnTo>
                    <a:lnTo>
                      <a:pt x="215" y="51"/>
                    </a:lnTo>
                    <a:lnTo>
                      <a:pt x="252" y="43"/>
                    </a:lnTo>
                    <a:lnTo>
                      <a:pt x="289" y="35"/>
                    </a:lnTo>
                    <a:lnTo>
                      <a:pt x="325" y="28"/>
                    </a:lnTo>
                    <a:lnTo>
                      <a:pt x="362" y="23"/>
                    </a:lnTo>
                    <a:lnTo>
                      <a:pt x="397" y="17"/>
                    </a:lnTo>
                    <a:lnTo>
                      <a:pt x="433" y="11"/>
                    </a:lnTo>
                    <a:lnTo>
                      <a:pt x="467" y="8"/>
                    </a:lnTo>
                    <a:lnTo>
                      <a:pt x="500" y="4"/>
                    </a:lnTo>
                    <a:lnTo>
                      <a:pt x="530" y="1"/>
                    </a:lnTo>
                    <a:lnTo>
                      <a:pt x="559" y="0"/>
                    </a:lnTo>
                    <a:lnTo>
                      <a:pt x="554" y="72"/>
                    </a:lnTo>
                    <a:lnTo>
                      <a:pt x="548" y="141"/>
                    </a:lnTo>
                    <a:lnTo>
                      <a:pt x="543" y="207"/>
                    </a:lnTo>
                    <a:lnTo>
                      <a:pt x="538" y="273"/>
                    </a:lnTo>
                    <a:lnTo>
                      <a:pt x="532" y="338"/>
                    </a:lnTo>
                    <a:lnTo>
                      <a:pt x="530" y="404"/>
                    </a:lnTo>
                    <a:lnTo>
                      <a:pt x="529" y="473"/>
                    </a:lnTo>
                    <a:lnTo>
                      <a:pt x="530" y="546"/>
                    </a:lnTo>
                    <a:lnTo>
                      <a:pt x="506" y="551"/>
                    </a:lnTo>
                    <a:lnTo>
                      <a:pt x="479" y="559"/>
                    </a:lnTo>
                    <a:lnTo>
                      <a:pt x="449" y="566"/>
                    </a:lnTo>
                    <a:lnTo>
                      <a:pt x="417" y="574"/>
                    </a:lnTo>
                    <a:lnTo>
                      <a:pt x="384" y="584"/>
                    </a:lnTo>
                    <a:lnTo>
                      <a:pt x="348" y="592"/>
                    </a:lnTo>
                    <a:lnTo>
                      <a:pt x="312" y="600"/>
                    </a:lnTo>
                    <a:lnTo>
                      <a:pt x="275" y="607"/>
                    </a:lnTo>
                    <a:lnTo>
                      <a:pt x="238" y="614"/>
                    </a:lnTo>
                    <a:lnTo>
                      <a:pt x="203" y="619"/>
                    </a:lnTo>
                    <a:lnTo>
                      <a:pt x="167" y="623"/>
                    </a:lnTo>
                    <a:lnTo>
                      <a:pt x="132" y="625"/>
                    </a:lnTo>
                    <a:lnTo>
                      <a:pt x="100" y="626"/>
                    </a:lnTo>
                    <a:lnTo>
                      <a:pt x="70" y="625"/>
                    </a:lnTo>
                    <a:lnTo>
                      <a:pt x="43" y="622"/>
                    </a:lnTo>
                    <a:lnTo>
                      <a:pt x="19" y="615"/>
                    </a:lnTo>
                    <a:lnTo>
                      <a:pt x="3" y="488"/>
                    </a:lnTo>
                    <a:lnTo>
                      <a:pt x="0" y="362"/>
                    </a:lnTo>
                    <a:lnTo>
                      <a:pt x="5" y="236"/>
                    </a:lnTo>
                    <a:lnTo>
                      <a:pt x="22" y="10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2" name="Freeform 109"/>
              <p:cNvSpPr>
                <a:spLocks/>
              </p:cNvSpPr>
              <p:nvPr/>
            </p:nvSpPr>
            <p:spPr bwMode="auto">
              <a:xfrm>
                <a:off x="4070351" y="2892426"/>
                <a:ext cx="428625" cy="468313"/>
              </a:xfrm>
              <a:custGeom>
                <a:avLst/>
                <a:gdLst>
                  <a:gd name="T0" fmla="*/ 22 w 539"/>
                  <a:gd name="T1" fmla="*/ 102 h 591"/>
                  <a:gd name="T2" fmla="*/ 48 w 539"/>
                  <a:gd name="T3" fmla="*/ 93 h 591"/>
                  <a:gd name="T4" fmla="*/ 76 w 539"/>
                  <a:gd name="T5" fmla="*/ 85 h 591"/>
                  <a:gd name="T6" fmla="*/ 107 w 539"/>
                  <a:gd name="T7" fmla="*/ 76 h 591"/>
                  <a:gd name="T8" fmla="*/ 139 w 539"/>
                  <a:gd name="T9" fmla="*/ 68 h 591"/>
                  <a:gd name="T10" fmla="*/ 173 w 539"/>
                  <a:gd name="T11" fmla="*/ 60 h 591"/>
                  <a:gd name="T12" fmla="*/ 207 w 539"/>
                  <a:gd name="T13" fmla="*/ 52 h 591"/>
                  <a:gd name="T14" fmla="*/ 243 w 539"/>
                  <a:gd name="T15" fmla="*/ 44 h 591"/>
                  <a:gd name="T16" fmla="*/ 279 w 539"/>
                  <a:gd name="T17" fmla="*/ 36 h 591"/>
                  <a:gd name="T18" fmla="*/ 316 w 539"/>
                  <a:gd name="T19" fmla="*/ 29 h 591"/>
                  <a:gd name="T20" fmla="*/ 350 w 539"/>
                  <a:gd name="T21" fmla="*/ 23 h 591"/>
                  <a:gd name="T22" fmla="*/ 386 w 539"/>
                  <a:gd name="T23" fmla="*/ 17 h 591"/>
                  <a:gd name="T24" fmla="*/ 419 w 539"/>
                  <a:gd name="T25" fmla="*/ 11 h 591"/>
                  <a:gd name="T26" fmla="*/ 453 w 539"/>
                  <a:gd name="T27" fmla="*/ 8 h 591"/>
                  <a:gd name="T28" fmla="*/ 484 w 539"/>
                  <a:gd name="T29" fmla="*/ 5 h 591"/>
                  <a:gd name="T30" fmla="*/ 513 w 539"/>
                  <a:gd name="T31" fmla="*/ 1 h 591"/>
                  <a:gd name="T32" fmla="*/ 539 w 539"/>
                  <a:gd name="T33" fmla="*/ 0 h 591"/>
                  <a:gd name="T34" fmla="*/ 535 w 539"/>
                  <a:gd name="T35" fmla="*/ 67 h 591"/>
                  <a:gd name="T36" fmla="*/ 529 w 539"/>
                  <a:gd name="T37" fmla="*/ 131 h 591"/>
                  <a:gd name="T38" fmla="*/ 523 w 539"/>
                  <a:gd name="T39" fmla="*/ 192 h 591"/>
                  <a:gd name="T40" fmla="*/ 519 w 539"/>
                  <a:gd name="T41" fmla="*/ 251 h 591"/>
                  <a:gd name="T42" fmla="*/ 513 w 539"/>
                  <a:gd name="T43" fmla="*/ 311 h 591"/>
                  <a:gd name="T44" fmla="*/ 511 w 539"/>
                  <a:gd name="T45" fmla="*/ 372 h 591"/>
                  <a:gd name="T46" fmla="*/ 509 w 539"/>
                  <a:gd name="T47" fmla="*/ 436 h 591"/>
                  <a:gd name="T48" fmla="*/ 511 w 539"/>
                  <a:gd name="T49" fmla="*/ 503 h 591"/>
                  <a:gd name="T50" fmla="*/ 487 w 539"/>
                  <a:gd name="T51" fmla="*/ 509 h 591"/>
                  <a:gd name="T52" fmla="*/ 461 w 539"/>
                  <a:gd name="T53" fmla="*/ 517 h 591"/>
                  <a:gd name="T54" fmla="*/ 432 w 539"/>
                  <a:gd name="T55" fmla="*/ 525 h 591"/>
                  <a:gd name="T56" fmla="*/ 401 w 539"/>
                  <a:gd name="T57" fmla="*/ 533 h 591"/>
                  <a:gd name="T58" fmla="*/ 369 w 539"/>
                  <a:gd name="T59" fmla="*/ 542 h 591"/>
                  <a:gd name="T60" fmla="*/ 335 w 539"/>
                  <a:gd name="T61" fmla="*/ 552 h 591"/>
                  <a:gd name="T62" fmla="*/ 300 w 539"/>
                  <a:gd name="T63" fmla="*/ 560 h 591"/>
                  <a:gd name="T64" fmla="*/ 265 w 539"/>
                  <a:gd name="T65" fmla="*/ 568 h 591"/>
                  <a:gd name="T66" fmla="*/ 229 w 539"/>
                  <a:gd name="T67" fmla="*/ 576 h 591"/>
                  <a:gd name="T68" fmla="*/ 195 w 539"/>
                  <a:gd name="T69" fmla="*/ 582 h 591"/>
                  <a:gd name="T70" fmla="*/ 160 w 539"/>
                  <a:gd name="T71" fmla="*/ 586 h 591"/>
                  <a:gd name="T72" fmla="*/ 128 w 539"/>
                  <a:gd name="T73" fmla="*/ 590 h 591"/>
                  <a:gd name="T74" fmla="*/ 97 w 539"/>
                  <a:gd name="T75" fmla="*/ 591 h 591"/>
                  <a:gd name="T76" fmla="*/ 68 w 539"/>
                  <a:gd name="T77" fmla="*/ 590 h 591"/>
                  <a:gd name="T78" fmla="*/ 42 w 539"/>
                  <a:gd name="T79" fmla="*/ 586 h 591"/>
                  <a:gd name="T80" fmla="*/ 19 w 539"/>
                  <a:gd name="T81" fmla="*/ 580 h 591"/>
                  <a:gd name="T82" fmla="*/ 4 w 539"/>
                  <a:gd name="T83" fmla="*/ 462 h 591"/>
                  <a:gd name="T84" fmla="*/ 0 w 539"/>
                  <a:gd name="T85" fmla="*/ 345 h 591"/>
                  <a:gd name="T86" fmla="*/ 7 w 539"/>
                  <a:gd name="T87" fmla="*/ 227 h 591"/>
                  <a:gd name="T88" fmla="*/ 22 w 539"/>
                  <a:gd name="T89" fmla="*/ 10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9" h="591">
                    <a:moveTo>
                      <a:pt x="22" y="102"/>
                    </a:moveTo>
                    <a:lnTo>
                      <a:pt x="48" y="93"/>
                    </a:lnTo>
                    <a:lnTo>
                      <a:pt x="76" y="85"/>
                    </a:lnTo>
                    <a:lnTo>
                      <a:pt x="107" y="76"/>
                    </a:lnTo>
                    <a:lnTo>
                      <a:pt x="139" y="68"/>
                    </a:lnTo>
                    <a:lnTo>
                      <a:pt x="173" y="60"/>
                    </a:lnTo>
                    <a:lnTo>
                      <a:pt x="207" y="52"/>
                    </a:lnTo>
                    <a:lnTo>
                      <a:pt x="243" y="44"/>
                    </a:lnTo>
                    <a:lnTo>
                      <a:pt x="279" y="36"/>
                    </a:lnTo>
                    <a:lnTo>
                      <a:pt x="316" y="29"/>
                    </a:lnTo>
                    <a:lnTo>
                      <a:pt x="350" y="23"/>
                    </a:lnTo>
                    <a:lnTo>
                      <a:pt x="386" y="17"/>
                    </a:lnTo>
                    <a:lnTo>
                      <a:pt x="419" y="11"/>
                    </a:lnTo>
                    <a:lnTo>
                      <a:pt x="453" y="8"/>
                    </a:lnTo>
                    <a:lnTo>
                      <a:pt x="484" y="5"/>
                    </a:lnTo>
                    <a:lnTo>
                      <a:pt x="513" y="1"/>
                    </a:lnTo>
                    <a:lnTo>
                      <a:pt x="539" y="0"/>
                    </a:lnTo>
                    <a:lnTo>
                      <a:pt x="535" y="67"/>
                    </a:lnTo>
                    <a:lnTo>
                      <a:pt x="529" y="131"/>
                    </a:lnTo>
                    <a:lnTo>
                      <a:pt x="523" y="192"/>
                    </a:lnTo>
                    <a:lnTo>
                      <a:pt x="519" y="251"/>
                    </a:lnTo>
                    <a:lnTo>
                      <a:pt x="513" y="311"/>
                    </a:lnTo>
                    <a:lnTo>
                      <a:pt x="511" y="372"/>
                    </a:lnTo>
                    <a:lnTo>
                      <a:pt x="509" y="436"/>
                    </a:lnTo>
                    <a:lnTo>
                      <a:pt x="511" y="503"/>
                    </a:lnTo>
                    <a:lnTo>
                      <a:pt x="487" y="509"/>
                    </a:lnTo>
                    <a:lnTo>
                      <a:pt x="461" y="517"/>
                    </a:lnTo>
                    <a:lnTo>
                      <a:pt x="432" y="525"/>
                    </a:lnTo>
                    <a:lnTo>
                      <a:pt x="401" y="533"/>
                    </a:lnTo>
                    <a:lnTo>
                      <a:pt x="369" y="542"/>
                    </a:lnTo>
                    <a:lnTo>
                      <a:pt x="335" y="552"/>
                    </a:lnTo>
                    <a:lnTo>
                      <a:pt x="300" y="560"/>
                    </a:lnTo>
                    <a:lnTo>
                      <a:pt x="265" y="568"/>
                    </a:lnTo>
                    <a:lnTo>
                      <a:pt x="229" y="576"/>
                    </a:lnTo>
                    <a:lnTo>
                      <a:pt x="195" y="582"/>
                    </a:lnTo>
                    <a:lnTo>
                      <a:pt x="160" y="586"/>
                    </a:lnTo>
                    <a:lnTo>
                      <a:pt x="128" y="590"/>
                    </a:lnTo>
                    <a:lnTo>
                      <a:pt x="97" y="591"/>
                    </a:lnTo>
                    <a:lnTo>
                      <a:pt x="68" y="590"/>
                    </a:lnTo>
                    <a:lnTo>
                      <a:pt x="42" y="586"/>
                    </a:lnTo>
                    <a:lnTo>
                      <a:pt x="19" y="580"/>
                    </a:lnTo>
                    <a:lnTo>
                      <a:pt x="4" y="462"/>
                    </a:lnTo>
                    <a:lnTo>
                      <a:pt x="0" y="345"/>
                    </a:lnTo>
                    <a:lnTo>
                      <a:pt x="7" y="227"/>
                    </a:lnTo>
                    <a:lnTo>
                      <a:pt x="22" y="102"/>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3" name="Freeform 110"/>
              <p:cNvSpPr>
                <a:spLocks/>
              </p:cNvSpPr>
              <p:nvPr/>
            </p:nvSpPr>
            <p:spPr bwMode="auto">
              <a:xfrm>
                <a:off x="4073526" y="2895601"/>
                <a:ext cx="411163" cy="439738"/>
              </a:xfrm>
              <a:custGeom>
                <a:avLst/>
                <a:gdLst>
                  <a:gd name="T0" fmla="*/ 20 w 518"/>
                  <a:gd name="T1" fmla="*/ 101 h 554"/>
                  <a:gd name="T2" fmla="*/ 44 w 518"/>
                  <a:gd name="T3" fmla="*/ 93 h 554"/>
                  <a:gd name="T4" fmla="*/ 71 w 518"/>
                  <a:gd name="T5" fmla="*/ 83 h 554"/>
                  <a:gd name="T6" fmla="*/ 101 w 518"/>
                  <a:gd name="T7" fmla="*/ 75 h 554"/>
                  <a:gd name="T8" fmla="*/ 132 w 518"/>
                  <a:gd name="T9" fmla="*/ 67 h 554"/>
                  <a:gd name="T10" fmla="*/ 164 w 518"/>
                  <a:gd name="T11" fmla="*/ 59 h 554"/>
                  <a:gd name="T12" fmla="*/ 197 w 518"/>
                  <a:gd name="T13" fmla="*/ 51 h 554"/>
                  <a:gd name="T14" fmla="*/ 232 w 518"/>
                  <a:gd name="T15" fmla="*/ 43 h 554"/>
                  <a:gd name="T16" fmla="*/ 268 w 518"/>
                  <a:gd name="T17" fmla="*/ 35 h 554"/>
                  <a:gd name="T18" fmla="*/ 302 w 518"/>
                  <a:gd name="T19" fmla="*/ 28 h 554"/>
                  <a:gd name="T20" fmla="*/ 337 w 518"/>
                  <a:gd name="T21" fmla="*/ 22 h 554"/>
                  <a:gd name="T22" fmla="*/ 370 w 518"/>
                  <a:gd name="T23" fmla="*/ 17 h 554"/>
                  <a:gd name="T24" fmla="*/ 404 w 518"/>
                  <a:gd name="T25" fmla="*/ 12 h 554"/>
                  <a:gd name="T26" fmla="*/ 435 w 518"/>
                  <a:gd name="T27" fmla="*/ 7 h 554"/>
                  <a:gd name="T28" fmla="*/ 465 w 518"/>
                  <a:gd name="T29" fmla="*/ 4 h 554"/>
                  <a:gd name="T30" fmla="*/ 493 w 518"/>
                  <a:gd name="T31" fmla="*/ 2 h 554"/>
                  <a:gd name="T32" fmla="*/ 518 w 518"/>
                  <a:gd name="T33" fmla="*/ 0 h 554"/>
                  <a:gd name="T34" fmla="*/ 513 w 518"/>
                  <a:gd name="T35" fmla="*/ 63 h 554"/>
                  <a:gd name="T36" fmla="*/ 509 w 518"/>
                  <a:gd name="T37" fmla="*/ 120 h 554"/>
                  <a:gd name="T38" fmla="*/ 503 w 518"/>
                  <a:gd name="T39" fmla="*/ 175 h 554"/>
                  <a:gd name="T40" fmla="*/ 497 w 518"/>
                  <a:gd name="T41" fmla="*/ 230 h 554"/>
                  <a:gd name="T42" fmla="*/ 491 w 518"/>
                  <a:gd name="T43" fmla="*/ 285 h 554"/>
                  <a:gd name="T44" fmla="*/ 488 w 518"/>
                  <a:gd name="T45" fmla="*/ 340 h 554"/>
                  <a:gd name="T46" fmla="*/ 487 w 518"/>
                  <a:gd name="T47" fmla="*/ 398 h 554"/>
                  <a:gd name="T48" fmla="*/ 488 w 518"/>
                  <a:gd name="T49" fmla="*/ 460 h 554"/>
                  <a:gd name="T50" fmla="*/ 466 w 518"/>
                  <a:gd name="T51" fmla="*/ 466 h 554"/>
                  <a:gd name="T52" fmla="*/ 441 w 518"/>
                  <a:gd name="T53" fmla="*/ 474 h 554"/>
                  <a:gd name="T54" fmla="*/ 413 w 518"/>
                  <a:gd name="T55" fmla="*/ 482 h 554"/>
                  <a:gd name="T56" fmla="*/ 383 w 518"/>
                  <a:gd name="T57" fmla="*/ 491 h 554"/>
                  <a:gd name="T58" fmla="*/ 352 w 518"/>
                  <a:gd name="T59" fmla="*/ 500 h 554"/>
                  <a:gd name="T60" fmla="*/ 320 w 518"/>
                  <a:gd name="T61" fmla="*/ 509 h 554"/>
                  <a:gd name="T62" fmla="*/ 286 w 518"/>
                  <a:gd name="T63" fmla="*/ 519 h 554"/>
                  <a:gd name="T64" fmla="*/ 252 w 518"/>
                  <a:gd name="T65" fmla="*/ 528 h 554"/>
                  <a:gd name="T66" fmla="*/ 218 w 518"/>
                  <a:gd name="T67" fmla="*/ 536 h 554"/>
                  <a:gd name="T68" fmla="*/ 185 w 518"/>
                  <a:gd name="T69" fmla="*/ 543 h 554"/>
                  <a:gd name="T70" fmla="*/ 152 w 518"/>
                  <a:gd name="T71" fmla="*/ 547 h 554"/>
                  <a:gd name="T72" fmla="*/ 121 w 518"/>
                  <a:gd name="T73" fmla="*/ 552 h 554"/>
                  <a:gd name="T74" fmla="*/ 91 w 518"/>
                  <a:gd name="T75" fmla="*/ 554 h 554"/>
                  <a:gd name="T76" fmla="*/ 64 w 518"/>
                  <a:gd name="T77" fmla="*/ 553 h 554"/>
                  <a:gd name="T78" fmla="*/ 39 w 518"/>
                  <a:gd name="T79" fmla="*/ 551 h 554"/>
                  <a:gd name="T80" fmla="*/ 18 w 518"/>
                  <a:gd name="T81" fmla="*/ 545 h 554"/>
                  <a:gd name="T82" fmla="*/ 4 w 518"/>
                  <a:gd name="T83" fmla="*/ 435 h 554"/>
                  <a:gd name="T84" fmla="*/ 0 w 518"/>
                  <a:gd name="T85" fmla="*/ 326 h 554"/>
                  <a:gd name="T86" fmla="*/ 6 w 518"/>
                  <a:gd name="T87" fmla="*/ 216 h 554"/>
                  <a:gd name="T88" fmla="*/ 20 w 518"/>
                  <a:gd name="T89" fmla="*/ 10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554">
                    <a:moveTo>
                      <a:pt x="20" y="101"/>
                    </a:moveTo>
                    <a:lnTo>
                      <a:pt x="44" y="93"/>
                    </a:lnTo>
                    <a:lnTo>
                      <a:pt x="71" y="83"/>
                    </a:lnTo>
                    <a:lnTo>
                      <a:pt x="101" y="75"/>
                    </a:lnTo>
                    <a:lnTo>
                      <a:pt x="132" y="67"/>
                    </a:lnTo>
                    <a:lnTo>
                      <a:pt x="164" y="59"/>
                    </a:lnTo>
                    <a:lnTo>
                      <a:pt x="197" y="51"/>
                    </a:lnTo>
                    <a:lnTo>
                      <a:pt x="232" y="43"/>
                    </a:lnTo>
                    <a:lnTo>
                      <a:pt x="268" y="35"/>
                    </a:lnTo>
                    <a:lnTo>
                      <a:pt x="302" y="28"/>
                    </a:lnTo>
                    <a:lnTo>
                      <a:pt x="337" y="22"/>
                    </a:lnTo>
                    <a:lnTo>
                      <a:pt x="370" y="17"/>
                    </a:lnTo>
                    <a:lnTo>
                      <a:pt x="404" y="12"/>
                    </a:lnTo>
                    <a:lnTo>
                      <a:pt x="435" y="7"/>
                    </a:lnTo>
                    <a:lnTo>
                      <a:pt x="465" y="4"/>
                    </a:lnTo>
                    <a:lnTo>
                      <a:pt x="493" y="2"/>
                    </a:lnTo>
                    <a:lnTo>
                      <a:pt x="518" y="0"/>
                    </a:lnTo>
                    <a:lnTo>
                      <a:pt x="513" y="63"/>
                    </a:lnTo>
                    <a:lnTo>
                      <a:pt x="509" y="120"/>
                    </a:lnTo>
                    <a:lnTo>
                      <a:pt x="503" y="175"/>
                    </a:lnTo>
                    <a:lnTo>
                      <a:pt x="497" y="230"/>
                    </a:lnTo>
                    <a:lnTo>
                      <a:pt x="491" y="285"/>
                    </a:lnTo>
                    <a:lnTo>
                      <a:pt x="488" y="340"/>
                    </a:lnTo>
                    <a:lnTo>
                      <a:pt x="487" y="398"/>
                    </a:lnTo>
                    <a:lnTo>
                      <a:pt x="488" y="460"/>
                    </a:lnTo>
                    <a:lnTo>
                      <a:pt x="466" y="466"/>
                    </a:lnTo>
                    <a:lnTo>
                      <a:pt x="441" y="474"/>
                    </a:lnTo>
                    <a:lnTo>
                      <a:pt x="413" y="482"/>
                    </a:lnTo>
                    <a:lnTo>
                      <a:pt x="383" y="491"/>
                    </a:lnTo>
                    <a:lnTo>
                      <a:pt x="352" y="500"/>
                    </a:lnTo>
                    <a:lnTo>
                      <a:pt x="320" y="509"/>
                    </a:lnTo>
                    <a:lnTo>
                      <a:pt x="286" y="519"/>
                    </a:lnTo>
                    <a:lnTo>
                      <a:pt x="252" y="528"/>
                    </a:lnTo>
                    <a:lnTo>
                      <a:pt x="218" y="536"/>
                    </a:lnTo>
                    <a:lnTo>
                      <a:pt x="185" y="543"/>
                    </a:lnTo>
                    <a:lnTo>
                      <a:pt x="152" y="547"/>
                    </a:lnTo>
                    <a:lnTo>
                      <a:pt x="121" y="552"/>
                    </a:lnTo>
                    <a:lnTo>
                      <a:pt x="91" y="554"/>
                    </a:lnTo>
                    <a:lnTo>
                      <a:pt x="64" y="553"/>
                    </a:lnTo>
                    <a:lnTo>
                      <a:pt x="39" y="551"/>
                    </a:lnTo>
                    <a:lnTo>
                      <a:pt x="18" y="545"/>
                    </a:lnTo>
                    <a:lnTo>
                      <a:pt x="4" y="435"/>
                    </a:lnTo>
                    <a:lnTo>
                      <a:pt x="0" y="326"/>
                    </a:lnTo>
                    <a:lnTo>
                      <a:pt x="6" y="216"/>
                    </a:lnTo>
                    <a:lnTo>
                      <a:pt x="20" y="101"/>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4" name="Freeform 111"/>
              <p:cNvSpPr>
                <a:spLocks/>
              </p:cNvSpPr>
              <p:nvPr/>
            </p:nvSpPr>
            <p:spPr bwMode="auto">
              <a:xfrm>
                <a:off x="4075114" y="2897188"/>
                <a:ext cx="395288" cy="409575"/>
              </a:xfrm>
              <a:custGeom>
                <a:avLst/>
                <a:gdLst>
                  <a:gd name="T0" fmla="*/ 18 w 496"/>
                  <a:gd name="T1" fmla="*/ 99 h 517"/>
                  <a:gd name="T2" fmla="*/ 41 w 496"/>
                  <a:gd name="T3" fmla="*/ 91 h 517"/>
                  <a:gd name="T4" fmla="*/ 66 w 496"/>
                  <a:gd name="T5" fmla="*/ 83 h 517"/>
                  <a:gd name="T6" fmla="*/ 94 w 496"/>
                  <a:gd name="T7" fmla="*/ 75 h 517"/>
                  <a:gd name="T8" fmla="*/ 124 w 496"/>
                  <a:gd name="T9" fmla="*/ 65 h 517"/>
                  <a:gd name="T10" fmla="*/ 155 w 496"/>
                  <a:gd name="T11" fmla="*/ 57 h 517"/>
                  <a:gd name="T12" fmla="*/ 189 w 496"/>
                  <a:gd name="T13" fmla="*/ 49 h 517"/>
                  <a:gd name="T14" fmla="*/ 222 w 496"/>
                  <a:gd name="T15" fmla="*/ 42 h 517"/>
                  <a:gd name="T16" fmla="*/ 256 w 496"/>
                  <a:gd name="T17" fmla="*/ 34 h 517"/>
                  <a:gd name="T18" fmla="*/ 290 w 496"/>
                  <a:gd name="T19" fmla="*/ 27 h 517"/>
                  <a:gd name="T20" fmla="*/ 324 w 496"/>
                  <a:gd name="T21" fmla="*/ 22 h 517"/>
                  <a:gd name="T22" fmla="*/ 357 w 496"/>
                  <a:gd name="T23" fmla="*/ 16 h 517"/>
                  <a:gd name="T24" fmla="*/ 388 w 496"/>
                  <a:gd name="T25" fmla="*/ 10 h 517"/>
                  <a:gd name="T26" fmla="*/ 419 w 496"/>
                  <a:gd name="T27" fmla="*/ 7 h 517"/>
                  <a:gd name="T28" fmla="*/ 447 w 496"/>
                  <a:gd name="T29" fmla="*/ 3 h 517"/>
                  <a:gd name="T30" fmla="*/ 473 w 496"/>
                  <a:gd name="T31" fmla="*/ 1 h 517"/>
                  <a:gd name="T32" fmla="*/ 496 w 496"/>
                  <a:gd name="T33" fmla="*/ 0 h 517"/>
                  <a:gd name="T34" fmla="*/ 493 w 496"/>
                  <a:gd name="T35" fmla="*/ 57 h 517"/>
                  <a:gd name="T36" fmla="*/ 487 w 496"/>
                  <a:gd name="T37" fmla="*/ 110 h 517"/>
                  <a:gd name="T38" fmla="*/ 481 w 496"/>
                  <a:gd name="T39" fmla="*/ 160 h 517"/>
                  <a:gd name="T40" fmla="*/ 476 w 496"/>
                  <a:gd name="T41" fmla="*/ 208 h 517"/>
                  <a:gd name="T42" fmla="*/ 470 w 496"/>
                  <a:gd name="T43" fmla="*/ 258 h 517"/>
                  <a:gd name="T44" fmla="*/ 466 w 496"/>
                  <a:gd name="T45" fmla="*/ 307 h 517"/>
                  <a:gd name="T46" fmla="*/ 464 w 496"/>
                  <a:gd name="T47" fmla="*/ 360 h 517"/>
                  <a:gd name="T48" fmla="*/ 465 w 496"/>
                  <a:gd name="T49" fmla="*/ 418 h 517"/>
                  <a:gd name="T50" fmla="*/ 445 w 496"/>
                  <a:gd name="T51" fmla="*/ 424 h 517"/>
                  <a:gd name="T52" fmla="*/ 420 w 496"/>
                  <a:gd name="T53" fmla="*/ 430 h 517"/>
                  <a:gd name="T54" fmla="*/ 394 w 496"/>
                  <a:gd name="T55" fmla="*/ 440 h 517"/>
                  <a:gd name="T56" fmla="*/ 365 w 496"/>
                  <a:gd name="T57" fmla="*/ 449 h 517"/>
                  <a:gd name="T58" fmla="*/ 335 w 496"/>
                  <a:gd name="T59" fmla="*/ 458 h 517"/>
                  <a:gd name="T60" fmla="*/ 304 w 496"/>
                  <a:gd name="T61" fmla="*/ 468 h 517"/>
                  <a:gd name="T62" fmla="*/ 272 w 496"/>
                  <a:gd name="T63" fmla="*/ 478 h 517"/>
                  <a:gd name="T64" fmla="*/ 239 w 496"/>
                  <a:gd name="T65" fmla="*/ 487 h 517"/>
                  <a:gd name="T66" fmla="*/ 207 w 496"/>
                  <a:gd name="T67" fmla="*/ 496 h 517"/>
                  <a:gd name="T68" fmla="*/ 176 w 496"/>
                  <a:gd name="T69" fmla="*/ 503 h 517"/>
                  <a:gd name="T70" fmla="*/ 145 w 496"/>
                  <a:gd name="T71" fmla="*/ 510 h 517"/>
                  <a:gd name="T72" fmla="*/ 115 w 496"/>
                  <a:gd name="T73" fmla="*/ 515 h 517"/>
                  <a:gd name="T74" fmla="*/ 86 w 496"/>
                  <a:gd name="T75" fmla="*/ 517 h 517"/>
                  <a:gd name="T76" fmla="*/ 61 w 496"/>
                  <a:gd name="T77" fmla="*/ 517 h 517"/>
                  <a:gd name="T78" fmla="*/ 36 w 496"/>
                  <a:gd name="T79" fmla="*/ 515 h 517"/>
                  <a:gd name="T80" fmla="*/ 16 w 496"/>
                  <a:gd name="T81" fmla="*/ 510 h 517"/>
                  <a:gd name="T82" fmla="*/ 3 w 496"/>
                  <a:gd name="T83" fmla="*/ 407 h 517"/>
                  <a:gd name="T84" fmla="*/ 0 w 496"/>
                  <a:gd name="T85" fmla="*/ 307 h 517"/>
                  <a:gd name="T86" fmla="*/ 4 w 496"/>
                  <a:gd name="T87" fmla="*/ 206 h 517"/>
                  <a:gd name="T88" fmla="*/ 18 w 496"/>
                  <a:gd name="T89" fmla="*/ 9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517">
                    <a:moveTo>
                      <a:pt x="18" y="99"/>
                    </a:moveTo>
                    <a:lnTo>
                      <a:pt x="41" y="91"/>
                    </a:lnTo>
                    <a:lnTo>
                      <a:pt x="66" y="83"/>
                    </a:lnTo>
                    <a:lnTo>
                      <a:pt x="94" y="75"/>
                    </a:lnTo>
                    <a:lnTo>
                      <a:pt x="124" y="65"/>
                    </a:lnTo>
                    <a:lnTo>
                      <a:pt x="155" y="57"/>
                    </a:lnTo>
                    <a:lnTo>
                      <a:pt x="189" y="49"/>
                    </a:lnTo>
                    <a:lnTo>
                      <a:pt x="222" y="42"/>
                    </a:lnTo>
                    <a:lnTo>
                      <a:pt x="256" y="34"/>
                    </a:lnTo>
                    <a:lnTo>
                      <a:pt x="290" y="27"/>
                    </a:lnTo>
                    <a:lnTo>
                      <a:pt x="324" y="22"/>
                    </a:lnTo>
                    <a:lnTo>
                      <a:pt x="357" y="16"/>
                    </a:lnTo>
                    <a:lnTo>
                      <a:pt x="388" y="10"/>
                    </a:lnTo>
                    <a:lnTo>
                      <a:pt x="419" y="7"/>
                    </a:lnTo>
                    <a:lnTo>
                      <a:pt x="447" y="3"/>
                    </a:lnTo>
                    <a:lnTo>
                      <a:pt x="473" y="1"/>
                    </a:lnTo>
                    <a:lnTo>
                      <a:pt x="496" y="0"/>
                    </a:lnTo>
                    <a:lnTo>
                      <a:pt x="493" y="57"/>
                    </a:lnTo>
                    <a:lnTo>
                      <a:pt x="487" y="110"/>
                    </a:lnTo>
                    <a:lnTo>
                      <a:pt x="481" y="160"/>
                    </a:lnTo>
                    <a:lnTo>
                      <a:pt x="476" y="208"/>
                    </a:lnTo>
                    <a:lnTo>
                      <a:pt x="470" y="258"/>
                    </a:lnTo>
                    <a:lnTo>
                      <a:pt x="466" y="307"/>
                    </a:lnTo>
                    <a:lnTo>
                      <a:pt x="464" y="360"/>
                    </a:lnTo>
                    <a:lnTo>
                      <a:pt x="465" y="418"/>
                    </a:lnTo>
                    <a:lnTo>
                      <a:pt x="445" y="424"/>
                    </a:lnTo>
                    <a:lnTo>
                      <a:pt x="420" y="430"/>
                    </a:lnTo>
                    <a:lnTo>
                      <a:pt x="394" y="440"/>
                    </a:lnTo>
                    <a:lnTo>
                      <a:pt x="365" y="449"/>
                    </a:lnTo>
                    <a:lnTo>
                      <a:pt x="335" y="458"/>
                    </a:lnTo>
                    <a:lnTo>
                      <a:pt x="304" y="468"/>
                    </a:lnTo>
                    <a:lnTo>
                      <a:pt x="272" y="478"/>
                    </a:lnTo>
                    <a:lnTo>
                      <a:pt x="239" y="487"/>
                    </a:lnTo>
                    <a:lnTo>
                      <a:pt x="207" y="496"/>
                    </a:lnTo>
                    <a:lnTo>
                      <a:pt x="176" y="503"/>
                    </a:lnTo>
                    <a:lnTo>
                      <a:pt x="145" y="510"/>
                    </a:lnTo>
                    <a:lnTo>
                      <a:pt x="115" y="515"/>
                    </a:lnTo>
                    <a:lnTo>
                      <a:pt x="86" y="517"/>
                    </a:lnTo>
                    <a:lnTo>
                      <a:pt x="61" y="517"/>
                    </a:lnTo>
                    <a:lnTo>
                      <a:pt x="36" y="515"/>
                    </a:lnTo>
                    <a:lnTo>
                      <a:pt x="16" y="510"/>
                    </a:lnTo>
                    <a:lnTo>
                      <a:pt x="3" y="407"/>
                    </a:lnTo>
                    <a:lnTo>
                      <a:pt x="0" y="307"/>
                    </a:lnTo>
                    <a:lnTo>
                      <a:pt x="4" y="206"/>
                    </a:lnTo>
                    <a:lnTo>
                      <a:pt x="18" y="99"/>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5" name="Freeform 112"/>
              <p:cNvSpPr>
                <a:spLocks/>
              </p:cNvSpPr>
              <p:nvPr/>
            </p:nvSpPr>
            <p:spPr bwMode="auto">
              <a:xfrm>
                <a:off x="4092576" y="2938463"/>
                <a:ext cx="582613" cy="107950"/>
              </a:xfrm>
              <a:custGeom>
                <a:avLst/>
                <a:gdLst>
                  <a:gd name="T0" fmla="*/ 0 w 735"/>
                  <a:gd name="T1" fmla="*/ 111 h 135"/>
                  <a:gd name="T2" fmla="*/ 199 w 735"/>
                  <a:gd name="T3" fmla="*/ 77 h 135"/>
                  <a:gd name="T4" fmla="*/ 531 w 735"/>
                  <a:gd name="T5" fmla="*/ 29 h 135"/>
                  <a:gd name="T6" fmla="*/ 670 w 735"/>
                  <a:gd name="T7" fmla="*/ 18 h 135"/>
                  <a:gd name="T8" fmla="*/ 735 w 735"/>
                  <a:gd name="T9" fmla="*/ 0 h 135"/>
                  <a:gd name="T10" fmla="*/ 659 w 735"/>
                  <a:gd name="T11" fmla="*/ 41 h 135"/>
                  <a:gd name="T12" fmla="*/ 36 w 735"/>
                  <a:gd name="T13" fmla="*/ 135 h 135"/>
                  <a:gd name="T14" fmla="*/ 0 w 735"/>
                  <a:gd name="T15" fmla="*/ 11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5">
                    <a:moveTo>
                      <a:pt x="0" y="111"/>
                    </a:moveTo>
                    <a:lnTo>
                      <a:pt x="199" y="77"/>
                    </a:lnTo>
                    <a:lnTo>
                      <a:pt x="531" y="29"/>
                    </a:lnTo>
                    <a:lnTo>
                      <a:pt x="670" y="18"/>
                    </a:lnTo>
                    <a:lnTo>
                      <a:pt x="735" y="0"/>
                    </a:lnTo>
                    <a:lnTo>
                      <a:pt x="659" y="41"/>
                    </a:lnTo>
                    <a:lnTo>
                      <a:pt x="36" y="135"/>
                    </a:lnTo>
                    <a:lnTo>
                      <a:pt x="0" y="111"/>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6" name="Freeform 113"/>
              <p:cNvSpPr>
                <a:spLocks/>
              </p:cNvSpPr>
              <p:nvPr/>
            </p:nvSpPr>
            <p:spPr bwMode="auto">
              <a:xfrm>
                <a:off x="4103689" y="2968626"/>
                <a:ext cx="511175" cy="606425"/>
              </a:xfrm>
              <a:custGeom>
                <a:avLst/>
                <a:gdLst>
                  <a:gd name="T0" fmla="*/ 643 w 645"/>
                  <a:gd name="T1" fmla="*/ 0 h 763"/>
                  <a:gd name="T2" fmla="*/ 640 w 645"/>
                  <a:gd name="T3" fmla="*/ 172 h 763"/>
                  <a:gd name="T4" fmla="*/ 639 w 645"/>
                  <a:gd name="T5" fmla="*/ 361 h 763"/>
                  <a:gd name="T6" fmla="*/ 640 w 645"/>
                  <a:gd name="T7" fmla="*/ 557 h 763"/>
                  <a:gd name="T8" fmla="*/ 645 w 645"/>
                  <a:gd name="T9" fmla="*/ 749 h 763"/>
                  <a:gd name="T10" fmla="*/ 607 w 645"/>
                  <a:gd name="T11" fmla="*/ 754 h 763"/>
                  <a:gd name="T12" fmla="*/ 567 w 645"/>
                  <a:gd name="T13" fmla="*/ 757 h 763"/>
                  <a:gd name="T14" fmla="*/ 529 w 645"/>
                  <a:gd name="T15" fmla="*/ 760 h 763"/>
                  <a:gd name="T16" fmla="*/ 490 w 645"/>
                  <a:gd name="T17" fmla="*/ 761 h 763"/>
                  <a:gd name="T18" fmla="*/ 451 w 645"/>
                  <a:gd name="T19" fmla="*/ 763 h 763"/>
                  <a:gd name="T20" fmla="*/ 412 w 645"/>
                  <a:gd name="T21" fmla="*/ 763 h 763"/>
                  <a:gd name="T22" fmla="*/ 373 w 645"/>
                  <a:gd name="T23" fmla="*/ 763 h 763"/>
                  <a:gd name="T24" fmla="*/ 333 w 645"/>
                  <a:gd name="T25" fmla="*/ 763 h 763"/>
                  <a:gd name="T26" fmla="*/ 294 w 645"/>
                  <a:gd name="T27" fmla="*/ 762 h 763"/>
                  <a:gd name="T28" fmla="*/ 255 w 645"/>
                  <a:gd name="T29" fmla="*/ 762 h 763"/>
                  <a:gd name="T30" fmla="*/ 216 w 645"/>
                  <a:gd name="T31" fmla="*/ 761 h 763"/>
                  <a:gd name="T32" fmla="*/ 178 w 645"/>
                  <a:gd name="T33" fmla="*/ 760 h 763"/>
                  <a:gd name="T34" fmla="*/ 138 w 645"/>
                  <a:gd name="T35" fmla="*/ 759 h 763"/>
                  <a:gd name="T36" fmla="*/ 99 w 645"/>
                  <a:gd name="T37" fmla="*/ 757 h 763"/>
                  <a:gd name="T38" fmla="*/ 60 w 645"/>
                  <a:gd name="T39" fmla="*/ 756 h 763"/>
                  <a:gd name="T40" fmla="*/ 22 w 645"/>
                  <a:gd name="T41" fmla="*/ 755 h 763"/>
                  <a:gd name="T42" fmla="*/ 11 w 645"/>
                  <a:gd name="T43" fmla="*/ 657 h 763"/>
                  <a:gd name="T44" fmla="*/ 4 w 645"/>
                  <a:gd name="T45" fmla="*/ 564 h 763"/>
                  <a:gd name="T46" fmla="*/ 0 w 645"/>
                  <a:gd name="T47" fmla="*/ 476 h 763"/>
                  <a:gd name="T48" fmla="*/ 0 w 645"/>
                  <a:gd name="T49" fmla="*/ 392 h 763"/>
                  <a:gd name="T50" fmla="*/ 4 w 645"/>
                  <a:gd name="T51" fmla="*/ 312 h 763"/>
                  <a:gd name="T52" fmla="*/ 8 w 645"/>
                  <a:gd name="T53" fmla="*/ 233 h 763"/>
                  <a:gd name="T54" fmla="*/ 15 w 645"/>
                  <a:gd name="T55" fmla="*/ 156 h 763"/>
                  <a:gd name="T56" fmla="*/ 22 w 645"/>
                  <a:gd name="T57" fmla="*/ 79 h 763"/>
                  <a:gd name="T58" fmla="*/ 60 w 645"/>
                  <a:gd name="T59" fmla="*/ 72 h 763"/>
                  <a:gd name="T60" fmla="*/ 98 w 645"/>
                  <a:gd name="T61" fmla="*/ 64 h 763"/>
                  <a:gd name="T62" fmla="*/ 136 w 645"/>
                  <a:gd name="T63" fmla="*/ 57 h 763"/>
                  <a:gd name="T64" fmla="*/ 175 w 645"/>
                  <a:gd name="T65" fmla="*/ 51 h 763"/>
                  <a:gd name="T66" fmla="*/ 215 w 645"/>
                  <a:gd name="T67" fmla="*/ 44 h 763"/>
                  <a:gd name="T68" fmla="*/ 253 w 645"/>
                  <a:gd name="T69" fmla="*/ 39 h 763"/>
                  <a:gd name="T70" fmla="*/ 292 w 645"/>
                  <a:gd name="T71" fmla="*/ 33 h 763"/>
                  <a:gd name="T72" fmla="*/ 331 w 645"/>
                  <a:gd name="T73" fmla="*/ 27 h 763"/>
                  <a:gd name="T74" fmla="*/ 370 w 645"/>
                  <a:gd name="T75" fmla="*/ 23 h 763"/>
                  <a:gd name="T76" fmla="*/ 409 w 645"/>
                  <a:gd name="T77" fmla="*/ 18 h 763"/>
                  <a:gd name="T78" fmla="*/ 449 w 645"/>
                  <a:gd name="T79" fmla="*/ 13 h 763"/>
                  <a:gd name="T80" fmla="*/ 488 w 645"/>
                  <a:gd name="T81" fmla="*/ 10 h 763"/>
                  <a:gd name="T82" fmla="*/ 527 w 645"/>
                  <a:gd name="T83" fmla="*/ 6 h 763"/>
                  <a:gd name="T84" fmla="*/ 566 w 645"/>
                  <a:gd name="T85" fmla="*/ 4 h 763"/>
                  <a:gd name="T86" fmla="*/ 604 w 645"/>
                  <a:gd name="T87" fmla="*/ 2 h 763"/>
                  <a:gd name="T88" fmla="*/ 643 w 645"/>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5" h="763">
                    <a:moveTo>
                      <a:pt x="643" y="0"/>
                    </a:moveTo>
                    <a:lnTo>
                      <a:pt x="640" y="172"/>
                    </a:lnTo>
                    <a:lnTo>
                      <a:pt x="639" y="361"/>
                    </a:lnTo>
                    <a:lnTo>
                      <a:pt x="640" y="557"/>
                    </a:lnTo>
                    <a:lnTo>
                      <a:pt x="645" y="749"/>
                    </a:lnTo>
                    <a:lnTo>
                      <a:pt x="607" y="754"/>
                    </a:lnTo>
                    <a:lnTo>
                      <a:pt x="567" y="757"/>
                    </a:lnTo>
                    <a:lnTo>
                      <a:pt x="529" y="760"/>
                    </a:lnTo>
                    <a:lnTo>
                      <a:pt x="490" y="761"/>
                    </a:lnTo>
                    <a:lnTo>
                      <a:pt x="451" y="763"/>
                    </a:lnTo>
                    <a:lnTo>
                      <a:pt x="412" y="763"/>
                    </a:lnTo>
                    <a:lnTo>
                      <a:pt x="373" y="763"/>
                    </a:lnTo>
                    <a:lnTo>
                      <a:pt x="333" y="763"/>
                    </a:lnTo>
                    <a:lnTo>
                      <a:pt x="294" y="762"/>
                    </a:lnTo>
                    <a:lnTo>
                      <a:pt x="255" y="762"/>
                    </a:lnTo>
                    <a:lnTo>
                      <a:pt x="216" y="761"/>
                    </a:lnTo>
                    <a:lnTo>
                      <a:pt x="178" y="760"/>
                    </a:lnTo>
                    <a:lnTo>
                      <a:pt x="138" y="759"/>
                    </a:lnTo>
                    <a:lnTo>
                      <a:pt x="99" y="757"/>
                    </a:lnTo>
                    <a:lnTo>
                      <a:pt x="60" y="756"/>
                    </a:lnTo>
                    <a:lnTo>
                      <a:pt x="22" y="755"/>
                    </a:lnTo>
                    <a:lnTo>
                      <a:pt x="11" y="657"/>
                    </a:lnTo>
                    <a:lnTo>
                      <a:pt x="4" y="564"/>
                    </a:lnTo>
                    <a:lnTo>
                      <a:pt x="0" y="476"/>
                    </a:lnTo>
                    <a:lnTo>
                      <a:pt x="0" y="392"/>
                    </a:lnTo>
                    <a:lnTo>
                      <a:pt x="4" y="312"/>
                    </a:lnTo>
                    <a:lnTo>
                      <a:pt x="8" y="233"/>
                    </a:lnTo>
                    <a:lnTo>
                      <a:pt x="15" y="156"/>
                    </a:lnTo>
                    <a:lnTo>
                      <a:pt x="22" y="79"/>
                    </a:lnTo>
                    <a:lnTo>
                      <a:pt x="60" y="72"/>
                    </a:lnTo>
                    <a:lnTo>
                      <a:pt x="98" y="64"/>
                    </a:lnTo>
                    <a:lnTo>
                      <a:pt x="136" y="57"/>
                    </a:lnTo>
                    <a:lnTo>
                      <a:pt x="175" y="51"/>
                    </a:lnTo>
                    <a:lnTo>
                      <a:pt x="215" y="44"/>
                    </a:lnTo>
                    <a:lnTo>
                      <a:pt x="253" y="39"/>
                    </a:lnTo>
                    <a:lnTo>
                      <a:pt x="292" y="33"/>
                    </a:lnTo>
                    <a:lnTo>
                      <a:pt x="331" y="27"/>
                    </a:lnTo>
                    <a:lnTo>
                      <a:pt x="370" y="23"/>
                    </a:lnTo>
                    <a:lnTo>
                      <a:pt x="409" y="18"/>
                    </a:lnTo>
                    <a:lnTo>
                      <a:pt x="449" y="13"/>
                    </a:lnTo>
                    <a:lnTo>
                      <a:pt x="488" y="10"/>
                    </a:lnTo>
                    <a:lnTo>
                      <a:pt x="527" y="6"/>
                    </a:lnTo>
                    <a:lnTo>
                      <a:pt x="566" y="4"/>
                    </a:lnTo>
                    <a:lnTo>
                      <a:pt x="604" y="2"/>
                    </a:lnTo>
                    <a:lnTo>
                      <a:pt x="643"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7" name="Freeform 114"/>
              <p:cNvSpPr>
                <a:spLocks/>
              </p:cNvSpPr>
              <p:nvPr/>
            </p:nvSpPr>
            <p:spPr bwMode="auto">
              <a:xfrm>
                <a:off x="4110039" y="2981326"/>
                <a:ext cx="490538" cy="581025"/>
              </a:xfrm>
              <a:custGeom>
                <a:avLst/>
                <a:gdLst>
                  <a:gd name="T0" fmla="*/ 617 w 617"/>
                  <a:gd name="T1" fmla="*/ 0 h 731"/>
                  <a:gd name="T2" fmla="*/ 616 w 617"/>
                  <a:gd name="T3" fmla="*/ 165 h 731"/>
                  <a:gd name="T4" fmla="*/ 615 w 617"/>
                  <a:gd name="T5" fmla="*/ 343 h 731"/>
                  <a:gd name="T6" fmla="*/ 615 w 617"/>
                  <a:gd name="T7" fmla="*/ 528 h 731"/>
                  <a:gd name="T8" fmla="*/ 617 w 617"/>
                  <a:gd name="T9" fmla="*/ 712 h 731"/>
                  <a:gd name="T10" fmla="*/ 580 w 617"/>
                  <a:gd name="T11" fmla="*/ 717 h 731"/>
                  <a:gd name="T12" fmla="*/ 545 w 617"/>
                  <a:gd name="T13" fmla="*/ 721 h 731"/>
                  <a:gd name="T14" fmla="*/ 508 w 617"/>
                  <a:gd name="T15" fmla="*/ 725 h 731"/>
                  <a:gd name="T16" fmla="*/ 471 w 617"/>
                  <a:gd name="T17" fmla="*/ 728 h 731"/>
                  <a:gd name="T18" fmla="*/ 434 w 617"/>
                  <a:gd name="T19" fmla="*/ 730 h 731"/>
                  <a:gd name="T20" fmla="*/ 396 w 617"/>
                  <a:gd name="T21" fmla="*/ 731 h 731"/>
                  <a:gd name="T22" fmla="*/ 359 w 617"/>
                  <a:gd name="T23" fmla="*/ 731 h 731"/>
                  <a:gd name="T24" fmla="*/ 322 w 617"/>
                  <a:gd name="T25" fmla="*/ 731 h 731"/>
                  <a:gd name="T26" fmla="*/ 284 w 617"/>
                  <a:gd name="T27" fmla="*/ 731 h 731"/>
                  <a:gd name="T28" fmla="*/ 247 w 617"/>
                  <a:gd name="T29" fmla="*/ 730 h 731"/>
                  <a:gd name="T30" fmla="*/ 210 w 617"/>
                  <a:gd name="T31" fmla="*/ 729 h 731"/>
                  <a:gd name="T32" fmla="*/ 172 w 617"/>
                  <a:gd name="T33" fmla="*/ 727 h 731"/>
                  <a:gd name="T34" fmla="*/ 135 w 617"/>
                  <a:gd name="T35" fmla="*/ 724 h 731"/>
                  <a:gd name="T36" fmla="*/ 98 w 617"/>
                  <a:gd name="T37" fmla="*/ 722 h 731"/>
                  <a:gd name="T38" fmla="*/ 61 w 617"/>
                  <a:gd name="T39" fmla="*/ 720 h 731"/>
                  <a:gd name="T40" fmla="*/ 25 w 617"/>
                  <a:gd name="T41" fmla="*/ 717 h 731"/>
                  <a:gd name="T42" fmla="*/ 12 w 617"/>
                  <a:gd name="T43" fmla="*/ 624 h 731"/>
                  <a:gd name="T44" fmla="*/ 4 w 617"/>
                  <a:gd name="T45" fmla="*/ 537 h 731"/>
                  <a:gd name="T46" fmla="*/ 0 w 617"/>
                  <a:gd name="T47" fmla="*/ 452 h 731"/>
                  <a:gd name="T48" fmla="*/ 0 w 617"/>
                  <a:gd name="T49" fmla="*/ 373 h 731"/>
                  <a:gd name="T50" fmla="*/ 4 w 617"/>
                  <a:gd name="T51" fmla="*/ 296 h 731"/>
                  <a:gd name="T52" fmla="*/ 10 w 617"/>
                  <a:gd name="T53" fmla="*/ 222 h 731"/>
                  <a:gd name="T54" fmla="*/ 17 w 617"/>
                  <a:gd name="T55" fmla="*/ 148 h 731"/>
                  <a:gd name="T56" fmla="*/ 25 w 617"/>
                  <a:gd name="T57" fmla="*/ 75 h 731"/>
                  <a:gd name="T58" fmla="*/ 60 w 617"/>
                  <a:gd name="T59" fmla="*/ 67 h 731"/>
                  <a:gd name="T60" fmla="*/ 97 w 617"/>
                  <a:gd name="T61" fmla="*/ 59 h 731"/>
                  <a:gd name="T62" fmla="*/ 134 w 617"/>
                  <a:gd name="T63" fmla="*/ 52 h 731"/>
                  <a:gd name="T64" fmla="*/ 171 w 617"/>
                  <a:gd name="T65" fmla="*/ 45 h 731"/>
                  <a:gd name="T66" fmla="*/ 208 w 617"/>
                  <a:gd name="T67" fmla="*/ 38 h 731"/>
                  <a:gd name="T68" fmla="*/ 245 w 617"/>
                  <a:gd name="T69" fmla="*/ 32 h 731"/>
                  <a:gd name="T70" fmla="*/ 282 w 617"/>
                  <a:gd name="T71" fmla="*/ 27 h 731"/>
                  <a:gd name="T72" fmla="*/ 320 w 617"/>
                  <a:gd name="T73" fmla="*/ 22 h 731"/>
                  <a:gd name="T74" fmla="*/ 357 w 617"/>
                  <a:gd name="T75" fmla="*/ 18 h 731"/>
                  <a:gd name="T76" fmla="*/ 394 w 617"/>
                  <a:gd name="T77" fmla="*/ 14 h 731"/>
                  <a:gd name="T78" fmla="*/ 432 w 617"/>
                  <a:gd name="T79" fmla="*/ 10 h 731"/>
                  <a:gd name="T80" fmla="*/ 468 w 617"/>
                  <a:gd name="T81" fmla="*/ 8 h 731"/>
                  <a:gd name="T82" fmla="*/ 505 w 617"/>
                  <a:gd name="T83" fmla="*/ 4 h 731"/>
                  <a:gd name="T84" fmla="*/ 543 w 617"/>
                  <a:gd name="T85" fmla="*/ 3 h 731"/>
                  <a:gd name="T86" fmla="*/ 580 w 617"/>
                  <a:gd name="T87" fmla="*/ 1 h 731"/>
                  <a:gd name="T88" fmla="*/ 617 w 617"/>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7" h="731">
                    <a:moveTo>
                      <a:pt x="617" y="0"/>
                    </a:moveTo>
                    <a:lnTo>
                      <a:pt x="616" y="165"/>
                    </a:lnTo>
                    <a:lnTo>
                      <a:pt x="615" y="343"/>
                    </a:lnTo>
                    <a:lnTo>
                      <a:pt x="615" y="528"/>
                    </a:lnTo>
                    <a:lnTo>
                      <a:pt x="617" y="712"/>
                    </a:lnTo>
                    <a:lnTo>
                      <a:pt x="580" y="717"/>
                    </a:lnTo>
                    <a:lnTo>
                      <a:pt x="545" y="721"/>
                    </a:lnTo>
                    <a:lnTo>
                      <a:pt x="508" y="725"/>
                    </a:lnTo>
                    <a:lnTo>
                      <a:pt x="471" y="728"/>
                    </a:lnTo>
                    <a:lnTo>
                      <a:pt x="434" y="730"/>
                    </a:lnTo>
                    <a:lnTo>
                      <a:pt x="396" y="731"/>
                    </a:lnTo>
                    <a:lnTo>
                      <a:pt x="359" y="731"/>
                    </a:lnTo>
                    <a:lnTo>
                      <a:pt x="322" y="731"/>
                    </a:lnTo>
                    <a:lnTo>
                      <a:pt x="284" y="731"/>
                    </a:lnTo>
                    <a:lnTo>
                      <a:pt x="247" y="730"/>
                    </a:lnTo>
                    <a:lnTo>
                      <a:pt x="210" y="729"/>
                    </a:lnTo>
                    <a:lnTo>
                      <a:pt x="172" y="727"/>
                    </a:lnTo>
                    <a:lnTo>
                      <a:pt x="135" y="724"/>
                    </a:lnTo>
                    <a:lnTo>
                      <a:pt x="98" y="722"/>
                    </a:lnTo>
                    <a:lnTo>
                      <a:pt x="61" y="720"/>
                    </a:lnTo>
                    <a:lnTo>
                      <a:pt x="25" y="717"/>
                    </a:lnTo>
                    <a:lnTo>
                      <a:pt x="12" y="624"/>
                    </a:lnTo>
                    <a:lnTo>
                      <a:pt x="4" y="537"/>
                    </a:lnTo>
                    <a:lnTo>
                      <a:pt x="0" y="452"/>
                    </a:lnTo>
                    <a:lnTo>
                      <a:pt x="0" y="373"/>
                    </a:lnTo>
                    <a:lnTo>
                      <a:pt x="4" y="296"/>
                    </a:lnTo>
                    <a:lnTo>
                      <a:pt x="10" y="222"/>
                    </a:lnTo>
                    <a:lnTo>
                      <a:pt x="17" y="148"/>
                    </a:lnTo>
                    <a:lnTo>
                      <a:pt x="25" y="75"/>
                    </a:lnTo>
                    <a:lnTo>
                      <a:pt x="60" y="67"/>
                    </a:lnTo>
                    <a:lnTo>
                      <a:pt x="97" y="59"/>
                    </a:lnTo>
                    <a:lnTo>
                      <a:pt x="134" y="52"/>
                    </a:lnTo>
                    <a:lnTo>
                      <a:pt x="171" y="45"/>
                    </a:lnTo>
                    <a:lnTo>
                      <a:pt x="208" y="38"/>
                    </a:lnTo>
                    <a:lnTo>
                      <a:pt x="245" y="32"/>
                    </a:lnTo>
                    <a:lnTo>
                      <a:pt x="282" y="27"/>
                    </a:lnTo>
                    <a:lnTo>
                      <a:pt x="320" y="22"/>
                    </a:lnTo>
                    <a:lnTo>
                      <a:pt x="357" y="18"/>
                    </a:lnTo>
                    <a:lnTo>
                      <a:pt x="394" y="14"/>
                    </a:lnTo>
                    <a:lnTo>
                      <a:pt x="432" y="10"/>
                    </a:lnTo>
                    <a:lnTo>
                      <a:pt x="468" y="8"/>
                    </a:lnTo>
                    <a:lnTo>
                      <a:pt x="505" y="4"/>
                    </a:lnTo>
                    <a:lnTo>
                      <a:pt x="543" y="3"/>
                    </a:lnTo>
                    <a:lnTo>
                      <a:pt x="580" y="1"/>
                    </a:lnTo>
                    <a:lnTo>
                      <a:pt x="617"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8" name="Freeform 115"/>
              <p:cNvSpPr>
                <a:spLocks/>
              </p:cNvSpPr>
              <p:nvPr/>
            </p:nvSpPr>
            <p:spPr bwMode="auto">
              <a:xfrm>
                <a:off x="4117976" y="2994026"/>
                <a:ext cx="466725" cy="557213"/>
              </a:xfrm>
              <a:custGeom>
                <a:avLst/>
                <a:gdLst>
                  <a:gd name="T0" fmla="*/ 589 w 589"/>
                  <a:gd name="T1" fmla="*/ 0 h 700"/>
                  <a:gd name="T2" fmla="*/ 589 w 589"/>
                  <a:gd name="T3" fmla="*/ 157 h 700"/>
                  <a:gd name="T4" fmla="*/ 589 w 589"/>
                  <a:gd name="T5" fmla="*/ 327 h 700"/>
                  <a:gd name="T6" fmla="*/ 589 w 589"/>
                  <a:gd name="T7" fmla="*/ 502 h 700"/>
                  <a:gd name="T8" fmla="*/ 589 w 589"/>
                  <a:gd name="T9" fmla="*/ 676 h 700"/>
                  <a:gd name="T10" fmla="*/ 554 w 589"/>
                  <a:gd name="T11" fmla="*/ 682 h 700"/>
                  <a:gd name="T12" fmla="*/ 520 w 589"/>
                  <a:gd name="T13" fmla="*/ 688 h 700"/>
                  <a:gd name="T14" fmla="*/ 485 w 589"/>
                  <a:gd name="T15" fmla="*/ 691 h 700"/>
                  <a:gd name="T16" fmla="*/ 449 w 589"/>
                  <a:gd name="T17" fmla="*/ 694 h 700"/>
                  <a:gd name="T18" fmla="*/ 415 w 589"/>
                  <a:gd name="T19" fmla="*/ 697 h 700"/>
                  <a:gd name="T20" fmla="*/ 379 w 589"/>
                  <a:gd name="T21" fmla="*/ 699 h 700"/>
                  <a:gd name="T22" fmla="*/ 344 w 589"/>
                  <a:gd name="T23" fmla="*/ 700 h 700"/>
                  <a:gd name="T24" fmla="*/ 309 w 589"/>
                  <a:gd name="T25" fmla="*/ 700 h 700"/>
                  <a:gd name="T26" fmla="*/ 274 w 589"/>
                  <a:gd name="T27" fmla="*/ 699 h 700"/>
                  <a:gd name="T28" fmla="*/ 238 w 589"/>
                  <a:gd name="T29" fmla="*/ 698 h 700"/>
                  <a:gd name="T30" fmla="*/ 203 w 589"/>
                  <a:gd name="T31" fmla="*/ 697 h 700"/>
                  <a:gd name="T32" fmla="*/ 168 w 589"/>
                  <a:gd name="T33" fmla="*/ 694 h 700"/>
                  <a:gd name="T34" fmla="*/ 132 w 589"/>
                  <a:gd name="T35" fmla="*/ 692 h 700"/>
                  <a:gd name="T36" fmla="*/ 98 w 589"/>
                  <a:gd name="T37" fmla="*/ 689 h 700"/>
                  <a:gd name="T38" fmla="*/ 62 w 589"/>
                  <a:gd name="T39" fmla="*/ 685 h 700"/>
                  <a:gd name="T40" fmla="*/ 27 w 589"/>
                  <a:gd name="T41" fmla="*/ 681 h 700"/>
                  <a:gd name="T42" fmla="*/ 13 w 589"/>
                  <a:gd name="T43" fmla="*/ 592 h 700"/>
                  <a:gd name="T44" fmla="*/ 4 w 589"/>
                  <a:gd name="T45" fmla="*/ 509 h 700"/>
                  <a:gd name="T46" fmla="*/ 1 w 589"/>
                  <a:gd name="T47" fmla="*/ 430 h 700"/>
                  <a:gd name="T48" fmla="*/ 0 w 589"/>
                  <a:gd name="T49" fmla="*/ 354 h 700"/>
                  <a:gd name="T50" fmla="*/ 3 w 589"/>
                  <a:gd name="T51" fmla="*/ 281 h 700"/>
                  <a:gd name="T52" fmla="*/ 9 w 589"/>
                  <a:gd name="T53" fmla="*/ 211 h 700"/>
                  <a:gd name="T54" fmla="*/ 18 w 589"/>
                  <a:gd name="T55" fmla="*/ 140 h 700"/>
                  <a:gd name="T56" fmla="*/ 27 w 589"/>
                  <a:gd name="T57" fmla="*/ 71 h 700"/>
                  <a:gd name="T58" fmla="*/ 62 w 589"/>
                  <a:gd name="T59" fmla="*/ 62 h 700"/>
                  <a:gd name="T60" fmla="*/ 96 w 589"/>
                  <a:gd name="T61" fmla="*/ 53 h 700"/>
                  <a:gd name="T62" fmla="*/ 131 w 589"/>
                  <a:gd name="T63" fmla="*/ 45 h 700"/>
                  <a:gd name="T64" fmla="*/ 166 w 589"/>
                  <a:gd name="T65" fmla="*/ 38 h 700"/>
                  <a:gd name="T66" fmla="*/ 200 w 589"/>
                  <a:gd name="T67" fmla="*/ 32 h 700"/>
                  <a:gd name="T68" fmla="*/ 236 w 589"/>
                  <a:gd name="T69" fmla="*/ 26 h 700"/>
                  <a:gd name="T70" fmla="*/ 271 w 589"/>
                  <a:gd name="T71" fmla="*/ 21 h 700"/>
                  <a:gd name="T72" fmla="*/ 306 w 589"/>
                  <a:gd name="T73" fmla="*/ 16 h 700"/>
                  <a:gd name="T74" fmla="*/ 342 w 589"/>
                  <a:gd name="T75" fmla="*/ 13 h 700"/>
                  <a:gd name="T76" fmla="*/ 377 w 589"/>
                  <a:gd name="T77" fmla="*/ 9 h 700"/>
                  <a:gd name="T78" fmla="*/ 412 w 589"/>
                  <a:gd name="T79" fmla="*/ 7 h 700"/>
                  <a:gd name="T80" fmla="*/ 448 w 589"/>
                  <a:gd name="T81" fmla="*/ 5 h 700"/>
                  <a:gd name="T82" fmla="*/ 483 w 589"/>
                  <a:gd name="T83" fmla="*/ 3 h 700"/>
                  <a:gd name="T84" fmla="*/ 518 w 589"/>
                  <a:gd name="T85" fmla="*/ 1 h 700"/>
                  <a:gd name="T86" fmla="*/ 554 w 589"/>
                  <a:gd name="T87" fmla="*/ 1 h 700"/>
                  <a:gd name="T88" fmla="*/ 589 w 589"/>
                  <a:gd name="T8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9" h="700">
                    <a:moveTo>
                      <a:pt x="589" y="0"/>
                    </a:moveTo>
                    <a:lnTo>
                      <a:pt x="589" y="157"/>
                    </a:lnTo>
                    <a:lnTo>
                      <a:pt x="589" y="327"/>
                    </a:lnTo>
                    <a:lnTo>
                      <a:pt x="589" y="502"/>
                    </a:lnTo>
                    <a:lnTo>
                      <a:pt x="589" y="676"/>
                    </a:lnTo>
                    <a:lnTo>
                      <a:pt x="554" y="682"/>
                    </a:lnTo>
                    <a:lnTo>
                      <a:pt x="520" y="688"/>
                    </a:lnTo>
                    <a:lnTo>
                      <a:pt x="485" y="691"/>
                    </a:lnTo>
                    <a:lnTo>
                      <a:pt x="449" y="694"/>
                    </a:lnTo>
                    <a:lnTo>
                      <a:pt x="415" y="697"/>
                    </a:lnTo>
                    <a:lnTo>
                      <a:pt x="379" y="699"/>
                    </a:lnTo>
                    <a:lnTo>
                      <a:pt x="344" y="700"/>
                    </a:lnTo>
                    <a:lnTo>
                      <a:pt x="309" y="700"/>
                    </a:lnTo>
                    <a:lnTo>
                      <a:pt x="274" y="699"/>
                    </a:lnTo>
                    <a:lnTo>
                      <a:pt x="238" y="698"/>
                    </a:lnTo>
                    <a:lnTo>
                      <a:pt x="203" y="697"/>
                    </a:lnTo>
                    <a:lnTo>
                      <a:pt x="168" y="694"/>
                    </a:lnTo>
                    <a:lnTo>
                      <a:pt x="132" y="692"/>
                    </a:lnTo>
                    <a:lnTo>
                      <a:pt x="98" y="689"/>
                    </a:lnTo>
                    <a:lnTo>
                      <a:pt x="62" y="685"/>
                    </a:lnTo>
                    <a:lnTo>
                      <a:pt x="27" y="681"/>
                    </a:lnTo>
                    <a:lnTo>
                      <a:pt x="13" y="592"/>
                    </a:lnTo>
                    <a:lnTo>
                      <a:pt x="4" y="509"/>
                    </a:lnTo>
                    <a:lnTo>
                      <a:pt x="1" y="430"/>
                    </a:lnTo>
                    <a:lnTo>
                      <a:pt x="0" y="354"/>
                    </a:lnTo>
                    <a:lnTo>
                      <a:pt x="3" y="281"/>
                    </a:lnTo>
                    <a:lnTo>
                      <a:pt x="9" y="211"/>
                    </a:lnTo>
                    <a:lnTo>
                      <a:pt x="18" y="140"/>
                    </a:lnTo>
                    <a:lnTo>
                      <a:pt x="27" y="71"/>
                    </a:lnTo>
                    <a:lnTo>
                      <a:pt x="62" y="62"/>
                    </a:lnTo>
                    <a:lnTo>
                      <a:pt x="96" y="53"/>
                    </a:lnTo>
                    <a:lnTo>
                      <a:pt x="131" y="45"/>
                    </a:lnTo>
                    <a:lnTo>
                      <a:pt x="166" y="38"/>
                    </a:lnTo>
                    <a:lnTo>
                      <a:pt x="200" y="32"/>
                    </a:lnTo>
                    <a:lnTo>
                      <a:pt x="236" y="26"/>
                    </a:lnTo>
                    <a:lnTo>
                      <a:pt x="271" y="21"/>
                    </a:lnTo>
                    <a:lnTo>
                      <a:pt x="306" y="16"/>
                    </a:lnTo>
                    <a:lnTo>
                      <a:pt x="342" y="13"/>
                    </a:lnTo>
                    <a:lnTo>
                      <a:pt x="377" y="9"/>
                    </a:lnTo>
                    <a:lnTo>
                      <a:pt x="412" y="7"/>
                    </a:lnTo>
                    <a:lnTo>
                      <a:pt x="448" y="5"/>
                    </a:lnTo>
                    <a:lnTo>
                      <a:pt x="483" y="3"/>
                    </a:lnTo>
                    <a:lnTo>
                      <a:pt x="518" y="1"/>
                    </a:lnTo>
                    <a:lnTo>
                      <a:pt x="554" y="1"/>
                    </a:lnTo>
                    <a:lnTo>
                      <a:pt x="589"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79" name="Freeform 116"/>
              <p:cNvSpPr>
                <a:spLocks/>
              </p:cNvSpPr>
              <p:nvPr/>
            </p:nvSpPr>
            <p:spPr bwMode="auto">
              <a:xfrm>
                <a:off x="4124326" y="3008313"/>
                <a:ext cx="449263" cy="530225"/>
              </a:xfrm>
              <a:custGeom>
                <a:avLst/>
                <a:gdLst>
                  <a:gd name="T0" fmla="*/ 561 w 565"/>
                  <a:gd name="T1" fmla="*/ 0 h 669"/>
                  <a:gd name="T2" fmla="*/ 564 w 565"/>
                  <a:gd name="T3" fmla="*/ 149 h 669"/>
                  <a:gd name="T4" fmla="*/ 565 w 565"/>
                  <a:gd name="T5" fmla="*/ 310 h 669"/>
                  <a:gd name="T6" fmla="*/ 565 w 565"/>
                  <a:gd name="T7" fmla="*/ 476 h 669"/>
                  <a:gd name="T8" fmla="*/ 562 w 565"/>
                  <a:gd name="T9" fmla="*/ 639 h 669"/>
                  <a:gd name="T10" fmla="*/ 530 w 565"/>
                  <a:gd name="T11" fmla="*/ 646 h 669"/>
                  <a:gd name="T12" fmla="*/ 497 w 565"/>
                  <a:gd name="T13" fmla="*/ 652 h 669"/>
                  <a:gd name="T14" fmla="*/ 463 w 565"/>
                  <a:gd name="T15" fmla="*/ 657 h 669"/>
                  <a:gd name="T16" fmla="*/ 430 w 565"/>
                  <a:gd name="T17" fmla="*/ 661 h 669"/>
                  <a:gd name="T18" fmla="*/ 398 w 565"/>
                  <a:gd name="T19" fmla="*/ 665 h 669"/>
                  <a:gd name="T20" fmla="*/ 364 w 565"/>
                  <a:gd name="T21" fmla="*/ 667 h 669"/>
                  <a:gd name="T22" fmla="*/ 330 w 565"/>
                  <a:gd name="T23" fmla="*/ 668 h 669"/>
                  <a:gd name="T24" fmla="*/ 296 w 565"/>
                  <a:gd name="T25" fmla="*/ 669 h 669"/>
                  <a:gd name="T26" fmla="*/ 263 w 565"/>
                  <a:gd name="T27" fmla="*/ 668 h 669"/>
                  <a:gd name="T28" fmla="*/ 229 w 565"/>
                  <a:gd name="T29" fmla="*/ 667 h 669"/>
                  <a:gd name="T30" fmla="*/ 196 w 565"/>
                  <a:gd name="T31" fmla="*/ 666 h 669"/>
                  <a:gd name="T32" fmla="*/ 162 w 565"/>
                  <a:gd name="T33" fmla="*/ 662 h 669"/>
                  <a:gd name="T34" fmla="*/ 129 w 565"/>
                  <a:gd name="T35" fmla="*/ 659 h 669"/>
                  <a:gd name="T36" fmla="*/ 96 w 565"/>
                  <a:gd name="T37" fmla="*/ 655 h 669"/>
                  <a:gd name="T38" fmla="*/ 63 w 565"/>
                  <a:gd name="T39" fmla="*/ 650 h 669"/>
                  <a:gd name="T40" fmla="*/ 30 w 565"/>
                  <a:gd name="T41" fmla="*/ 644 h 669"/>
                  <a:gd name="T42" fmla="*/ 15 w 565"/>
                  <a:gd name="T43" fmla="*/ 560 h 669"/>
                  <a:gd name="T44" fmla="*/ 4 w 565"/>
                  <a:gd name="T45" fmla="*/ 481 h 669"/>
                  <a:gd name="T46" fmla="*/ 0 w 565"/>
                  <a:gd name="T47" fmla="*/ 407 h 669"/>
                  <a:gd name="T48" fmla="*/ 0 w 565"/>
                  <a:gd name="T49" fmla="*/ 335 h 669"/>
                  <a:gd name="T50" fmla="*/ 3 w 565"/>
                  <a:gd name="T51" fmla="*/ 266 h 669"/>
                  <a:gd name="T52" fmla="*/ 9 w 565"/>
                  <a:gd name="T53" fmla="*/ 199 h 669"/>
                  <a:gd name="T54" fmla="*/ 18 w 565"/>
                  <a:gd name="T55" fmla="*/ 134 h 669"/>
                  <a:gd name="T56" fmla="*/ 30 w 565"/>
                  <a:gd name="T57" fmla="*/ 68 h 669"/>
                  <a:gd name="T58" fmla="*/ 62 w 565"/>
                  <a:gd name="T59" fmla="*/ 58 h 669"/>
                  <a:gd name="T60" fmla="*/ 96 w 565"/>
                  <a:gd name="T61" fmla="*/ 48 h 669"/>
                  <a:gd name="T62" fmla="*/ 128 w 565"/>
                  <a:gd name="T63" fmla="*/ 40 h 669"/>
                  <a:gd name="T64" fmla="*/ 161 w 565"/>
                  <a:gd name="T65" fmla="*/ 32 h 669"/>
                  <a:gd name="T66" fmla="*/ 195 w 565"/>
                  <a:gd name="T67" fmla="*/ 27 h 669"/>
                  <a:gd name="T68" fmla="*/ 227 w 565"/>
                  <a:gd name="T69" fmla="*/ 21 h 669"/>
                  <a:gd name="T70" fmla="*/ 260 w 565"/>
                  <a:gd name="T71" fmla="*/ 16 h 669"/>
                  <a:gd name="T72" fmla="*/ 294 w 565"/>
                  <a:gd name="T73" fmla="*/ 12 h 669"/>
                  <a:gd name="T74" fmla="*/ 327 w 565"/>
                  <a:gd name="T75" fmla="*/ 9 h 669"/>
                  <a:gd name="T76" fmla="*/ 361 w 565"/>
                  <a:gd name="T77" fmla="*/ 6 h 669"/>
                  <a:gd name="T78" fmla="*/ 394 w 565"/>
                  <a:gd name="T79" fmla="*/ 4 h 669"/>
                  <a:gd name="T80" fmla="*/ 429 w 565"/>
                  <a:gd name="T81" fmla="*/ 2 h 669"/>
                  <a:gd name="T82" fmla="*/ 461 w 565"/>
                  <a:gd name="T83" fmla="*/ 1 h 669"/>
                  <a:gd name="T84" fmla="*/ 494 w 565"/>
                  <a:gd name="T85" fmla="*/ 0 h 669"/>
                  <a:gd name="T86" fmla="*/ 528 w 565"/>
                  <a:gd name="T87" fmla="*/ 0 h 669"/>
                  <a:gd name="T88" fmla="*/ 561 w 565"/>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69">
                    <a:moveTo>
                      <a:pt x="561" y="0"/>
                    </a:moveTo>
                    <a:lnTo>
                      <a:pt x="564" y="149"/>
                    </a:lnTo>
                    <a:lnTo>
                      <a:pt x="565" y="310"/>
                    </a:lnTo>
                    <a:lnTo>
                      <a:pt x="565" y="476"/>
                    </a:lnTo>
                    <a:lnTo>
                      <a:pt x="562" y="639"/>
                    </a:lnTo>
                    <a:lnTo>
                      <a:pt x="530" y="646"/>
                    </a:lnTo>
                    <a:lnTo>
                      <a:pt x="497" y="652"/>
                    </a:lnTo>
                    <a:lnTo>
                      <a:pt x="463" y="657"/>
                    </a:lnTo>
                    <a:lnTo>
                      <a:pt x="430" y="661"/>
                    </a:lnTo>
                    <a:lnTo>
                      <a:pt x="398" y="665"/>
                    </a:lnTo>
                    <a:lnTo>
                      <a:pt x="364" y="667"/>
                    </a:lnTo>
                    <a:lnTo>
                      <a:pt x="330" y="668"/>
                    </a:lnTo>
                    <a:lnTo>
                      <a:pt x="296" y="669"/>
                    </a:lnTo>
                    <a:lnTo>
                      <a:pt x="263" y="668"/>
                    </a:lnTo>
                    <a:lnTo>
                      <a:pt x="229" y="667"/>
                    </a:lnTo>
                    <a:lnTo>
                      <a:pt x="196" y="666"/>
                    </a:lnTo>
                    <a:lnTo>
                      <a:pt x="162" y="662"/>
                    </a:lnTo>
                    <a:lnTo>
                      <a:pt x="129" y="659"/>
                    </a:lnTo>
                    <a:lnTo>
                      <a:pt x="96" y="655"/>
                    </a:lnTo>
                    <a:lnTo>
                      <a:pt x="63" y="650"/>
                    </a:lnTo>
                    <a:lnTo>
                      <a:pt x="30" y="644"/>
                    </a:lnTo>
                    <a:lnTo>
                      <a:pt x="15" y="560"/>
                    </a:lnTo>
                    <a:lnTo>
                      <a:pt x="4" y="481"/>
                    </a:lnTo>
                    <a:lnTo>
                      <a:pt x="0" y="407"/>
                    </a:lnTo>
                    <a:lnTo>
                      <a:pt x="0" y="335"/>
                    </a:lnTo>
                    <a:lnTo>
                      <a:pt x="3" y="266"/>
                    </a:lnTo>
                    <a:lnTo>
                      <a:pt x="9" y="199"/>
                    </a:lnTo>
                    <a:lnTo>
                      <a:pt x="18" y="134"/>
                    </a:lnTo>
                    <a:lnTo>
                      <a:pt x="30" y="68"/>
                    </a:lnTo>
                    <a:lnTo>
                      <a:pt x="62" y="58"/>
                    </a:lnTo>
                    <a:lnTo>
                      <a:pt x="96" y="48"/>
                    </a:lnTo>
                    <a:lnTo>
                      <a:pt x="128" y="40"/>
                    </a:lnTo>
                    <a:lnTo>
                      <a:pt x="161" y="32"/>
                    </a:lnTo>
                    <a:lnTo>
                      <a:pt x="195" y="27"/>
                    </a:lnTo>
                    <a:lnTo>
                      <a:pt x="227" y="21"/>
                    </a:lnTo>
                    <a:lnTo>
                      <a:pt x="260" y="16"/>
                    </a:lnTo>
                    <a:lnTo>
                      <a:pt x="294" y="12"/>
                    </a:lnTo>
                    <a:lnTo>
                      <a:pt x="327" y="9"/>
                    </a:lnTo>
                    <a:lnTo>
                      <a:pt x="361" y="6"/>
                    </a:lnTo>
                    <a:lnTo>
                      <a:pt x="394" y="4"/>
                    </a:lnTo>
                    <a:lnTo>
                      <a:pt x="429" y="2"/>
                    </a:lnTo>
                    <a:lnTo>
                      <a:pt x="461" y="1"/>
                    </a:lnTo>
                    <a:lnTo>
                      <a:pt x="494" y="0"/>
                    </a:lnTo>
                    <a:lnTo>
                      <a:pt x="528" y="0"/>
                    </a:lnTo>
                    <a:lnTo>
                      <a:pt x="561"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0" name="Freeform 117"/>
              <p:cNvSpPr>
                <a:spLocks/>
              </p:cNvSpPr>
              <p:nvPr/>
            </p:nvSpPr>
            <p:spPr bwMode="auto">
              <a:xfrm>
                <a:off x="4132264" y="3019426"/>
                <a:ext cx="428625" cy="506413"/>
              </a:xfrm>
              <a:custGeom>
                <a:avLst/>
                <a:gdLst>
                  <a:gd name="T0" fmla="*/ 534 w 541"/>
                  <a:gd name="T1" fmla="*/ 1 h 638"/>
                  <a:gd name="T2" fmla="*/ 540 w 541"/>
                  <a:gd name="T3" fmla="*/ 143 h 638"/>
                  <a:gd name="T4" fmla="*/ 541 w 541"/>
                  <a:gd name="T5" fmla="*/ 294 h 638"/>
                  <a:gd name="T6" fmla="*/ 540 w 541"/>
                  <a:gd name="T7" fmla="*/ 449 h 638"/>
                  <a:gd name="T8" fmla="*/ 535 w 541"/>
                  <a:gd name="T9" fmla="*/ 604 h 638"/>
                  <a:gd name="T10" fmla="*/ 504 w 541"/>
                  <a:gd name="T11" fmla="*/ 612 h 638"/>
                  <a:gd name="T12" fmla="*/ 473 w 541"/>
                  <a:gd name="T13" fmla="*/ 619 h 638"/>
                  <a:gd name="T14" fmla="*/ 442 w 541"/>
                  <a:gd name="T15" fmla="*/ 624 h 638"/>
                  <a:gd name="T16" fmla="*/ 410 w 541"/>
                  <a:gd name="T17" fmla="*/ 629 h 638"/>
                  <a:gd name="T18" fmla="*/ 379 w 541"/>
                  <a:gd name="T19" fmla="*/ 633 h 638"/>
                  <a:gd name="T20" fmla="*/ 347 w 541"/>
                  <a:gd name="T21" fmla="*/ 636 h 638"/>
                  <a:gd name="T22" fmla="*/ 316 w 541"/>
                  <a:gd name="T23" fmla="*/ 638 h 638"/>
                  <a:gd name="T24" fmla="*/ 285 w 541"/>
                  <a:gd name="T25" fmla="*/ 638 h 638"/>
                  <a:gd name="T26" fmla="*/ 253 w 541"/>
                  <a:gd name="T27" fmla="*/ 638 h 638"/>
                  <a:gd name="T28" fmla="*/ 221 w 541"/>
                  <a:gd name="T29" fmla="*/ 637 h 638"/>
                  <a:gd name="T30" fmla="*/ 189 w 541"/>
                  <a:gd name="T31" fmla="*/ 635 h 638"/>
                  <a:gd name="T32" fmla="*/ 158 w 541"/>
                  <a:gd name="T33" fmla="*/ 631 h 638"/>
                  <a:gd name="T34" fmla="*/ 127 w 541"/>
                  <a:gd name="T35" fmla="*/ 628 h 638"/>
                  <a:gd name="T36" fmla="*/ 96 w 541"/>
                  <a:gd name="T37" fmla="*/ 622 h 638"/>
                  <a:gd name="T38" fmla="*/ 65 w 541"/>
                  <a:gd name="T39" fmla="*/ 615 h 638"/>
                  <a:gd name="T40" fmla="*/ 33 w 541"/>
                  <a:gd name="T41" fmla="*/ 608 h 638"/>
                  <a:gd name="T42" fmla="*/ 16 w 541"/>
                  <a:gd name="T43" fmla="*/ 530 h 638"/>
                  <a:gd name="T44" fmla="*/ 6 w 541"/>
                  <a:gd name="T45" fmla="*/ 455 h 638"/>
                  <a:gd name="T46" fmla="*/ 0 w 541"/>
                  <a:gd name="T47" fmla="*/ 385 h 638"/>
                  <a:gd name="T48" fmla="*/ 0 w 541"/>
                  <a:gd name="T49" fmla="*/ 318 h 638"/>
                  <a:gd name="T50" fmla="*/ 3 w 541"/>
                  <a:gd name="T51" fmla="*/ 253 h 638"/>
                  <a:gd name="T52" fmla="*/ 10 w 541"/>
                  <a:gd name="T53" fmla="*/ 190 h 638"/>
                  <a:gd name="T54" fmla="*/ 21 w 541"/>
                  <a:gd name="T55" fmla="*/ 128 h 638"/>
                  <a:gd name="T56" fmla="*/ 33 w 541"/>
                  <a:gd name="T57" fmla="*/ 66 h 638"/>
                  <a:gd name="T58" fmla="*/ 65 w 541"/>
                  <a:gd name="T59" fmla="*/ 54 h 638"/>
                  <a:gd name="T60" fmla="*/ 95 w 541"/>
                  <a:gd name="T61" fmla="*/ 44 h 638"/>
                  <a:gd name="T62" fmla="*/ 126 w 541"/>
                  <a:gd name="T63" fmla="*/ 36 h 638"/>
                  <a:gd name="T64" fmla="*/ 157 w 541"/>
                  <a:gd name="T65" fmla="*/ 28 h 638"/>
                  <a:gd name="T66" fmla="*/ 188 w 541"/>
                  <a:gd name="T67" fmla="*/ 22 h 638"/>
                  <a:gd name="T68" fmla="*/ 219 w 541"/>
                  <a:gd name="T69" fmla="*/ 16 h 638"/>
                  <a:gd name="T70" fmla="*/ 251 w 541"/>
                  <a:gd name="T71" fmla="*/ 12 h 638"/>
                  <a:gd name="T72" fmla="*/ 282 w 541"/>
                  <a:gd name="T73" fmla="*/ 8 h 638"/>
                  <a:gd name="T74" fmla="*/ 314 w 541"/>
                  <a:gd name="T75" fmla="*/ 5 h 638"/>
                  <a:gd name="T76" fmla="*/ 346 w 541"/>
                  <a:gd name="T77" fmla="*/ 3 h 638"/>
                  <a:gd name="T78" fmla="*/ 377 w 541"/>
                  <a:gd name="T79" fmla="*/ 1 h 638"/>
                  <a:gd name="T80" fmla="*/ 408 w 541"/>
                  <a:gd name="T81" fmla="*/ 1 h 638"/>
                  <a:gd name="T82" fmla="*/ 440 w 541"/>
                  <a:gd name="T83" fmla="*/ 0 h 638"/>
                  <a:gd name="T84" fmla="*/ 472 w 541"/>
                  <a:gd name="T85" fmla="*/ 0 h 638"/>
                  <a:gd name="T86" fmla="*/ 503 w 541"/>
                  <a:gd name="T87" fmla="*/ 1 h 638"/>
                  <a:gd name="T88" fmla="*/ 534 w 541"/>
                  <a:gd name="T89" fmla="*/ 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1" h="638">
                    <a:moveTo>
                      <a:pt x="534" y="1"/>
                    </a:moveTo>
                    <a:lnTo>
                      <a:pt x="540" y="143"/>
                    </a:lnTo>
                    <a:lnTo>
                      <a:pt x="541" y="294"/>
                    </a:lnTo>
                    <a:lnTo>
                      <a:pt x="540" y="449"/>
                    </a:lnTo>
                    <a:lnTo>
                      <a:pt x="535" y="604"/>
                    </a:lnTo>
                    <a:lnTo>
                      <a:pt x="504" y="612"/>
                    </a:lnTo>
                    <a:lnTo>
                      <a:pt x="473" y="619"/>
                    </a:lnTo>
                    <a:lnTo>
                      <a:pt x="442" y="624"/>
                    </a:lnTo>
                    <a:lnTo>
                      <a:pt x="410" y="629"/>
                    </a:lnTo>
                    <a:lnTo>
                      <a:pt x="379" y="633"/>
                    </a:lnTo>
                    <a:lnTo>
                      <a:pt x="347" y="636"/>
                    </a:lnTo>
                    <a:lnTo>
                      <a:pt x="316" y="638"/>
                    </a:lnTo>
                    <a:lnTo>
                      <a:pt x="285" y="638"/>
                    </a:lnTo>
                    <a:lnTo>
                      <a:pt x="253" y="638"/>
                    </a:lnTo>
                    <a:lnTo>
                      <a:pt x="221" y="637"/>
                    </a:lnTo>
                    <a:lnTo>
                      <a:pt x="189" y="635"/>
                    </a:lnTo>
                    <a:lnTo>
                      <a:pt x="158" y="631"/>
                    </a:lnTo>
                    <a:lnTo>
                      <a:pt x="127" y="628"/>
                    </a:lnTo>
                    <a:lnTo>
                      <a:pt x="96" y="622"/>
                    </a:lnTo>
                    <a:lnTo>
                      <a:pt x="65" y="615"/>
                    </a:lnTo>
                    <a:lnTo>
                      <a:pt x="33" y="608"/>
                    </a:lnTo>
                    <a:lnTo>
                      <a:pt x="16" y="530"/>
                    </a:lnTo>
                    <a:lnTo>
                      <a:pt x="6" y="455"/>
                    </a:lnTo>
                    <a:lnTo>
                      <a:pt x="0" y="385"/>
                    </a:lnTo>
                    <a:lnTo>
                      <a:pt x="0" y="318"/>
                    </a:lnTo>
                    <a:lnTo>
                      <a:pt x="3" y="253"/>
                    </a:lnTo>
                    <a:lnTo>
                      <a:pt x="10" y="190"/>
                    </a:lnTo>
                    <a:lnTo>
                      <a:pt x="21" y="128"/>
                    </a:lnTo>
                    <a:lnTo>
                      <a:pt x="33" y="66"/>
                    </a:lnTo>
                    <a:lnTo>
                      <a:pt x="65" y="54"/>
                    </a:lnTo>
                    <a:lnTo>
                      <a:pt x="95" y="44"/>
                    </a:lnTo>
                    <a:lnTo>
                      <a:pt x="126" y="36"/>
                    </a:lnTo>
                    <a:lnTo>
                      <a:pt x="157" y="28"/>
                    </a:lnTo>
                    <a:lnTo>
                      <a:pt x="188" y="22"/>
                    </a:lnTo>
                    <a:lnTo>
                      <a:pt x="219" y="16"/>
                    </a:lnTo>
                    <a:lnTo>
                      <a:pt x="251" y="12"/>
                    </a:lnTo>
                    <a:lnTo>
                      <a:pt x="282" y="8"/>
                    </a:lnTo>
                    <a:lnTo>
                      <a:pt x="314" y="5"/>
                    </a:lnTo>
                    <a:lnTo>
                      <a:pt x="346" y="3"/>
                    </a:lnTo>
                    <a:lnTo>
                      <a:pt x="377" y="1"/>
                    </a:lnTo>
                    <a:lnTo>
                      <a:pt x="408" y="1"/>
                    </a:lnTo>
                    <a:lnTo>
                      <a:pt x="440" y="0"/>
                    </a:lnTo>
                    <a:lnTo>
                      <a:pt x="472" y="0"/>
                    </a:lnTo>
                    <a:lnTo>
                      <a:pt x="503" y="1"/>
                    </a:lnTo>
                    <a:lnTo>
                      <a:pt x="534" y="1"/>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1" name="Freeform 118"/>
              <p:cNvSpPr>
                <a:spLocks/>
              </p:cNvSpPr>
              <p:nvPr/>
            </p:nvSpPr>
            <p:spPr bwMode="auto">
              <a:xfrm>
                <a:off x="4140201" y="3030538"/>
                <a:ext cx="407988" cy="484188"/>
              </a:xfrm>
              <a:custGeom>
                <a:avLst/>
                <a:gdLst>
                  <a:gd name="T0" fmla="*/ 506 w 516"/>
                  <a:gd name="T1" fmla="*/ 3 h 610"/>
                  <a:gd name="T2" fmla="*/ 513 w 516"/>
                  <a:gd name="T3" fmla="*/ 137 h 610"/>
                  <a:gd name="T4" fmla="*/ 516 w 516"/>
                  <a:gd name="T5" fmla="*/ 280 h 610"/>
                  <a:gd name="T6" fmla="*/ 514 w 516"/>
                  <a:gd name="T7" fmla="*/ 425 h 610"/>
                  <a:gd name="T8" fmla="*/ 508 w 516"/>
                  <a:gd name="T9" fmla="*/ 570 h 610"/>
                  <a:gd name="T10" fmla="*/ 479 w 516"/>
                  <a:gd name="T11" fmla="*/ 578 h 610"/>
                  <a:gd name="T12" fmla="*/ 449 w 516"/>
                  <a:gd name="T13" fmla="*/ 586 h 610"/>
                  <a:gd name="T14" fmla="*/ 420 w 516"/>
                  <a:gd name="T15" fmla="*/ 593 h 610"/>
                  <a:gd name="T16" fmla="*/ 391 w 516"/>
                  <a:gd name="T17" fmla="*/ 599 h 610"/>
                  <a:gd name="T18" fmla="*/ 361 w 516"/>
                  <a:gd name="T19" fmla="*/ 603 h 610"/>
                  <a:gd name="T20" fmla="*/ 331 w 516"/>
                  <a:gd name="T21" fmla="*/ 607 h 610"/>
                  <a:gd name="T22" fmla="*/ 302 w 516"/>
                  <a:gd name="T23" fmla="*/ 609 h 610"/>
                  <a:gd name="T24" fmla="*/ 272 w 516"/>
                  <a:gd name="T25" fmla="*/ 610 h 610"/>
                  <a:gd name="T26" fmla="*/ 242 w 516"/>
                  <a:gd name="T27" fmla="*/ 610 h 610"/>
                  <a:gd name="T28" fmla="*/ 214 w 516"/>
                  <a:gd name="T29" fmla="*/ 609 h 610"/>
                  <a:gd name="T30" fmla="*/ 184 w 516"/>
                  <a:gd name="T31" fmla="*/ 606 h 610"/>
                  <a:gd name="T32" fmla="*/ 154 w 516"/>
                  <a:gd name="T33" fmla="*/ 602 h 610"/>
                  <a:gd name="T34" fmla="*/ 125 w 516"/>
                  <a:gd name="T35" fmla="*/ 598 h 610"/>
                  <a:gd name="T36" fmla="*/ 96 w 516"/>
                  <a:gd name="T37" fmla="*/ 591 h 610"/>
                  <a:gd name="T38" fmla="*/ 66 w 516"/>
                  <a:gd name="T39" fmla="*/ 584 h 610"/>
                  <a:gd name="T40" fmla="*/ 37 w 516"/>
                  <a:gd name="T41" fmla="*/ 575 h 610"/>
                  <a:gd name="T42" fmla="*/ 19 w 516"/>
                  <a:gd name="T43" fmla="*/ 500 h 610"/>
                  <a:gd name="T44" fmla="*/ 7 w 516"/>
                  <a:gd name="T45" fmla="*/ 431 h 610"/>
                  <a:gd name="T46" fmla="*/ 1 w 516"/>
                  <a:gd name="T47" fmla="*/ 364 h 610"/>
                  <a:gd name="T48" fmla="*/ 0 w 516"/>
                  <a:gd name="T49" fmla="*/ 300 h 610"/>
                  <a:gd name="T50" fmla="*/ 4 w 516"/>
                  <a:gd name="T51" fmla="*/ 241 h 610"/>
                  <a:gd name="T52" fmla="*/ 12 w 516"/>
                  <a:gd name="T53" fmla="*/ 181 h 610"/>
                  <a:gd name="T54" fmla="*/ 22 w 516"/>
                  <a:gd name="T55" fmla="*/ 122 h 610"/>
                  <a:gd name="T56" fmla="*/ 37 w 516"/>
                  <a:gd name="T57" fmla="*/ 64 h 610"/>
                  <a:gd name="T58" fmla="*/ 66 w 516"/>
                  <a:gd name="T59" fmla="*/ 52 h 610"/>
                  <a:gd name="T60" fmla="*/ 95 w 516"/>
                  <a:gd name="T61" fmla="*/ 41 h 610"/>
                  <a:gd name="T62" fmla="*/ 124 w 516"/>
                  <a:gd name="T63" fmla="*/ 32 h 610"/>
                  <a:gd name="T64" fmla="*/ 152 w 516"/>
                  <a:gd name="T65" fmla="*/ 24 h 610"/>
                  <a:gd name="T66" fmla="*/ 182 w 516"/>
                  <a:gd name="T67" fmla="*/ 17 h 610"/>
                  <a:gd name="T68" fmla="*/ 211 w 516"/>
                  <a:gd name="T69" fmla="*/ 13 h 610"/>
                  <a:gd name="T70" fmla="*/ 241 w 516"/>
                  <a:gd name="T71" fmla="*/ 8 h 610"/>
                  <a:gd name="T72" fmla="*/ 270 w 516"/>
                  <a:gd name="T73" fmla="*/ 4 h 610"/>
                  <a:gd name="T74" fmla="*/ 300 w 516"/>
                  <a:gd name="T75" fmla="*/ 2 h 610"/>
                  <a:gd name="T76" fmla="*/ 330 w 516"/>
                  <a:gd name="T77" fmla="*/ 1 h 610"/>
                  <a:gd name="T78" fmla="*/ 359 w 516"/>
                  <a:gd name="T79" fmla="*/ 1 h 610"/>
                  <a:gd name="T80" fmla="*/ 389 w 516"/>
                  <a:gd name="T81" fmla="*/ 0 h 610"/>
                  <a:gd name="T82" fmla="*/ 419 w 516"/>
                  <a:gd name="T83" fmla="*/ 1 h 610"/>
                  <a:gd name="T84" fmla="*/ 448 w 516"/>
                  <a:gd name="T85" fmla="*/ 1 h 610"/>
                  <a:gd name="T86" fmla="*/ 478 w 516"/>
                  <a:gd name="T87" fmla="*/ 2 h 610"/>
                  <a:gd name="T88" fmla="*/ 506 w 516"/>
                  <a:gd name="T89" fmla="*/ 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6" h="610">
                    <a:moveTo>
                      <a:pt x="506" y="3"/>
                    </a:moveTo>
                    <a:lnTo>
                      <a:pt x="513" y="137"/>
                    </a:lnTo>
                    <a:lnTo>
                      <a:pt x="516" y="280"/>
                    </a:lnTo>
                    <a:lnTo>
                      <a:pt x="514" y="425"/>
                    </a:lnTo>
                    <a:lnTo>
                      <a:pt x="508" y="570"/>
                    </a:lnTo>
                    <a:lnTo>
                      <a:pt x="479" y="578"/>
                    </a:lnTo>
                    <a:lnTo>
                      <a:pt x="449" y="586"/>
                    </a:lnTo>
                    <a:lnTo>
                      <a:pt x="420" y="593"/>
                    </a:lnTo>
                    <a:lnTo>
                      <a:pt x="391" y="599"/>
                    </a:lnTo>
                    <a:lnTo>
                      <a:pt x="361" y="603"/>
                    </a:lnTo>
                    <a:lnTo>
                      <a:pt x="331" y="607"/>
                    </a:lnTo>
                    <a:lnTo>
                      <a:pt x="302" y="609"/>
                    </a:lnTo>
                    <a:lnTo>
                      <a:pt x="272" y="610"/>
                    </a:lnTo>
                    <a:lnTo>
                      <a:pt x="242" y="610"/>
                    </a:lnTo>
                    <a:lnTo>
                      <a:pt x="214" y="609"/>
                    </a:lnTo>
                    <a:lnTo>
                      <a:pt x="184" y="606"/>
                    </a:lnTo>
                    <a:lnTo>
                      <a:pt x="154" y="602"/>
                    </a:lnTo>
                    <a:lnTo>
                      <a:pt x="125" y="598"/>
                    </a:lnTo>
                    <a:lnTo>
                      <a:pt x="96" y="591"/>
                    </a:lnTo>
                    <a:lnTo>
                      <a:pt x="66" y="584"/>
                    </a:lnTo>
                    <a:lnTo>
                      <a:pt x="37" y="575"/>
                    </a:lnTo>
                    <a:lnTo>
                      <a:pt x="19" y="500"/>
                    </a:lnTo>
                    <a:lnTo>
                      <a:pt x="7" y="431"/>
                    </a:lnTo>
                    <a:lnTo>
                      <a:pt x="1" y="364"/>
                    </a:lnTo>
                    <a:lnTo>
                      <a:pt x="0" y="300"/>
                    </a:lnTo>
                    <a:lnTo>
                      <a:pt x="4" y="241"/>
                    </a:lnTo>
                    <a:lnTo>
                      <a:pt x="12" y="181"/>
                    </a:lnTo>
                    <a:lnTo>
                      <a:pt x="22" y="122"/>
                    </a:lnTo>
                    <a:lnTo>
                      <a:pt x="37" y="64"/>
                    </a:lnTo>
                    <a:lnTo>
                      <a:pt x="66" y="52"/>
                    </a:lnTo>
                    <a:lnTo>
                      <a:pt x="95" y="41"/>
                    </a:lnTo>
                    <a:lnTo>
                      <a:pt x="124" y="32"/>
                    </a:lnTo>
                    <a:lnTo>
                      <a:pt x="152" y="24"/>
                    </a:lnTo>
                    <a:lnTo>
                      <a:pt x="182" y="17"/>
                    </a:lnTo>
                    <a:lnTo>
                      <a:pt x="211" y="13"/>
                    </a:lnTo>
                    <a:lnTo>
                      <a:pt x="241" y="8"/>
                    </a:lnTo>
                    <a:lnTo>
                      <a:pt x="270" y="4"/>
                    </a:lnTo>
                    <a:lnTo>
                      <a:pt x="300" y="2"/>
                    </a:lnTo>
                    <a:lnTo>
                      <a:pt x="330" y="1"/>
                    </a:lnTo>
                    <a:lnTo>
                      <a:pt x="359" y="1"/>
                    </a:lnTo>
                    <a:lnTo>
                      <a:pt x="389" y="0"/>
                    </a:lnTo>
                    <a:lnTo>
                      <a:pt x="419" y="1"/>
                    </a:lnTo>
                    <a:lnTo>
                      <a:pt x="448" y="1"/>
                    </a:lnTo>
                    <a:lnTo>
                      <a:pt x="478" y="2"/>
                    </a:lnTo>
                    <a:lnTo>
                      <a:pt x="506" y="3"/>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2" name="Freeform 119"/>
              <p:cNvSpPr>
                <a:spLocks/>
              </p:cNvSpPr>
              <p:nvPr/>
            </p:nvSpPr>
            <p:spPr bwMode="auto">
              <a:xfrm>
                <a:off x="4146551" y="3041651"/>
                <a:ext cx="390525" cy="461963"/>
              </a:xfrm>
              <a:custGeom>
                <a:avLst/>
                <a:gdLst>
                  <a:gd name="T0" fmla="*/ 480 w 492"/>
                  <a:gd name="T1" fmla="*/ 5 h 581"/>
                  <a:gd name="T2" fmla="*/ 488 w 492"/>
                  <a:gd name="T3" fmla="*/ 131 h 581"/>
                  <a:gd name="T4" fmla="*/ 492 w 492"/>
                  <a:gd name="T5" fmla="*/ 265 h 581"/>
                  <a:gd name="T6" fmla="*/ 489 w 492"/>
                  <a:gd name="T7" fmla="*/ 400 h 581"/>
                  <a:gd name="T8" fmla="*/ 480 w 492"/>
                  <a:gd name="T9" fmla="*/ 535 h 581"/>
                  <a:gd name="T10" fmla="*/ 452 w 492"/>
                  <a:gd name="T11" fmla="*/ 544 h 581"/>
                  <a:gd name="T12" fmla="*/ 426 w 492"/>
                  <a:gd name="T13" fmla="*/ 554 h 581"/>
                  <a:gd name="T14" fmla="*/ 398 w 492"/>
                  <a:gd name="T15" fmla="*/ 561 h 581"/>
                  <a:gd name="T16" fmla="*/ 371 w 492"/>
                  <a:gd name="T17" fmla="*/ 567 h 581"/>
                  <a:gd name="T18" fmla="*/ 343 w 492"/>
                  <a:gd name="T19" fmla="*/ 572 h 581"/>
                  <a:gd name="T20" fmla="*/ 315 w 492"/>
                  <a:gd name="T21" fmla="*/ 577 h 581"/>
                  <a:gd name="T22" fmla="*/ 288 w 492"/>
                  <a:gd name="T23" fmla="*/ 579 h 581"/>
                  <a:gd name="T24" fmla="*/ 260 w 492"/>
                  <a:gd name="T25" fmla="*/ 580 h 581"/>
                  <a:gd name="T26" fmla="*/ 232 w 492"/>
                  <a:gd name="T27" fmla="*/ 581 h 581"/>
                  <a:gd name="T28" fmla="*/ 205 w 492"/>
                  <a:gd name="T29" fmla="*/ 579 h 581"/>
                  <a:gd name="T30" fmla="*/ 177 w 492"/>
                  <a:gd name="T31" fmla="*/ 577 h 581"/>
                  <a:gd name="T32" fmla="*/ 149 w 492"/>
                  <a:gd name="T33" fmla="*/ 572 h 581"/>
                  <a:gd name="T34" fmla="*/ 122 w 492"/>
                  <a:gd name="T35" fmla="*/ 566 h 581"/>
                  <a:gd name="T36" fmla="*/ 94 w 492"/>
                  <a:gd name="T37" fmla="*/ 559 h 581"/>
                  <a:gd name="T38" fmla="*/ 67 w 492"/>
                  <a:gd name="T39" fmla="*/ 550 h 581"/>
                  <a:gd name="T40" fmla="*/ 40 w 492"/>
                  <a:gd name="T41" fmla="*/ 540 h 581"/>
                  <a:gd name="T42" fmla="*/ 20 w 492"/>
                  <a:gd name="T43" fmla="*/ 471 h 581"/>
                  <a:gd name="T44" fmla="*/ 7 w 492"/>
                  <a:gd name="T45" fmla="*/ 405 h 581"/>
                  <a:gd name="T46" fmla="*/ 2 w 492"/>
                  <a:gd name="T47" fmla="*/ 343 h 581"/>
                  <a:gd name="T48" fmla="*/ 0 w 492"/>
                  <a:gd name="T49" fmla="*/ 284 h 581"/>
                  <a:gd name="T50" fmla="*/ 4 w 492"/>
                  <a:gd name="T51" fmla="*/ 228 h 581"/>
                  <a:gd name="T52" fmla="*/ 12 w 492"/>
                  <a:gd name="T53" fmla="*/ 171 h 581"/>
                  <a:gd name="T54" fmla="*/ 24 w 492"/>
                  <a:gd name="T55" fmla="*/ 117 h 581"/>
                  <a:gd name="T56" fmla="*/ 40 w 492"/>
                  <a:gd name="T57" fmla="*/ 63 h 581"/>
                  <a:gd name="T58" fmla="*/ 66 w 492"/>
                  <a:gd name="T59" fmla="*/ 49 h 581"/>
                  <a:gd name="T60" fmla="*/ 94 w 492"/>
                  <a:gd name="T61" fmla="*/ 38 h 581"/>
                  <a:gd name="T62" fmla="*/ 120 w 492"/>
                  <a:gd name="T63" fmla="*/ 28 h 581"/>
                  <a:gd name="T64" fmla="*/ 148 w 492"/>
                  <a:gd name="T65" fmla="*/ 20 h 581"/>
                  <a:gd name="T66" fmla="*/ 176 w 492"/>
                  <a:gd name="T67" fmla="*/ 13 h 581"/>
                  <a:gd name="T68" fmla="*/ 203 w 492"/>
                  <a:gd name="T69" fmla="*/ 9 h 581"/>
                  <a:gd name="T70" fmla="*/ 231 w 492"/>
                  <a:gd name="T71" fmla="*/ 4 h 581"/>
                  <a:gd name="T72" fmla="*/ 259 w 492"/>
                  <a:gd name="T73" fmla="*/ 2 h 581"/>
                  <a:gd name="T74" fmla="*/ 286 w 492"/>
                  <a:gd name="T75" fmla="*/ 0 h 581"/>
                  <a:gd name="T76" fmla="*/ 314 w 492"/>
                  <a:gd name="T77" fmla="*/ 0 h 581"/>
                  <a:gd name="T78" fmla="*/ 342 w 492"/>
                  <a:gd name="T79" fmla="*/ 0 h 581"/>
                  <a:gd name="T80" fmla="*/ 369 w 492"/>
                  <a:gd name="T81" fmla="*/ 0 h 581"/>
                  <a:gd name="T82" fmla="*/ 397 w 492"/>
                  <a:gd name="T83" fmla="*/ 1 h 581"/>
                  <a:gd name="T84" fmla="*/ 425 w 492"/>
                  <a:gd name="T85" fmla="*/ 2 h 581"/>
                  <a:gd name="T86" fmla="*/ 452 w 492"/>
                  <a:gd name="T87" fmla="*/ 4 h 581"/>
                  <a:gd name="T88" fmla="*/ 480 w 492"/>
                  <a:gd name="T89" fmla="*/ 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581">
                    <a:moveTo>
                      <a:pt x="480" y="5"/>
                    </a:moveTo>
                    <a:lnTo>
                      <a:pt x="488" y="131"/>
                    </a:lnTo>
                    <a:lnTo>
                      <a:pt x="492" y="265"/>
                    </a:lnTo>
                    <a:lnTo>
                      <a:pt x="489" y="400"/>
                    </a:lnTo>
                    <a:lnTo>
                      <a:pt x="480" y="535"/>
                    </a:lnTo>
                    <a:lnTo>
                      <a:pt x="452" y="544"/>
                    </a:lnTo>
                    <a:lnTo>
                      <a:pt x="426" y="554"/>
                    </a:lnTo>
                    <a:lnTo>
                      <a:pt x="398" y="561"/>
                    </a:lnTo>
                    <a:lnTo>
                      <a:pt x="371" y="567"/>
                    </a:lnTo>
                    <a:lnTo>
                      <a:pt x="343" y="572"/>
                    </a:lnTo>
                    <a:lnTo>
                      <a:pt x="315" y="577"/>
                    </a:lnTo>
                    <a:lnTo>
                      <a:pt x="288" y="579"/>
                    </a:lnTo>
                    <a:lnTo>
                      <a:pt x="260" y="580"/>
                    </a:lnTo>
                    <a:lnTo>
                      <a:pt x="232" y="581"/>
                    </a:lnTo>
                    <a:lnTo>
                      <a:pt x="205" y="579"/>
                    </a:lnTo>
                    <a:lnTo>
                      <a:pt x="177" y="577"/>
                    </a:lnTo>
                    <a:lnTo>
                      <a:pt x="149" y="572"/>
                    </a:lnTo>
                    <a:lnTo>
                      <a:pt x="122" y="566"/>
                    </a:lnTo>
                    <a:lnTo>
                      <a:pt x="94" y="559"/>
                    </a:lnTo>
                    <a:lnTo>
                      <a:pt x="67" y="550"/>
                    </a:lnTo>
                    <a:lnTo>
                      <a:pt x="40" y="540"/>
                    </a:lnTo>
                    <a:lnTo>
                      <a:pt x="20" y="471"/>
                    </a:lnTo>
                    <a:lnTo>
                      <a:pt x="7" y="405"/>
                    </a:lnTo>
                    <a:lnTo>
                      <a:pt x="2" y="343"/>
                    </a:lnTo>
                    <a:lnTo>
                      <a:pt x="0" y="284"/>
                    </a:lnTo>
                    <a:lnTo>
                      <a:pt x="4" y="228"/>
                    </a:lnTo>
                    <a:lnTo>
                      <a:pt x="12" y="171"/>
                    </a:lnTo>
                    <a:lnTo>
                      <a:pt x="24" y="117"/>
                    </a:lnTo>
                    <a:lnTo>
                      <a:pt x="40" y="63"/>
                    </a:lnTo>
                    <a:lnTo>
                      <a:pt x="66" y="49"/>
                    </a:lnTo>
                    <a:lnTo>
                      <a:pt x="94" y="38"/>
                    </a:lnTo>
                    <a:lnTo>
                      <a:pt x="120" y="28"/>
                    </a:lnTo>
                    <a:lnTo>
                      <a:pt x="148" y="20"/>
                    </a:lnTo>
                    <a:lnTo>
                      <a:pt x="176" y="13"/>
                    </a:lnTo>
                    <a:lnTo>
                      <a:pt x="203" y="9"/>
                    </a:lnTo>
                    <a:lnTo>
                      <a:pt x="231" y="4"/>
                    </a:lnTo>
                    <a:lnTo>
                      <a:pt x="259" y="2"/>
                    </a:lnTo>
                    <a:lnTo>
                      <a:pt x="286" y="0"/>
                    </a:lnTo>
                    <a:lnTo>
                      <a:pt x="314" y="0"/>
                    </a:lnTo>
                    <a:lnTo>
                      <a:pt x="342" y="0"/>
                    </a:lnTo>
                    <a:lnTo>
                      <a:pt x="369" y="0"/>
                    </a:lnTo>
                    <a:lnTo>
                      <a:pt x="397" y="1"/>
                    </a:lnTo>
                    <a:lnTo>
                      <a:pt x="425" y="2"/>
                    </a:lnTo>
                    <a:lnTo>
                      <a:pt x="452" y="4"/>
                    </a:lnTo>
                    <a:lnTo>
                      <a:pt x="480" y="5"/>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3" name="Freeform 120"/>
              <p:cNvSpPr>
                <a:spLocks/>
              </p:cNvSpPr>
              <p:nvPr/>
            </p:nvSpPr>
            <p:spPr bwMode="auto">
              <a:xfrm>
                <a:off x="4152901" y="3051176"/>
                <a:ext cx="371475" cy="439738"/>
              </a:xfrm>
              <a:custGeom>
                <a:avLst/>
                <a:gdLst>
                  <a:gd name="T0" fmla="*/ 453 w 468"/>
                  <a:gd name="T1" fmla="*/ 11 h 554"/>
                  <a:gd name="T2" fmla="*/ 464 w 468"/>
                  <a:gd name="T3" fmla="*/ 128 h 554"/>
                  <a:gd name="T4" fmla="*/ 468 w 468"/>
                  <a:gd name="T5" fmla="*/ 251 h 554"/>
                  <a:gd name="T6" fmla="*/ 464 w 468"/>
                  <a:gd name="T7" fmla="*/ 377 h 554"/>
                  <a:gd name="T8" fmla="*/ 453 w 468"/>
                  <a:gd name="T9" fmla="*/ 502 h 554"/>
                  <a:gd name="T10" fmla="*/ 427 w 468"/>
                  <a:gd name="T11" fmla="*/ 513 h 554"/>
                  <a:gd name="T12" fmla="*/ 402 w 468"/>
                  <a:gd name="T13" fmla="*/ 522 h 554"/>
                  <a:gd name="T14" fmla="*/ 377 w 468"/>
                  <a:gd name="T15" fmla="*/ 531 h 554"/>
                  <a:gd name="T16" fmla="*/ 351 w 468"/>
                  <a:gd name="T17" fmla="*/ 538 h 554"/>
                  <a:gd name="T18" fmla="*/ 326 w 468"/>
                  <a:gd name="T19" fmla="*/ 544 h 554"/>
                  <a:gd name="T20" fmla="*/ 300 w 468"/>
                  <a:gd name="T21" fmla="*/ 549 h 554"/>
                  <a:gd name="T22" fmla="*/ 274 w 468"/>
                  <a:gd name="T23" fmla="*/ 552 h 554"/>
                  <a:gd name="T24" fmla="*/ 249 w 468"/>
                  <a:gd name="T25" fmla="*/ 553 h 554"/>
                  <a:gd name="T26" fmla="*/ 223 w 468"/>
                  <a:gd name="T27" fmla="*/ 554 h 554"/>
                  <a:gd name="T28" fmla="*/ 197 w 468"/>
                  <a:gd name="T29" fmla="*/ 552 h 554"/>
                  <a:gd name="T30" fmla="*/ 171 w 468"/>
                  <a:gd name="T31" fmla="*/ 550 h 554"/>
                  <a:gd name="T32" fmla="*/ 146 w 468"/>
                  <a:gd name="T33" fmla="*/ 545 h 554"/>
                  <a:gd name="T34" fmla="*/ 119 w 468"/>
                  <a:gd name="T35" fmla="*/ 538 h 554"/>
                  <a:gd name="T36" fmla="*/ 94 w 468"/>
                  <a:gd name="T37" fmla="*/ 530 h 554"/>
                  <a:gd name="T38" fmla="*/ 69 w 468"/>
                  <a:gd name="T39" fmla="*/ 520 h 554"/>
                  <a:gd name="T40" fmla="*/ 43 w 468"/>
                  <a:gd name="T41" fmla="*/ 507 h 554"/>
                  <a:gd name="T42" fmla="*/ 23 w 468"/>
                  <a:gd name="T43" fmla="*/ 443 h 554"/>
                  <a:gd name="T44" fmla="*/ 9 w 468"/>
                  <a:gd name="T45" fmla="*/ 382 h 554"/>
                  <a:gd name="T46" fmla="*/ 2 w 468"/>
                  <a:gd name="T47" fmla="*/ 324 h 554"/>
                  <a:gd name="T48" fmla="*/ 0 w 468"/>
                  <a:gd name="T49" fmla="*/ 270 h 554"/>
                  <a:gd name="T50" fmla="*/ 3 w 468"/>
                  <a:gd name="T51" fmla="*/ 217 h 554"/>
                  <a:gd name="T52" fmla="*/ 12 w 468"/>
                  <a:gd name="T53" fmla="*/ 165 h 554"/>
                  <a:gd name="T54" fmla="*/ 26 w 468"/>
                  <a:gd name="T55" fmla="*/ 114 h 554"/>
                  <a:gd name="T56" fmla="*/ 43 w 468"/>
                  <a:gd name="T57" fmla="*/ 64 h 554"/>
                  <a:gd name="T58" fmla="*/ 69 w 468"/>
                  <a:gd name="T59" fmla="*/ 49 h 554"/>
                  <a:gd name="T60" fmla="*/ 93 w 468"/>
                  <a:gd name="T61" fmla="*/ 37 h 554"/>
                  <a:gd name="T62" fmla="*/ 118 w 468"/>
                  <a:gd name="T63" fmla="*/ 27 h 554"/>
                  <a:gd name="T64" fmla="*/ 144 w 468"/>
                  <a:gd name="T65" fmla="*/ 19 h 554"/>
                  <a:gd name="T66" fmla="*/ 170 w 468"/>
                  <a:gd name="T67" fmla="*/ 12 h 554"/>
                  <a:gd name="T68" fmla="*/ 196 w 468"/>
                  <a:gd name="T69" fmla="*/ 7 h 554"/>
                  <a:gd name="T70" fmla="*/ 221 w 468"/>
                  <a:gd name="T71" fmla="*/ 4 h 554"/>
                  <a:gd name="T72" fmla="*/ 246 w 468"/>
                  <a:gd name="T73" fmla="*/ 1 h 554"/>
                  <a:gd name="T74" fmla="*/ 273 w 468"/>
                  <a:gd name="T75" fmla="*/ 0 h 554"/>
                  <a:gd name="T76" fmla="*/ 298 w 468"/>
                  <a:gd name="T77" fmla="*/ 0 h 554"/>
                  <a:gd name="T78" fmla="*/ 325 w 468"/>
                  <a:gd name="T79" fmla="*/ 0 h 554"/>
                  <a:gd name="T80" fmla="*/ 350 w 468"/>
                  <a:gd name="T81" fmla="*/ 1 h 554"/>
                  <a:gd name="T82" fmla="*/ 375 w 468"/>
                  <a:gd name="T83" fmla="*/ 4 h 554"/>
                  <a:gd name="T84" fmla="*/ 402 w 468"/>
                  <a:gd name="T85" fmla="*/ 6 h 554"/>
                  <a:gd name="T86" fmla="*/ 427 w 468"/>
                  <a:gd name="T87" fmla="*/ 8 h 554"/>
                  <a:gd name="T88" fmla="*/ 453 w 468"/>
                  <a:gd name="T89" fmla="*/ 1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8" h="554">
                    <a:moveTo>
                      <a:pt x="453" y="11"/>
                    </a:moveTo>
                    <a:lnTo>
                      <a:pt x="464" y="128"/>
                    </a:lnTo>
                    <a:lnTo>
                      <a:pt x="468" y="251"/>
                    </a:lnTo>
                    <a:lnTo>
                      <a:pt x="464" y="377"/>
                    </a:lnTo>
                    <a:lnTo>
                      <a:pt x="453" y="502"/>
                    </a:lnTo>
                    <a:lnTo>
                      <a:pt x="427" y="513"/>
                    </a:lnTo>
                    <a:lnTo>
                      <a:pt x="402" y="522"/>
                    </a:lnTo>
                    <a:lnTo>
                      <a:pt x="377" y="531"/>
                    </a:lnTo>
                    <a:lnTo>
                      <a:pt x="351" y="538"/>
                    </a:lnTo>
                    <a:lnTo>
                      <a:pt x="326" y="544"/>
                    </a:lnTo>
                    <a:lnTo>
                      <a:pt x="300" y="549"/>
                    </a:lnTo>
                    <a:lnTo>
                      <a:pt x="274" y="552"/>
                    </a:lnTo>
                    <a:lnTo>
                      <a:pt x="249" y="553"/>
                    </a:lnTo>
                    <a:lnTo>
                      <a:pt x="223" y="554"/>
                    </a:lnTo>
                    <a:lnTo>
                      <a:pt x="197" y="552"/>
                    </a:lnTo>
                    <a:lnTo>
                      <a:pt x="171" y="550"/>
                    </a:lnTo>
                    <a:lnTo>
                      <a:pt x="146" y="545"/>
                    </a:lnTo>
                    <a:lnTo>
                      <a:pt x="119" y="538"/>
                    </a:lnTo>
                    <a:lnTo>
                      <a:pt x="94" y="530"/>
                    </a:lnTo>
                    <a:lnTo>
                      <a:pt x="69" y="520"/>
                    </a:lnTo>
                    <a:lnTo>
                      <a:pt x="43" y="507"/>
                    </a:lnTo>
                    <a:lnTo>
                      <a:pt x="23" y="443"/>
                    </a:lnTo>
                    <a:lnTo>
                      <a:pt x="9" y="382"/>
                    </a:lnTo>
                    <a:lnTo>
                      <a:pt x="2" y="324"/>
                    </a:lnTo>
                    <a:lnTo>
                      <a:pt x="0" y="270"/>
                    </a:lnTo>
                    <a:lnTo>
                      <a:pt x="3" y="217"/>
                    </a:lnTo>
                    <a:lnTo>
                      <a:pt x="12" y="165"/>
                    </a:lnTo>
                    <a:lnTo>
                      <a:pt x="26" y="114"/>
                    </a:lnTo>
                    <a:lnTo>
                      <a:pt x="43" y="64"/>
                    </a:lnTo>
                    <a:lnTo>
                      <a:pt x="69" y="49"/>
                    </a:lnTo>
                    <a:lnTo>
                      <a:pt x="93" y="37"/>
                    </a:lnTo>
                    <a:lnTo>
                      <a:pt x="118" y="27"/>
                    </a:lnTo>
                    <a:lnTo>
                      <a:pt x="144" y="19"/>
                    </a:lnTo>
                    <a:lnTo>
                      <a:pt x="170" y="12"/>
                    </a:lnTo>
                    <a:lnTo>
                      <a:pt x="196" y="7"/>
                    </a:lnTo>
                    <a:lnTo>
                      <a:pt x="221" y="4"/>
                    </a:lnTo>
                    <a:lnTo>
                      <a:pt x="246" y="1"/>
                    </a:lnTo>
                    <a:lnTo>
                      <a:pt x="273" y="0"/>
                    </a:lnTo>
                    <a:lnTo>
                      <a:pt x="298" y="0"/>
                    </a:lnTo>
                    <a:lnTo>
                      <a:pt x="325" y="0"/>
                    </a:lnTo>
                    <a:lnTo>
                      <a:pt x="350" y="1"/>
                    </a:lnTo>
                    <a:lnTo>
                      <a:pt x="375" y="4"/>
                    </a:lnTo>
                    <a:lnTo>
                      <a:pt x="402" y="6"/>
                    </a:lnTo>
                    <a:lnTo>
                      <a:pt x="427" y="8"/>
                    </a:lnTo>
                    <a:lnTo>
                      <a:pt x="453" y="11"/>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4" name="Freeform 121"/>
              <p:cNvSpPr>
                <a:spLocks/>
              </p:cNvSpPr>
              <p:nvPr/>
            </p:nvSpPr>
            <p:spPr bwMode="auto">
              <a:xfrm>
                <a:off x="4160839" y="3059113"/>
                <a:ext cx="352425" cy="419100"/>
              </a:xfrm>
              <a:custGeom>
                <a:avLst/>
                <a:gdLst>
                  <a:gd name="T0" fmla="*/ 425 w 444"/>
                  <a:gd name="T1" fmla="*/ 16 h 527"/>
                  <a:gd name="T2" fmla="*/ 439 w 444"/>
                  <a:gd name="T3" fmla="*/ 126 h 527"/>
                  <a:gd name="T4" fmla="*/ 444 w 444"/>
                  <a:gd name="T5" fmla="*/ 240 h 527"/>
                  <a:gd name="T6" fmla="*/ 439 w 444"/>
                  <a:gd name="T7" fmla="*/ 357 h 527"/>
                  <a:gd name="T8" fmla="*/ 425 w 444"/>
                  <a:gd name="T9" fmla="*/ 472 h 527"/>
                  <a:gd name="T10" fmla="*/ 402 w 444"/>
                  <a:gd name="T11" fmla="*/ 483 h 527"/>
                  <a:gd name="T12" fmla="*/ 379 w 444"/>
                  <a:gd name="T13" fmla="*/ 494 h 527"/>
                  <a:gd name="T14" fmla="*/ 355 w 444"/>
                  <a:gd name="T15" fmla="*/ 502 h 527"/>
                  <a:gd name="T16" fmla="*/ 332 w 444"/>
                  <a:gd name="T17" fmla="*/ 510 h 527"/>
                  <a:gd name="T18" fmla="*/ 308 w 444"/>
                  <a:gd name="T19" fmla="*/ 517 h 527"/>
                  <a:gd name="T20" fmla="*/ 285 w 444"/>
                  <a:gd name="T21" fmla="*/ 521 h 527"/>
                  <a:gd name="T22" fmla="*/ 260 w 444"/>
                  <a:gd name="T23" fmla="*/ 525 h 527"/>
                  <a:gd name="T24" fmla="*/ 236 w 444"/>
                  <a:gd name="T25" fmla="*/ 527 h 527"/>
                  <a:gd name="T26" fmla="*/ 213 w 444"/>
                  <a:gd name="T27" fmla="*/ 527 h 527"/>
                  <a:gd name="T28" fmla="*/ 189 w 444"/>
                  <a:gd name="T29" fmla="*/ 526 h 527"/>
                  <a:gd name="T30" fmla="*/ 165 w 444"/>
                  <a:gd name="T31" fmla="*/ 523 h 527"/>
                  <a:gd name="T32" fmla="*/ 140 w 444"/>
                  <a:gd name="T33" fmla="*/ 518 h 527"/>
                  <a:gd name="T34" fmla="*/ 117 w 444"/>
                  <a:gd name="T35" fmla="*/ 510 h 527"/>
                  <a:gd name="T36" fmla="*/ 93 w 444"/>
                  <a:gd name="T37" fmla="*/ 501 h 527"/>
                  <a:gd name="T38" fmla="*/ 69 w 444"/>
                  <a:gd name="T39" fmla="*/ 489 h 527"/>
                  <a:gd name="T40" fmla="*/ 46 w 444"/>
                  <a:gd name="T41" fmla="*/ 475 h 527"/>
                  <a:gd name="T42" fmla="*/ 24 w 444"/>
                  <a:gd name="T43" fmla="*/ 415 h 527"/>
                  <a:gd name="T44" fmla="*/ 10 w 444"/>
                  <a:gd name="T45" fmla="*/ 359 h 527"/>
                  <a:gd name="T46" fmla="*/ 2 w 444"/>
                  <a:gd name="T47" fmla="*/ 306 h 527"/>
                  <a:gd name="T48" fmla="*/ 0 w 444"/>
                  <a:gd name="T49" fmla="*/ 255 h 527"/>
                  <a:gd name="T50" fmla="*/ 4 w 444"/>
                  <a:gd name="T51" fmla="*/ 206 h 527"/>
                  <a:gd name="T52" fmla="*/ 14 w 444"/>
                  <a:gd name="T53" fmla="*/ 159 h 527"/>
                  <a:gd name="T54" fmla="*/ 27 w 444"/>
                  <a:gd name="T55" fmla="*/ 111 h 527"/>
                  <a:gd name="T56" fmla="*/ 46 w 444"/>
                  <a:gd name="T57" fmla="*/ 64 h 527"/>
                  <a:gd name="T58" fmla="*/ 69 w 444"/>
                  <a:gd name="T59" fmla="*/ 49 h 527"/>
                  <a:gd name="T60" fmla="*/ 92 w 444"/>
                  <a:gd name="T61" fmla="*/ 37 h 527"/>
                  <a:gd name="T62" fmla="*/ 116 w 444"/>
                  <a:gd name="T63" fmla="*/ 25 h 527"/>
                  <a:gd name="T64" fmla="*/ 139 w 444"/>
                  <a:gd name="T65" fmla="*/ 17 h 527"/>
                  <a:gd name="T66" fmla="*/ 163 w 444"/>
                  <a:gd name="T67" fmla="*/ 10 h 527"/>
                  <a:gd name="T68" fmla="*/ 187 w 444"/>
                  <a:gd name="T69" fmla="*/ 5 h 527"/>
                  <a:gd name="T70" fmla="*/ 211 w 444"/>
                  <a:gd name="T71" fmla="*/ 2 h 527"/>
                  <a:gd name="T72" fmla="*/ 235 w 444"/>
                  <a:gd name="T73" fmla="*/ 1 h 527"/>
                  <a:gd name="T74" fmla="*/ 258 w 444"/>
                  <a:gd name="T75" fmla="*/ 0 h 527"/>
                  <a:gd name="T76" fmla="*/ 282 w 444"/>
                  <a:gd name="T77" fmla="*/ 1 h 527"/>
                  <a:gd name="T78" fmla="*/ 306 w 444"/>
                  <a:gd name="T79" fmla="*/ 2 h 527"/>
                  <a:gd name="T80" fmla="*/ 331 w 444"/>
                  <a:gd name="T81" fmla="*/ 4 h 527"/>
                  <a:gd name="T82" fmla="*/ 354 w 444"/>
                  <a:gd name="T83" fmla="*/ 7 h 527"/>
                  <a:gd name="T84" fmla="*/ 378 w 444"/>
                  <a:gd name="T85" fmla="*/ 10 h 527"/>
                  <a:gd name="T86" fmla="*/ 402 w 444"/>
                  <a:gd name="T87" fmla="*/ 12 h 527"/>
                  <a:gd name="T88" fmla="*/ 425 w 444"/>
                  <a:gd name="T89" fmla="*/ 1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4" h="527">
                    <a:moveTo>
                      <a:pt x="425" y="16"/>
                    </a:moveTo>
                    <a:lnTo>
                      <a:pt x="439" y="126"/>
                    </a:lnTo>
                    <a:lnTo>
                      <a:pt x="444" y="240"/>
                    </a:lnTo>
                    <a:lnTo>
                      <a:pt x="439" y="357"/>
                    </a:lnTo>
                    <a:lnTo>
                      <a:pt x="425" y="472"/>
                    </a:lnTo>
                    <a:lnTo>
                      <a:pt x="402" y="483"/>
                    </a:lnTo>
                    <a:lnTo>
                      <a:pt x="379" y="494"/>
                    </a:lnTo>
                    <a:lnTo>
                      <a:pt x="355" y="502"/>
                    </a:lnTo>
                    <a:lnTo>
                      <a:pt x="332" y="510"/>
                    </a:lnTo>
                    <a:lnTo>
                      <a:pt x="308" y="517"/>
                    </a:lnTo>
                    <a:lnTo>
                      <a:pt x="285" y="521"/>
                    </a:lnTo>
                    <a:lnTo>
                      <a:pt x="260" y="525"/>
                    </a:lnTo>
                    <a:lnTo>
                      <a:pt x="236" y="527"/>
                    </a:lnTo>
                    <a:lnTo>
                      <a:pt x="213" y="527"/>
                    </a:lnTo>
                    <a:lnTo>
                      <a:pt x="189" y="526"/>
                    </a:lnTo>
                    <a:lnTo>
                      <a:pt x="165" y="523"/>
                    </a:lnTo>
                    <a:lnTo>
                      <a:pt x="140" y="518"/>
                    </a:lnTo>
                    <a:lnTo>
                      <a:pt x="117" y="510"/>
                    </a:lnTo>
                    <a:lnTo>
                      <a:pt x="93" y="501"/>
                    </a:lnTo>
                    <a:lnTo>
                      <a:pt x="69" y="489"/>
                    </a:lnTo>
                    <a:lnTo>
                      <a:pt x="46" y="475"/>
                    </a:lnTo>
                    <a:lnTo>
                      <a:pt x="24" y="415"/>
                    </a:lnTo>
                    <a:lnTo>
                      <a:pt x="10" y="359"/>
                    </a:lnTo>
                    <a:lnTo>
                      <a:pt x="2" y="306"/>
                    </a:lnTo>
                    <a:lnTo>
                      <a:pt x="0" y="255"/>
                    </a:lnTo>
                    <a:lnTo>
                      <a:pt x="4" y="206"/>
                    </a:lnTo>
                    <a:lnTo>
                      <a:pt x="14" y="159"/>
                    </a:lnTo>
                    <a:lnTo>
                      <a:pt x="27" y="111"/>
                    </a:lnTo>
                    <a:lnTo>
                      <a:pt x="46" y="64"/>
                    </a:lnTo>
                    <a:lnTo>
                      <a:pt x="69" y="49"/>
                    </a:lnTo>
                    <a:lnTo>
                      <a:pt x="92" y="37"/>
                    </a:lnTo>
                    <a:lnTo>
                      <a:pt x="116" y="25"/>
                    </a:lnTo>
                    <a:lnTo>
                      <a:pt x="139" y="17"/>
                    </a:lnTo>
                    <a:lnTo>
                      <a:pt x="163" y="10"/>
                    </a:lnTo>
                    <a:lnTo>
                      <a:pt x="187" y="5"/>
                    </a:lnTo>
                    <a:lnTo>
                      <a:pt x="211" y="2"/>
                    </a:lnTo>
                    <a:lnTo>
                      <a:pt x="235" y="1"/>
                    </a:lnTo>
                    <a:lnTo>
                      <a:pt x="258" y="0"/>
                    </a:lnTo>
                    <a:lnTo>
                      <a:pt x="282" y="1"/>
                    </a:lnTo>
                    <a:lnTo>
                      <a:pt x="306" y="2"/>
                    </a:lnTo>
                    <a:lnTo>
                      <a:pt x="331" y="4"/>
                    </a:lnTo>
                    <a:lnTo>
                      <a:pt x="354" y="7"/>
                    </a:lnTo>
                    <a:lnTo>
                      <a:pt x="378" y="10"/>
                    </a:lnTo>
                    <a:lnTo>
                      <a:pt x="402" y="12"/>
                    </a:lnTo>
                    <a:lnTo>
                      <a:pt x="425" y="16"/>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5" name="Freeform 122"/>
              <p:cNvSpPr>
                <a:spLocks/>
              </p:cNvSpPr>
              <p:nvPr/>
            </p:nvSpPr>
            <p:spPr bwMode="auto">
              <a:xfrm>
                <a:off x="4168776" y="3068638"/>
                <a:ext cx="331788" cy="398463"/>
              </a:xfrm>
              <a:custGeom>
                <a:avLst/>
                <a:gdLst>
                  <a:gd name="T0" fmla="*/ 398 w 418"/>
                  <a:gd name="T1" fmla="*/ 21 h 502"/>
                  <a:gd name="T2" fmla="*/ 413 w 418"/>
                  <a:gd name="T3" fmla="*/ 123 h 502"/>
                  <a:gd name="T4" fmla="*/ 418 w 418"/>
                  <a:gd name="T5" fmla="*/ 228 h 502"/>
                  <a:gd name="T6" fmla="*/ 414 w 418"/>
                  <a:gd name="T7" fmla="*/ 334 h 502"/>
                  <a:gd name="T8" fmla="*/ 398 w 418"/>
                  <a:gd name="T9" fmla="*/ 440 h 502"/>
                  <a:gd name="T10" fmla="*/ 376 w 418"/>
                  <a:gd name="T11" fmla="*/ 453 h 502"/>
                  <a:gd name="T12" fmla="*/ 355 w 418"/>
                  <a:gd name="T13" fmla="*/ 463 h 502"/>
                  <a:gd name="T14" fmla="*/ 333 w 418"/>
                  <a:gd name="T15" fmla="*/ 474 h 502"/>
                  <a:gd name="T16" fmla="*/ 311 w 418"/>
                  <a:gd name="T17" fmla="*/ 482 h 502"/>
                  <a:gd name="T18" fmla="*/ 289 w 418"/>
                  <a:gd name="T19" fmla="*/ 490 h 502"/>
                  <a:gd name="T20" fmla="*/ 267 w 418"/>
                  <a:gd name="T21" fmla="*/ 495 h 502"/>
                  <a:gd name="T22" fmla="*/ 246 w 418"/>
                  <a:gd name="T23" fmla="*/ 499 h 502"/>
                  <a:gd name="T24" fmla="*/ 224 w 418"/>
                  <a:gd name="T25" fmla="*/ 501 h 502"/>
                  <a:gd name="T26" fmla="*/ 202 w 418"/>
                  <a:gd name="T27" fmla="*/ 502 h 502"/>
                  <a:gd name="T28" fmla="*/ 180 w 418"/>
                  <a:gd name="T29" fmla="*/ 500 h 502"/>
                  <a:gd name="T30" fmla="*/ 158 w 418"/>
                  <a:gd name="T31" fmla="*/ 497 h 502"/>
                  <a:gd name="T32" fmla="*/ 136 w 418"/>
                  <a:gd name="T33" fmla="*/ 491 h 502"/>
                  <a:gd name="T34" fmla="*/ 115 w 418"/>
                  <a:gd name="T35" fmla="*/ 483 h 502"/>
                  <a:gd name="T36" fmla="*/ 93 w 418"/>
                  <a:gd name="T37" fmla="*/ 472 h 502"/>
                  <a:gd name="T38" fmla="*/ 71 w 418"/>
                  <a:gd name="T39" fmla="*/ 460 h 502"/>
                  <a:gd name="T40" fmla="*/ 50 w 418"/>
                  <a:gd name="T41" fmla="*/ 444 h 502"/>
                  <a:gd name="T42" fmla="*/ 27 w 418"/>
                  <a:gd name="T43" fmla="*/ 388 h 502"/>
                  <a:gd name="T44" fmla="*/ 10 w 418"/>
                  <a:gd name="T45" fmla="*/ 338 h 502"/>
                  <a:gd name="T46" fmla="*/ 2 w 418"/>
                  <a:gd name="T47" fmla="*/ 288 h 502"/>
                  <a:gd name="T48" fmla="*/ 0 w 418"/>
                  <a:gd name="T49" fmla="*/ 241 h 502"/>
                  <a:gd name="T50" fmla="*/ 3 w 418"/>
                  <a:gd name="T51" fmla="*/ 196 h 502"/>
                  <a:gd name="T52" fmla="*/ 14 w 418"/>
                  <a:gd name="T53" fmla="*/ 152 h 502"/>
                  <a:gd name="T54" fmla="*/ 29 w 418"/>
                  <a:gd name="T55" fmla="*/ 108 h 502"/>
                  <a:gd name="T56" fmla="*/ 50 w 418"/>
                  <a:gd name="T57" fmla="*/ 66 h 502"/>
                  <a:gd name="T58" fmla="*/ 70 w 418"/>
                  <a:gd name="T59" fmla="*/ 50 h 502"/>
                  <a:gd name="T60" fmla="*/ 92 w 418"/>
                  <a:gd name="T61" fmla="*/ 36 h 502"/>
                  <a:gd name="T62" fmla="*/ 114 w 418"/>
                  <a:gd name="T63" fmla="*/ 24 h 502"/>
                  <a:gd name="T64" fmla="*/ 135 w 418"/>
                  <a:gd name="T65" fmla="*/ 16 h 502"/>
                  <a:gd name="T66" fmla="*/ 157 w 418"/>
                  <a:gd name="T67" fmla="*/ 9 h 502"/>
                  <a:gd name="T68" fmla="*/ 179 w 418"/>
                  <a:gd name="T69" fmla="*/ 5 h 502"/>
                  <a:gd name="T70" fmla="*/ 201 w 418"/>
                  <a:gd name="T71" fmla="*/ 3 h 502"/>
                  <a:gd name="T72" fmla="*/ 223 w 418"/>
                  <a:gd name="T73" fmla="*/ 0 h 502"/>
                  <a:gd name="T74" fmla="*/ 244 w 418"/>
                  <a:gd name="T75" fmla="*/ 0 h 502"/>
                  <a:gd name="T76" fmla="*/ 266 w 418"/>
                  <a:gd name="T77" fmla="*/ 1 h 502"/>
                  <a:gd name="T78" fmla="*/ 288 w 418"/>
                  <a:gd name="T79" fmla="*/ 4 h 502"/>
                  <a:gd name="T80" fmla="*/ 310 w 418"/>
                  <a:gd name="T81" fmla="*/ 6 h 502"/>
                  <a:gd name="T82" fmla="*/ 332 w 418"/>
                  <a:gd name="T83" fmla="*/ 9 h 502"/>
                  <a:gd name="T84" fmla="*/ 354 w 418"/>
                  <a:gd name="T85" fmla="*/ 13 h 502"/>
                  <a:gd name="T86" fmla="*/ 376 w 418"/>
                  <a:gd name="T87" fmla="*/ 18 h 502"/>
                  <a:gd name="T88" fmla="*/ 398 w 418"/>
                  <a:gd name="T89" fmla="*/ 2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502">
                    <a:moveTo>
                      <a:pt x="398" y="21"/>
                    </a:moveTo>
                    <a:lnTo>
                      <a:pt x="413" y="123"/>
                    </a:lnTo>
                    <a:lnTo>
                      <a:pt x="418" y="228"/>
                    </a:lnTo>
                    <a:lnTo>
                      <a:pt x="414" y="334"/>
                    </a:lnTo>
                    <a:lnTo>
                      <a:pt x="398" y="440"/>
                    </a:lnTo>
                    <a:lnTo>
                      <a:pt x="376" y="453"/>
                    </a:lnTo>
                    <a:lnTo>
                      <a:pt x="355" y="463"/>
                    </a:lnTo>
                    <a:lnTo>
                      <a:pt x="333" y="474"/>
                    </a:lnTo>
                    <a:lnTo>
                      <a:pt x="311" y="482"/>
                    </a:lnTo>
                    <a:lnTo>
                      <a:pt x="289" y="490"/>
                    </a:lnTo>
                    <a:lnTo>
                      <a:pt x="267" y="495"/>
                    </a:lnTo>
                    <a:lnTo>
                      <a:pt x="246" y="499"/>
                    </a:lnTo>
                    <a:lnTo>
                      <a:pt x="224" y="501"/>
                    </a:lnTo>
                    <a:lnTo>
                      <a:pt x="202" y="502"/>
                    </a:lnTo>
                    <a:lnTo>
                      <a:pt x="180" y="500"/>
                    </a:lnTo>
                    <a:lnTo>
                      <a:pt x="158" y="497"/>
                    </a:lnTo>
                    <a:lnTo>
                      <a:pt x="136" y="491"/>
                    </a:lnTo>
                    <a:lnTo>
                      <a:pt x="115" y="483"/>
                    </a:lnTo>
                    <a:lnTo>
                      <a:pt x="93" y="472"/>
                    </a:lnTo>
                    <a:lnTo>
                      <a:pt x="71" y="460"/>
                    </a:lnTo>
                    <a:lnTo>
                      <a:pt x="50" y="444"/>
                    </a:lnTo>
                    <a:lnTo>
                      <a:pt x="27" y="388"/>
                    </a:lnTo>
                    <a:lnTo>
                      <a:pt x="10" y="338"/>
                    </a:lnTo>
                    <a:lnTo>
                      <a:pt x="2" y="288"/>
                    </a:lnTo>
                    <a:lnTo>
                      <a:pt x="0" y="241"/>
                    </a:lnTo>
                    <a:lnTo>
                      <a:pt x="3" y="196"/>
                    </a:lnTo>
                    <a:lnTo>
                      <a:pt x="14" y="152"/>
                    </a:lnTo>
                    <a:lnTo>
                      <a:pt x="29" y="108"/>
                    </a:lnTo>
                    <a:lnTo>
                      <a:pt x="50" y="66"/>
                    </a:lnTo>
                    <a:lnTo>
                      <a:pt x="70" y="50"/>
                    </a:lnTo>
                    <a:lnTo>
                      <a:pt x="92" y="36"/>
                    </a:lnTo>
                    <a:lnTo>
                      <a:pt x="114" y="24"/>
                    </a:lnTo>
                    <a:lnTo>
                      <a:pt x="135" y="16"/>
                    </a:lnTo>
                    <a:lnTo>
                      <a:pt x="157" y="9"/>
                    </a:lnTo>
                    <a:lnTo>
                      <a:pt x="179" y="5"/>
                    </a:lnTo>
                    <a:lnTo>
                      <a:pt x="201" y="3"/>
                    </a:lnTo>
                    <a:lnTo>
                      <a:pt x="223" y="0"/>
                    </a:lnTo>
                    <a:lnTo>
                      <a:pt x="244" y="0"/>
                    </a:lnTo>
                    <a:lnTo>
                      <a:pt x="266" y="1"/>
                    </a:lnTo>
                    <a:lnTo>
                      <a:pt x="288" y="4"/>
                    </a:lnTo>
                    <a:lnTo>
                      <a:pt x="310" y="6"/>
                    </a:lnTo>
                    <a:lnTo>
                      <a:pt x="332" y="9"/>
                    </a:lnTo>
                    <a:lnTo>
                      <a:pt x="354" y="13"/>
                    </a:lnTo>
                    <a:lnTo>
                      <a:pt x="376" y="18"/>
                    </a:lnTo>
                    <a:lnTo>
                      <a:pt x="398" y="21"/>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6" name="Freeform 123"/>
              <p:cNvSpPr>
                <a:spLocks/>
              </p:cNvSpPr>
              <p:nvPr/>
            </p:nvSpPr>
            <p:spPr bwMode="auto">
              <a:xfrm>
                <a:off x="4175126" y="3078163"/>
                <a:ext cx="312738" cy="376238"/>
              </a:xfrm>
              <a:custGeom>
                <a:avLst/>
                <a:gdLst>
                  <a:gd name="T0" fmla="*/ 370 w 395"/>
                  <a:gd name="T1" fmla="*/ 25 h 474"/>
                  <a:gd name="T2" fmla="*/ 381 w 395"/>
                  <a:gd name="T3" fmla="*/ 72 h 474"/>
                  <a:gd name="T4" fmla="*/ 389 w 395"/>
                  <a:gd name="T5" fmla="*/ 120 h 474"/>
                  <a:gd name="T6" fmla="*/ 393 w 395"/>
                  <a:gd name="T7" fmla="*/ 168 h 474"/>
                  <a:gd name="T8" fmla="*/ 395 w 395"/>
                  <a:gd name="T9" fmla="*/ 215 h 474"/>
                  <a:gd name="T10" fmla="*/ 393 w 395"/>
                  <a:gd name="T11" fmla="*/ 263 h 474"/>
                  <a:gd name="T12" fmla="*/ 389 w 395"/>
                  <a:gd name="T13" fmla="*/ 312 h 474"/>
                  <a:gd name="T14" fmla="*/ 382 w 395"/>
                  <a:gd name="T15" fmla="*/ 360 h 474"/>
                  <a:gd name="T16" fmla="*/ 370 w 395"/>
                  <a:gd name="T17" fmla="*/ 409 h 474"/>
                  <a:gd name="T18" fmla="*/ 351 w 395"/>
                  <a:gd name="T19" fmla="*/ 421 h 474"/>
                  <a:gd name="T20" fmla="*/ 331 w 395"/>
                  <a:gd name="T21" fmla="*/ 433 h 474"/>
                  <a:gd name="T22" fmla="*/ 312 w 395"/>
                  <a:gd name="T23" fmla="*/ 444 h 474"/>
                  <a:gd name="T24" fmla="*/ 292 w 395"/>
                  <a:gd name="T25" fmla="*/ 454 h 474"/>
                  <a:gd name="T26" fmla="*/ 272 w 395"/>
                  <a:gd name="T27" fmla="*/ 460 h 474"/>
                  <a:gd name="T28" fmla="*/ 252 w 395"/>
                  <a:gd name="T29" fmla="*/ 467 h 474"/>
                  <a:gd name="T30" fmla="*/ 232 w 395"/>
                  <a:gd name="T31" fmla="*/ 472 h 474"/>
                  <a:gd name="T32" fmla="*/ 212 w 395"/>
                  <a:gd name="T33" fmla="*/ 474 h 474"/>
                  <a:gd name="T34" fmla="*/ 193 w 395"/>
                  <a:gd name="T35" fmla="*/ 474 h 474"/>
                  <a:gd name="T36" fmla="*/ 172 w 395"/>
                  <a:gd name="T37" fmla="*/ 473 h 474"/>
                  <a:gd name="T38" fmla="*/ 152 w 395"/>
                  <a:gd name="T39" fmla="*/ 470 h 474"/>
                  <a:gd name="T40" fmla="*/ 133 w 395"/>
                  <a:gd name="T41" fmla="*/ 463 h 474"/>
                  <a:gd name="T42" fmla="*/ 112 w 395"/>
                  <a:gd name="T43" fmla="*/ 454 h 474"/>
                  <a:gd name="T44" fmla="*/ 92 w 395"/>
                  <a:gd name="T45" fmla="*/ 442 h 474"/>
                  <a:gd name="T46" fmla="*/ 73 w 395"/>
                  <a:gd name="T47" fmla="*/ 428 h 474"/>
                  <a:gd name="T48" fmla="*/ 53 w 395"/>
                  <a:gd name="T49" fmla="*/ 411 h 474"/>
                  <a:gd name="T50" fmla="*/ 29 w 395"/>
                  <a:gd name="T51" fmla="*/ 360 h 474"/>
                  <a:gd name="T52" fmla="*/ 12 w 395"/>
                  <a:gd name="T53" fmla="*/ 313 h 474"/>
                  <a:gd name="T54" fmla="*/ 3 w 395"/>
                  <a:gd name="T55" fmla="*/ 269 h 474"/>
                  <a:gd name="T56" fmla="*/ 0 w 395"/>
                  <a:gd name="T57" fmla="*/ 227 h 474"/>
                  <a:gd name="T58" fmla="*/ 5 w 395"/>
                  <a:gd name="T59" fmla="*/ 185 h 474"/>
                  <a:gd name="T60" fmla="*/ 15 w 395"/>
                  <a:gd name="T61" fmla="*/ 145 h 474"/>
                  <a:gd name="T62" fmla="*/ 31 w 395"/>
                  <a:gd name="T63" fmla="*/ 106 h 474"/>
                  <a:gd name="T64" fmla="*/ 53 w 395"/>
                  <a:gd name="T65" fmla="*/ 67 h 474"/>
                  <a:gd name="T66" fmla="*/ 73 w 395"/>
                  <a:gd name="T67" fmla="*/ 49 h 474"/>
                  <a:gd name="T68" fmla="*/ 92 w 395"/>
                  <a:gd name="T69" fmla="*/ 35 h 474"/>
                  <a:gd name="T70" fmla="*/ 112 w 395"/>
                  <a:gd name="T71" fmla="*/ 24 h 474"/>
                  <a:gd name="T72" fmla="*/ 132 w 395"/>
                  <a:gd name="T73" fmla="*/ 15 h 474"/>
                  <a:gd name="T74" fmla="*/ 151 w 395"/>
                  <a:gd name="T75" fmla="*/ 8 h 474"/>
                  <a:gd name="T76" fmla="*/ 171 w 395"/>
                  <a:gd name="T77" fmla="*/ 3 h 474"/>
                  <a:gd name="T78" fmla="*/ 190 w 395"/>
                  <a:gd name="T79" fmla="*/ 1 h 474"/>
                  <a:gd name="T80" fmla="*/ 211 w 395"/>
                  <a:gd name="T81" fmla="*/ 0 h 474"/>
                  <a:gd name="T82" fmla="*/ 231 w 395"/>
                  <a:gd name="T83" fmla="*/ 1 h 474"/>
                  <a:gd name="T84" fmla="*/ 250 w 395"/>
                  <a:gd name="T85" fmla="*/ 2 h 474"/>
                  <a:gd name="T86" fmla="*/ 271 w 395"/>
                  <a:gd name="T87" fmla="*/ 4 h 474"/>
                  <a:gd name="T88" fmla="*/ 291 w 395"/>
                  <a:gd name="T89" fmla="*/ 8 h 474"/>
                  <a:gd name="T90" fmla="*/ 310 w 395"/>
                  <a:gd name="T91" fmla="*/ 12 h 474"/>
                  <a:gd name="T92" fmla="*/ 331 w 395"/>
                  <a:gd name="T93" fmla="*/ 17 h 474"/>
                  <a:gd name="T94" fmla="*/ 351 w 395"/>
                  <a:gd name="T95" fmla="*/ 20 h 474"/>
                  <a:gd name="T96" fmla="*/ 370 w 395"/>
                  <a:gd name="T97" fmla="*/ 2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474">
                    <a:moveTo>
                      <a:pt x="370" y="25"/>
                    </a:moveTo>
                    <a:lnTo>
                      <a:pt x="381" y="72"/>
                    </a:lnTo>
                    <a:lnTo>
                      <a:pt x="389" y="120"/>
                    </a:lnTo>
                    <a:lnTo>
                      <a:pt x="393" y="168"/>
                    </a:lnTo>
                    <a:lnTo>
                      <a:pt x="395" y="215"/>
                    </a:lnTo>
                    <a:lnTo>
                      <a:pt x="393" y="263"/>
                    </a:lnTo>
                    <a:lnTo>
                      <a:pt x="389" y="312"/>
                    </a:lnTo>
                    <a:lnTo>
                      <a:pt x="382" y="360"/>
                    </a:lnTo>
                    <a:lnTo>
                      <a:pt x="370" y="409"/>
                    </a:lnTo>
                    <a:lnTo>
                      <a:pt x="351" y="421"/>
                    </a:lnTo>
                    <a:lnTo>
                      <a:pt x="331" y="433"/>
                    </a:lnTo>
                    <a:lnTo>
                      <a:pt x="312" y="444"/>
                    </a:lnTo>
                    <a:lnTo>
                      <a:pt x="292" y="454"/>
                    </a:lnTo>
                    <a:lnTo>
                      <a:pt x="272" y="460"/>
                    </a:lnTo>
                    <a:lnTo>
                      <a:pt x="252" y="467"/>
                    </a:lnTo>
                    <a:lnTo>
                      <a:pt x="232" y="472"/>
                    </a:lnTo>
                    <a:lnTo>
                      <a:pt x="212" y="474"/>
                    </a:lnTo>
                    <a:lnTo>
                      <a:pt x="193" y="474"/>
                    </a:lnTo>
                    <a:lnTo>
                      <a:pt x="172" y="473"/>
                    </a:lnTo>
                    <a:lnTo>
                      <a:pt x="152" y="470"/>
                    </a:lnTo>
                    <a:lnTo>
                      <a:pt x="133" y="463"/>
                    </a:lnTo>
                    <a:lnTo>
                      <a:pt x="112" y="454"/>
                    </a:lnTo>
                    <a:lnTo>
                      <a:pt x="92" y="442"/>
                    </a:lnTo>
                    <a:lnTo>
                      <a:pt x="73" y="428"/>
                    </a:lnTo>
                    <a:lnTo>
                      <a:pt x="53" y="411"/>
                    </a:lnTo>
                    <a:lnTo>
                      <a:pt x="29" y="360"/>
                    </a:lnTo>
                    <a:lnTo>
                      <a:pt x="12" y="313"/>
                    </a:lnTo>
                    <a:lnTo>
                      <a:pt x="3" y="269"/>
                    </a:lnTo>
                    <a:lnTo>
                      <a:pt x="0" y="227"/>
                    </a:lnTo>
                    <a:lnTo>
                      <a:pt x="5" y="185"/>
                    </a:lnTo>
                    <a:lnTo>
                      <a:pt x="15" y="145"/>
                    </a:lnTo>
                    <a:lnTo>
                      <a:pt x="31" y="106"/>
                    </a:lnTo>
                    <a:lnTo>
                      <a:pt x="53" y="67"/>
                    </a:lnTo>
                    <a:lnTo>
                      <a:pt x="73" y="49"/>
                    </a:lnTo>
                    <a:lnTo>
                      <a:pt x="92" y="35"/>
                    </a:lnTo>
                    <a:lnTo>
                      <a:pt x="112" y="24"/>
                    </a:lnTo>
                    <a:lnTo>
                      <a:pt x="132" y="15"/>
                    </a:lnTo>
                    <a:lnTo>
                      <a:pt x="151" y="8"/>
                    </a:lnTo>
                    <a:lnTo>
                      <a:pt x="171" y="3"/>
                    </a:lnTo>
                    <a:lnTo>
                      <a:pt x="190" y="1"/>
                    </a:lnTo>
                    <a:lnTo>
                      <a:pt x="211" y="0"/>
                    </a:lnTo>
                    <a:lnTo>
                      <a:pt x="231" y="1"/>
                    </a:lnTo>
                    <a:lnTo>
                      <a:pt x="250" y="2"/>
                    </a:lnTo>
                    <a:lnTo>
                      <a:pt x="271" y="4"/>
                    </a:lnTo>
                    <a:lnTo>
                      <a:pt x="291" y="8"/>
                    </a:lnTo>
                    <a:lnTo>
                      <a:pt x="310" y="12"/>
                    </a:lnTo>
                    <a:lnTo>
                      <a:pt x="331" y="17"/>
                    </a:lnTo>
                    <a:lnTo>
                      <a:pt x="351" y="20"/>
                    </a:lnTo>
                    <a:lnTo>
                      <a:pt x="370" y="25"/>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7" name="Freeform 124"/>
              <p:cNvSpPr>
                <a:spLocks/>
              </p:cNvSpPr>
              <p:nvPr/>
            </p:nvSpPr>
            <p:spPr bwMode="auto">
              <a:xfrm>
                <a:off x="4183064" y="3087688"/>
                <a:ext cx="293688" cy="355600"/>
              </a:xfrm>
              <a:custGeom>
                <a:avLst/>
                <a:gdLst>
                  <a:gd name="T0" fmla="*/ 343 w 371"/>
                  <a:gd name="T1" fmla="*/ 30 h 449"/>
                  <a:gd name="T2" fmla="*/ 354 w 371"/>
                  <a:gd name="T3" fmla="*/ 74 h 449"/>
                  <a:gd name="T4" fmla="*/ 362 w 371"/>
                  <a:gd name="T5" fmla="*/ 118 h 449"/>
                  <a:gd name="T6" fmla="*/ 368 w 371"/>
                  <a:gd name="T7" fmla="*/ 160 h 449"/>
                  <a:gd name="T8" fmla="*/ 371 w 371"/>
                  <a:gd name="T9" fmla="*/ 204 h 449"/>
                  <a:gd name="T10" fmla="*/ 369 w 371"/>
                  <a:gd name="T11" fmla="*/ 247 h 449"/>
                  <a:gd name="T12" fmla="*/ 365 w 371"/>
                  <a:gd name="T13" fmla="*/ 290 h 449"/>
                  <a:gd name="T14" fmla="*/ 356 w 371"/>
                  <a:gd name="T15" fmla="*/ 333 h 449"/>
                  <a:gd name="T16" fmla="*/ 343 w 371"/>
                  <a:gd name="T17" fmla="*/ 377 h 449"/>
                  <a:gd name="T18" fmla="*/ 326 w 371"/>
                  <a:gd name="T19" fmla="*/ 391 h 449"/>
                  <a:gd name="T20" fmla="*/ 307 w 371"/>
                  <a:gd name="T21" fmla="*/ 403 h 449"/>
                  <a:gd name="T22" fmla="*/ 290 w 371"/>
                  <a:gd name="T23" fmla="*/ 415 h 449"/>
                  <a:gd name="T24" fmla="*/ 271 w 371"/>
                  <a:gd name="T25" fmla="*/ 425 h 449"/>
                  <a:gd name="T26" fmla="*/ 254 w 371"/>
                  <a:gd name="T27" fmla="*/ 433 h 449"/>
                  <a:gd name="T28" fmla="*/ 236 w 371"/>
                  <a:gd name="T29" fmla="*/ 440 h 449"/>
                  <a:gd name="T30" fmla="*/ 218 w 371"/>
                  <a:gd name="T31" fmla="*/ 446 h 449"/>
                  <a:gd name="T32" fmla="*/ 200 w 371"/>
                  <a:gd name="T33" fmla="*/ 448 h 449"/>
                  <a:gd name="T34" fmla="*/ 181 w 371"/>
                  <a:gd name="T35" fmla="*/ 449 h 449"/>
                  <a:gd name="T36" fmla="*/ 163 w 371"/>
                  <a:gd name="T37" fmla="*/ 447 h 449"/>
                  <a:gd name="T38" fmla="*/ 146 w 371"/>
                  <a:gd name="T39" fmla="*/ 444 h 449"/>
                  <a:gd name="T40" fmla="*/ 127 w 371"/>
                  <a:gd name="T41" fmla="*/ 437 h 449"/>
                  <a:gd name="T42" fmla="*/ 109 w 371"/>
                  <a:gd name="T43" fmla="*/ 426 h 449"/>
                  <a:gd name="T44" fmla="*/ 92 w 371"/>
                  <a:gd name="T45" fmla="*/ 414 h 449"/>
                  <a:gd name="T46" fmla="*/ 73 w 371"/>
                  <a:gd name="T47" fmla="*/ 399 h 449"/>
                  <a:gd name="T48" fmla="*/ 56 w 371"/>
                  <a:gd name="T49" fmla="*/ 379 h 449"/>
                  <a:gd name="T50" fmla="*/ 30 w 371"/>
                  <a:gd name="T51" fmla="*/ 334 h 449"/>
                  <a:gd name="T52" fmla="*/ 13 w 371"/>
                  <a:gd name="T53" fmla="*/ 292 h 449"/>
                  <a:gd name="T54" fmla="*/ 3 w 371"/>
                  <a:gd name="T55" fmla="*/ 251 h 449"/>
                  <a:gd name="T56" fmla="*/ 0 w 371"/>
                  <a:gd name="T57" fmla="*/ 212 h 449"/>
                  <a:gd name="T58" fmla="*/ 4 w 371"/>
                  <a:gd name="T59" fmla="*/ 175 h 449"/>
                  <a:gd name="T60" fmla="*/ 15 w 371"/>
                  <a:gd name="T61" fmla="*/ 140 h 449"/>
                  <a:gd name="T62" fmla="*/ 33 w 371"/>
                  <a:gd name="T63" fmla="*/ 104 h 449"/>
                  <a:gd name="T64" fmla="*/ 56 w 371"/>
                  <a:gd name="T65" fmla="*/ 68 h 449"/>
                  <a:gd name="T66" fmla="*/ 73 w 371"/>
                  <a:gd name="T67" fmla="*/ 50 h 449"/>
                  <a:gd name="T68" fmla="*/ 92 w 371"/>
                  <a:gd name="T69" fmla="*/ 35 h 449"/>
                  <a:gd name="T70" fmla="*/ 109 w 371"/>
                  <a:gd name="T71" fmla="*/ 23 h 449"/>
                  <a:gd name="T72" fmla="*/ 127 w 371"/>
                  <a:gd name="T73" fmla="*/ 14 h 449"/>
                  <a:gd name="T74" fmla="*/ 145 w 371"/>
                  <a:gd name="T75" fmla="*/ 7 h 449"/>
                  <a:gd name="T76" fmla="*/ 163 w 371"/>
                  <a:gd name="T77" fmla="*/ 3 h 449"/>
                  <a:gd name="T78" fmla="*/ 180 w 371"/>
                  <a:gd name="T79" fmla="*/ 0 h 449"/>
                  <a:gd name="T80" fmla="*/ 199 w 371"/>
                  <a:gd name="T81" fmla="*/ 0 h 449"/>
                  <a:gd name="T82" fmla="*/ 217 w 371"/>
                  <a:gd name="T83" fmla="*/ 1 h 449"/>
                  <a:gd name="T84" fmla="*/ 236 w 371"/>
                  <a:gd name="T85" fmla="*/ 4 h 449"/>
                  <a:gd name="T86" fmla="*/ 253 w 371"/>
                  <a:gd name="T87" fmla="*/ 6 h 449"/>
                  <a:gd name="T88" fmla="*/ 271 w 371"/>
                  <a:gd name="T89" fmla="*/ 11 h 449"/>
                  <a:gd name="T90" fmla="*/ 290 w 371"/>
                  <a:gd name="T91" fmla="*/ 15 h 449"/>
                  <a:gd name="T92" fmla="*/ 307 w 371"/>
                  <a:gd name="T93" fmla="*/ 20 h 449"/>
                  <a:gd name="T94" fmla="*/ 326 w 371"/>
                  <a:gd name="T95" fmla="*/ 26 h 449"/>
                  <a:gd name="T96" fmla="*/ 343 w 371"/>
                  <a:gd name="T97" fmla="*/ 3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449">
                    <a:moveTo>
                      <a:pt x="343" y="30"/>
                    </a:moveTo>
                    <a:lnTo>
                      <a:pt x="354" y="74"/>
                    </a:lnTo>
                    <a:lnTo>
                      <a:pt x="362" y="118"/>
                    </a:lnTo>
                    <a:lnTo>
                      <a:pt x="368" y="160"/>
                    </a:lnTo>
                    <a:lnTo>
                      <a:pt x="371" y="204"/>
                    </a:lnTo>
                    <a:lnTo>
                      <a:pt x="369" y="247"/>
                    </a:lnTo>
                    <a:lnTo>
                      <a:pt x="365" y="290"/>
                    </a:lnTo>
                    <a:lnTo>
                      <a:pt x="356" y="333"/>
                    </a:lnTo>
                    <a:lnTo>
                      <a:pt x="343" y="377"/>
                    </a:lnTo>
                    <a:lnTo>
                      <a:pt x="326" y="391"/>
                    </a:lnTo>
                    <a:lnTo>
                      <a:pt x="307" y="403"/>
                    </a:lnTo>
                    <a:lnTo>
                      <a:pt x="290" y="415"/>
                    </a:lnTo>
                    <a:lnTo>
                      <a:pt x="271" y="425"/>
                    </a:lnTo>
                    <a:lnTo>
                      <a:pt x="254" y="433"/>
                    </a:lnTo>
                    <a:lnTo>
                      <a:pt x="236" y="440"/>
                    </a:lnTo>
                    <a:lnTo>
                      <a:pt x="218" y="446"/>
                    </a:lnTo>
                    <a:lnTo>
                      <a:pt x="200" y="448"/>
                    </a:lnTo>
                    <a:lnTo>
                      <a:pt x="181" y="449"/>
                    </a:lnTo>
                    <a:lnTo>
                      <a:pt x="163" y="447"/>
                    </a:lnTo>
                    <a:lnTo>
                      <a:pt x="146" y="444"/>
                    </a:lnTo>
                    <a:lnTo>
                      <a:pt x="127" y="437"/>
                    </a:lnTo>
                    <a:lnTo>
                      <a:pt x="109" y="426"/>
                    </a:lnTo>
                    <a:lnTo>
                      <a:pt x="92" y="414"/>
                    </a:lnTo>
                    <a:lnTo>
                      <a:pt x="73" y="399"/>
                    </a:lnTo>
                    <a:lnTo>
                      <a:pt x="56" y="379"/>
                    </a:lnTo>
                    <a:lnTo>
                      <a:pt x="30" y="334"/>
                    </a:lnTo>
                    <a:lnTo>
                      <a:pt x="13" y="292"/>
                    </a:lnTo>
                    <a:lnTo>
                      <a:pt x="3" y="251"/>
                    </a:lnTo>
                    <a:lnTo>
                      <a:pt x="0" y="212"/>
                    </a:lnTo>
                    <a:lnTo>
                      <a:pt x="4" y="175"/>
                    </a:lnTo>
                    <a:lnTo>
                      <a:pt x="15" y="140"/>
                    </a:lnTo>
                    <a:lnTo>
                      <a:pt x="33" y="104"/>
                    </a:lnTo>
                    <a:lnTo>
                      <a:pt x="56" y="68"/>
                    </a:lnTo>
                    <a:lnTo>
                      <a:pt x="73" y="50"/>
                    </a:lnTo>
                    <a:lnTo>
                      <a:pt x="92" y="35"/>
                    </a:lnTo>
                    <a:lnTo>
                      <a:pt x="109" y="23"/>
                    </a:lnTo>
                    <a:lnTo>
                      <a:pt x="127" y="14"/>
                    </a:lnTo>
                    <a:lnTo>
                      <a:pt x="145" y="7"/>
                    </a:lnTo>
                    <a:lnTo>
                      <a:pt x="163" y="3"/>
                    </a:lnTo>
                    <a:lnTo>
                      <a:pt x="180" y="0"/>
                    </a:lnTo>
                    <a:lnTo>
                      <a:pt x="199" y="0"/>
                    </a:lnTo>
                    <a:lnTo>
                      <a:pt x="217" y="1"/>
                    </a:lnTo>
                    <a:lnTo>
                      <a:pt x="236" y="4"/>
                    </a:lnTo>
                    <a:lnTo>
                      <a:pt x="253" y="6"/>
                    </a:lnTo>
                    <a:lnTo>
                      <a:pt x="271" y="11"/>
                    </a:lnTo>
                    <a:lnTo>
                      <a:pt x="290" y="15"/>
                    </a:lnTo>
                    <a:lnTo>
                      <a:pt x="307" y="20"/>
                    </a:lnTo>
                    <a:lnTo>
                      <a:pt x="326" y="26"/>
                    </a:lnTo>
                    <a:lnTo>
                      <a:pt x="343" y="30"/>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8" name="Freeform 125"/>
              <p:cNvSpPr>
                <a:spLocks/>
              </p:cNvSpPr>
              <p:nvPr/>
            </p:nvSpPr>
            <p:spPr bwMode="auto">
              <a:xfrm>
                <a:off x="3838576" y="3057526"/>
                <a:ext cx="150813" cy="279400"/>
              </a:xfrm>
              <a:custGeom>
                <a:avLst/>
                <a:gdLst>
                  <a:gd name="T0" fmla="*/ 0 w 190"/>
                  <a:gd name="T1" fmla="*/ 19 h 354"/>
                  <a:gd name="T2" fmla="*/ 190 w 190"/>
                  <a:gd name="T3" fmla="*/ 0 h 354"/>
                  <a:gd name="T4" fmla="*/ 190 w 190"/>
                  <a:gd name="T5" fmla="*/ 13 h 354"/>
                  <a:gd name="T6" fmla="*/ 8 w 190"/>
                  <a:gd name="T7" fmla="*/ 34 h 354"/>
                  <a:gd name="T8" fmla="*/ 9 w 190"/>
                  <a:gd name="T9" fmla="*/ 354 h 354"/>
                  <a:gd name="T10" fmla="*/ 0 w 190"/>
                  <a:gd name="T11" fmla="*/ 354 h 354"/>
                  <a:gd name="T12" fmla="*/ 0 w 190"/>
                  <a:gd name="T13" fmla="*/ 19 h 354"/>
                </a:gdLst>
                <a:ahLst/>
                <a:cxnLst>
                  <a:cxn ang="0">
                    <a:pos x="T0" y="T1"/>
                  </a:cxn>
                  <a:cxn ang="0">
                    <a:pos x="T2" y="T3"/>
                  </a:cxn>
                  <a:cxn ang="0">
                    <a:pos x="T4" y="T5"/>
                  </a:cxn>
                  <a:cxn ang="0">
                    <a:pos x="T6" y="T7"/>
                  </a:cxn>
                  <a:cxn ang="0">
                    <a:pos x="T8" y="T9"/>
                  </a:cxn>
                  <a:cxn ang="0">
                    <a:pos x="T10" y="T11"/>
                  </a:cxn>
                  <a:cxn ang="0">
                    <a:pos x="T12" y="T13"/>
                  </a:cxn>
                </a:cxnLst>
                <a:rect l="0" t="0" r="r" b="b"/>
                <a:pathLst>
                  <a:path w="190" h="354">
                    <a:moveTo>
                      <a:pt x="0" y="19"/>
                    </a:moveTo>
                    <a:lnTo>
                      <a:pt x="190" y="0"/>
                    </a:lnTo>
                    <a:lnTo>
                      <a:pt x="190" y="13"/>
                    </a:lnTo>
                    <a:lnTo>
                      <a:pt x="8" y="34"/>
                    </a:lnTo>
                    <a:lnTo>
                      <a:pt x="9" y="354"/>
                    </a:lnTo>
                    <a:lnTo>
                      <a:pt x="0" y="354"/>
                    </a:lnTo>
                    <a:lnTo>
                      <a:pt x="0" y="1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89" name="Freeform 126"/>
              <p:cNvSpPr>
                <a:spLocks/>
              </p:cNvSpPr>
              <p:nvPr/>
            </p:nvSpPr>
            <p:spPr bwMode="auto">
              <a:xfrm>
                <a:off x="3840164" y="3092451"/>
                <a:ext cx="149225" cy="22225"/>
              </a:xfrm>
              <a:custGeom>
                <a:avLst/>
                <a:gdLst>
                  <a:gd name="T0" fmla="*/ 4 w 188"/>
                  <a:gd name="T1" fmla="*/ 15 h 30"/>
                  <a:gd name="T2" fmla="*/ 188 w 188"/>
                  <a:gd name="T3" fmla="*/ 0 h 30"/>
                  <a:gd name="T4" fmla="*/ 188 w 188"/>
                  <a:gd name="T5" fmla="*/ 14 h 30"/>
                  <a:gd name="T6" fmla="*/ 0 w 188"/>
                  <a:gd name="T7" fmla="*/ 30 h 30"/>
                  <a:gd name="T8" fmla="*/ 4 w 188"/>
                  <a:gd name="T9" fmla="*/ 15 h 30"/>
                </a:gdLst>
                <a:ahLst/>
                <a:cxnLst>
                  <a:cxn ang="0">
                    <a:pos x="T0" y="T1"/>
                  </a:cxn>
                  <a:cxn ang="0">
                    <a:pos x="T2" y="T3"/>
                  </a:cxn>
                  <a:cxn ang="0">
                    <a:pos x="T4" y="T5"/>
                  </a:cxn>
                  <a:cxn ang="0">
                    <a:pos x="T6" y="T7"/>
                  </a:cxn>
                  <a:cxn ang="0">
                    <a:pos x="T8" y="T9"/>
                  </a:cxn>
                </a:cxnLst>
                <a:rect l="0" t="0" r="r" b="b"/>
                <a:pathLst>
                  <a:path w="188" h="30">
                    <a:moveTo>
                      <a:pt x="4" y="15"/>
                    </a:moveTo>
                    <a:lnTo>
                      <a:pt x="188" y="0"/>
                    </a:lnTo>
                    <a:lnTo>
                      <a:pt x="188" y="14"/>
                    </a:lnTo>
                    <a:lnTo>
                      <a:pt x="0" y="30"/>
                    </a:lnTo>
                    <a:lnTo>
                      <a:pt x="4" y="1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0" name="Freeform 127"/>
              <p:cNvSpPr>
                <a:spLocks/>
              </p:cNvSpPr>
              <p:nvPr/>
            </p:nvSpPr>
            <p:spPr bwMode="auto">
              <a:xfrm>
                <a:off x="3843339" y="3138488"/>
                <a:ext cx="142875" cy="22225"/>
              </a:xfrm>
              <a:custGeom>
                <a:avLst/>
                <a:gdLst>
                  <a:gd name="T0" fmla="*/ 3 w 181"/>
                  <a:gd name="T1" fmla="*/ 13 h 26"/>
                  <a:gd name="T2" fmla="*/ 181 w 181"/>
                  <a:gd name="T3" fmla="*/ 0 h 26"/>
                  <a:gd name="T4" fmla="*/ 181 w 181"/>
                  <a:gd name="T5" fmla="*/ 14 h 26"/>
                  <a:gd name="T6" fmla="*/ 0 w 181"/>
                  <a:gd name="T7" fmla="*/ 26 h 26"/>
                  <a:gd name="T8" fmla="*/ 3 w 181"/>
                  <a:gd name="T9" fmla="*/ 13 h 26"/>
                </a:gdLst>
                <a:ahLst/>
                <a:cxnLst>
                  <a:cxn ang="0">
                    <a:pos x="T0" y="T1"/>
                  </a:cxn>
                  <a:cxn ang="0">
                    <a:pos x="T2" y="T3"/>
                  </a:cxn>
                  <a:cxn ang="0">
                    <a:pos x="T4" y="T5"/>
                  </a:cxn>
                  <a:cxn ang="0">
                    <a:pos x="T6" y="T7"/>
                  </a:cxn>
                  <a:cxn ang="0">
                    <a:pos x="T8" y="T9"/>
                  </a:cxn>
                </a:cxnLst>
                <a:rect l="0" t="0" r="r" b="b"/>
                <a:pathLst>
                  <a:path w="181" h="26">
                    <a:moveTo>
                      <a:pt x="3" y="13"/>
                    </a:moveTo>
                    <a:lnTo>
                      <a:pt x="181" y="0"/>
                    </a:lnTo>
                    <a:lnTo>
                      <a:pt x="181" y="14"/>
                    </a:lnTo>
                    <a:lnTo>
                      <a:pt x="0" y="26"/>
                    </a:lnTo>
                    <a:lnTo>
                      <a:pt x="3"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1" name="Freeform 128"/>
              <p:cNvSpPr>
                <a:spLocks/>
              </p:cNvSpPr>
              <p:nvPr/>
            </p:nvSpPr>
            <p:spPr bwMode="auto">
              <a:xfrm>
                <a:off x="3843339" y="3138488"/>
                <a:ext cx="142875" cy="17463"/>
              </a:xfrm>
              <a:custGeom>
                <a:avLst/>
                <a:gdLst>
                  <a:gd name="T0" fmla="*/ 3 w 181"/>
                  <a:gd name="T1" fmla="*/ 13 h 22"/>
                  <a:gd name="T2" fmla="*/ 181 w 181"/>
                  <a:gd name="T3" fmla="*/ 0 h 22"/>
                  <a:gd name="T4" fmla="*/ 181 w 181"/>
                  <a:gd name="T5" fmla="*/ 10 h 22"/>
                  <a:gd name="T6" fmla="*/ 0 w 181"/>
                  <a:gd name="T7" fmla="*/ 22 h 22"/>
                  <a:gd name="T8" fmla="*/ 3 w 181"/>
                  <a:gd name="T9" fmla="*/ 13 h 22"/>
                </a:gdLst>
                <a:ahLst/>
                <a:cxnLst>
                  <a:cxn ang="0">
                    <a:pos x="T0" y="T1"/>
                  </a:cxn>
                  <a:cxn ang="0">
                    <a:pos x="T2" y="T3"/>
                  </a:cxn>
                  <a:cxn ang="0">
                    <a:pos x="T4" y="T5"/>
                  </a:cxn>
                  <a:cxn ang="0">
                    <a:pos x="T6" y="T7"/>
                  </a:cxn>
                  <a:cxn ang="0">
                    <a:pos x="T8" y="T9"/>
                  </a:cxn>
                </a:cxnLst>
                <a:rect l="0" t="0" r="r" b="b"/>
                <a:pathLst>
                  <a:path w="181" h="22">
                    <a:moveTo>
                      <a:pt x="3" y="13"/>
                    </a:moveTo>
                    <a:lnTo>
                      <a:pt x="181" y="0"/>
                    </a:lnTo>
                    <a:lnTo>
                      <a:pt x="181" y="10"/>
                    </a:lnTo>
                    <a:lnTo>
                      <a:pt x="0" y="22"/>
                    </a:lnTo>
                    <a:lnTo>
                      <a:pt x="3" y="13"/>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2" name="Freeform 129"/>
              <p:cNvSpPr>
                <a:spLocks/>
              </p:cNvSpPr>
              <p:nvPr/>
            </p:nvSpPr>
            <p:spPr bwMode="auto">
              <a:xfrm>
                <a:off x="3840164" y="3209926"/>
                <a:ext cx="149225" cy="19050"/>
              </a:xfrm>
              <a:custGeom>
                <a:avLst/>
                <a:gdLst>
                  <a:gd name="T0" fmla="*/ 4 w 188"/>
                  <a:gd name="T1" fmla="*/ 9 h 23"/>
                  <a:gd name="T2" fmla="*/ 188 w 188"/>
                  <a:gd name="T3" fmla="*/ 0 h 23"/>
                  <a:gd name="T4" fmla="*/ 188 w 188"/>
                  <a:gd name="T5" fmla="*/ 14 h 23"/>
                  <a:gd name="T6" fmla="*/ 0 w 188"/>
                  <a:gd name="T7" fmla="*/ 23 h 23"/>
                  <a:gd name="T8" fmla="*/ 4 w 188"/>
                  <a:gd name="T9" fmla="*/ 9 h 23"/>
                </a:gdLst>
                <a:ahLst/>
                <a:cxnLst>
                  <a:cxn ang="0">
                    <a:pos x="T0" y="T1"/>
                  </a:cxn>
                  <a:cxn ang="0">
                    <a:pos x="T2" y="T3"/>
                  </a:cxn>
                  <a:cxn ang="0">
                    <a:pos x="T4" y="T5"/>
                  </a:cxn>
                  <a:cxn ang="0">
                    <a:pos x="T6" y="T7"/>
                  </a:cxn>
                  <a:cxn ang="0">
                    <a:pos x="T8" y="T9"/>
                  </a:cxn>
                </a:cxnLst>
                <a:rect l="0" t="0" r="r" b="b"/>
                <a:pathLst>
                  <a:path w="188" h="23">
                    <a:moveTo>
                      <a:pt x="4" y="9"/>
                    </a:moveTo>
                    <a:lnTo>
                      <a:pt x="188" y="0"/>
                    </a:lnTo>
                    <a:lnTo>
                      <a:pt x="188" y="14"/>
                    </a:lnTo>
                    <a:lnTo>
                      <a:pt x="0" y="23"/>
                    </a:lnTo>
                    <a:lnTo>
                      <a:pt x="4" y="9"/>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3" name="Freeform 130"/>
              <p:cNvSpPr>
                <a:spLocks/>
              </p:cNvSpPr>
              <p:nvPr/>
            </p:nvSpPr>
            <p:spPr bwMode="auto">
              <a:xfrm>
                <a:off x="3844926" y="3162301"/>
                <a:ext cx="144463" cy="58738"/>
              </a:xfrm>
              <a:custGeom>
                <a:avLst/>
                <a:gdLst>
                  <a:gd name="T0" fmla="*/ 0 w 182"/>
                  <a:gd name="T1" fmla="*/ 8 h 72"/>
                  <a:gd name="T2" fmla="*/ 182 w 182"/>
                  <a:gd name="T3" fmla="*/ 0 h 72"/>
                  <a:gd name="T4" fmla="*/ 182 w 182"/>
                  <a:gd name="T5" fmla="*/ 68 h 72"/>
                  <a:gd name="T6" fmla="*/ 0 w 182"/>
                  <a:gd name="T7" fmla="*/ 72 h 72"/>
                  <a:gd name="T8" fmla="*/ 0 w 182"/>
                  <a:gd name="T9" fmla="*/ 8 h 72"/>
                </a:gdLst>
                <a:ahLst/>
                <a:cxnLst>
                  <a:cxn ang="0">
                    <a:pos x="T0" y="T1"/>
                  </a:cxn>
                  <a:cxn ang="0">
                    <a:pos x="T2" y="T3"/>
                  </a:cxn>
                  <a:cxn ang="0">
                    <a:pos x="T4" y="T5"/>
                  </a:cxn>
                  <a:cxn ang="0">
                    <a:pos x="T6" y="T7"/>
                  </a:cxn>
                  <a:cxn ang="0">
                    <a:pos x="T8" y="T9"/>
                  </a:cxn>
                </a:cxnLst>
                <a:rect l="0" t="0" r="r" b="b"/>
                <a:pathLst>
                  <a:path w="182" h="72">
                    <a:moveTo>
                      <a:pt x="0" y="8"/>
                    </a:moveTo>
                    <a:lnTo>
                      <a:pt x="182" y="0"/>
                    </a:lnTo>
                    <a:lnTo>
                      <a:pt x="182" y="68"/>
                    </a:lnTo>
                    <a:lnTo>
                      <a:pt x="0" y="72"/>
                    </a:lnTo>
                    <a:lnTo>
                      <a:pt x="0" y="8"/>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4" name="Freeform 131"/>
              <p:cNvSpPr>
                <a:spLocks/>
              </p:cNvSpPr>
              <p:nvPr/>
            </p:nvSpPr>
            <p:spPr bwMode="auto">
              <a:xfrm>
                <a:off x="3843339" y="3324226"/>
                <a:ext cx="149225" cy="15875"/>
              </a:xfrm>
              <a:custGeom>
                <a:avLst/>
                <a:gdLst>
                  <a:gd name="T0" fmla="*/ 3 w 188"/>
                  <a:gd name="T1" fmla="*/ 5 h 20"/>
                  <a:gd name="T2" fmla="*/ 188 w 188"/>
                  <a:gd name="T3" fmla="*/ 0 h 20"/>
                  <a:gd name="T4" fmla="*/ 188 w 188"/>
                  <a:gd name="T5" fmla="*/ 15 h 20"/>
                  <a:gd name="T6" fmla="*/ 0 w 188"/>
                  <a:gd name="T7" fmla="*/ 20 h 20"/>
                  <a:gd name="T8" fmla="*/ 3 w 188"/>
                  <a:gd name="T9" fmla="*/ 5 h 20"/>
                </a:gdLst>
                <a:ahLst/>
                <a:cxnLst>
                  <a:cxn ang="0">
                    <a:pos x="T0" y="T1"/>
                  </a:cxn>
                  <a:cxn ang="0">
                    <a:pos x="T2" y="T3"/>
                  </a:cxn>
                  <a:cxn ang="0">
                    <a:pos x="T4" y="T5"/>
                  </a:cxn>
                  <a:cxn ang="0">
                    <a:pos x="T6" y="T7"/>
                  </a:cxn>
                  <a:cxn ang="0">
                    <a:pos x="T8" y="T9"/>
                  </a:cxn>
                </a:cxnLst>
                <a:rect l="0" t="0" r="r" b="b"/>
                <a:pathLst>
                  <a:path w="188" h="20">
                    <a:moveTo>
                      <a:pt x="3" y="5"/>
                    </a:moveTo>
                    <a:lnTo>
                      <a:pt x="188" y="0"/>
                    </a:lnTo>
                    <a:lnTo>
                      <a:pt x="188" y="15"/>
                    </a:lnTo>
                    <a:lnTo>
                      <a:pt x="0" y="20"/>
                    </a:lnTo>
                    <a:lnTo>
                      <a:pt x="3" y="5"/>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5" name="Freeform 132"/>
              <p:cNvSpPr>
                <a:spLocks/>
              </p:cNvSpPr>
              <p:nvPr/>
            </p:nvSpPr>
            <p:spPr bwMode="auto">
              <a:xfrm>
                <a:off x="4148139" y="3660776"/>
                <a:ext cx="388938" cy="38100"/>
              </a:xfrm>
              <a:custGeom>
                <a:avLst/>
                <a:gdLst>
                  <a:gd name="T0" fmla="*/ 2 w 489"/>
                  <a:gd name="T1" fmla="*/ 0 h 48"/>
                  <a:gd name="T2" fmla="*/ 489 w 489"/>
                  <a:gd name="T3" fmla="*/ 15 h 48"/>
                  <a:gd name="T4" fmla="*/ 489 w 489"/>
                  <a:gd name="T5" fmla="*/ 38 h 48"/>
                  <a:gd name="T6" fmla="*/ 7 w 489"/>
                  <a:gd name="T7" fmla="*/ 28 h 48"/>
                  <a:gd name="T8" fmla="*/ 0 w 489"/>
                  <a:gd name="T9" fmla="*/ 48 h 48"/>
                  <a:gd name="T10" fmla="*/ 2 w 489"/>
                  <a:gd name="T11" fmla="*/ 0 h 48"/>
                </a:gdLst>
                <a:ahLst/>
                <a:cxnLst>
                  <a:cxn ang="0">
                    <a:pos x="T0" y="T1"/>
                  </a:cxn>
                  <a:cxn ang="0">
                    <a:pos x="T2" y="T3"/>
                  </a:cxn>
                  <a:cxn ang="0">
                    <a:pos x="T4" y="T5"/>
                  </a:cxn>
                  <a:cxn ang="0">
                    <a:pos x="T6" y="T7"/>
                  </a:cxn>
                  <a:cxn ang="0">
                    <a:pos x="T8" y="T9"/>
                  </a:cxn>
                  <a:cxn ang="0">
                    <a:pos x="T10" y="T11"/>
                  </a:cxn>
                </a:cxnLst>
                <a:rect l="0" t="0" r="r" b="b"/>
                <a:pathLst>
                  <a:path w="489" h="48">
                    <a:moveTo>
                      <a:pt x="2" y="0"/>
                    </a:moveTo>
                    <a:lnTo>
                      <a:pt x="489" y="15"/>
                    </a:lnTo>
                    <a:lnTo>
                      <a:pt x="489" y="38"/>
                    </a:lnTo>
                    <a:lnTo>
                      <a:pt x="7" y="28"/>
                    </a:lnTo>
                    <a:lnTo>
                      <a:pt x="0" y="48"/>
                    </a:lnTo>
                    <a:lnTo>
                      <a:pt x="2"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6" name="Freeform 133"/>
              <p:cNvSpPr>
                <a:spLocks/>
              </p:cNvSpPr>
              <p:nvPr/>
            </p:nvSpPr>
            <p:spPr bwMode="auto">
              <a:xfrm>
                <a:off x="4152901" y="3684588"/>
                <a:ext cx="384175" cy="17463"/>
              </a:xfrm>
              <a:custGeom>
                <a:avLst/>
                <a:gdLst>
                  <a:gd name="T0" fmla="*/ 3 w 483"/>
                  <a:gd name="T1" fmla="*/ 0 h 23"/>
                  <a:gd name="T2" fmla="*/ 483 w 483"/>
                  <a:gd name="T3" fmla="*/ 10 h 23"/>
                  <a:gd name="T4" fmla="*/ 483 w 483"/>
                  <a:gd name="T5" fmla="*/ 23 h 23"/>
                  <a:gd name="T6" fmla="*/ 0 w 483"/>
                  <a:gd name="T7" fmla="*/ 11 h 23"/>
                  <a:gd name="T8" fmla="*/ 3 w 483"/>
                  <a:gd name="T9" fmla="*/ 0 h 23"/>
                </a:gdLst>
                <a:ahLst/>
                <a:cxnLst>
                  <a:cxn ang="0">
                    <a:pos x="T0" y="T1"/>
                  </a:cxn>
                  <a:cxn ang="0">
                    <a:pos x="T2" y="T3"/>
                  </a:cxn>
                  <a:cxn ang="0">
                    <a:pos x="T4" y="T5"/>
                  </a:cxn>
                  <a:cxn ang="0">
                    <a:pos x="T6" y="T7"/>
                  </a:cxn>
                  <a:cxn ang="0">
                    <a:pos x="T8" y="T9"/>
                  </a:cxn>
                </a:cxnLst>
                <a:rect l="0" t="0" r="r" b="b"/>
                <a:pathLst>
                  <a:path w="483" h="23">
                    <a:moveTo>
                      <a:pt x="3" y="0"/>
                    </a:moveTo>
                    <a:lnTo>
                      <a:pt x="483" y="10"/>
                    </a:lnTo>
                    <a:lnTo>
                      <a:pt x="483" y="23"/>
                    </a:lnTo>
                    <a:lnTo>
                      <a:pt x="0" y="11"/>
                    </a:lnTo>
                    <a:lnTo>
                      <a:pt x="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7" name="Freeform 134"/>
              <p:cNvSpPr>
                <a:spLocks/>
              </p:cNvSpPr>
              <p:nvPr/>
            </p:nvSpPr>
            <p:spPr bwMode="auto">
              <a:xfrm>
                <a:off x="4156076" y="3667126"/>
                <a:ext cx="73025" cy="12700"/>
              </a:xfrm>
              <a:custGeom>
                <a:avLst/>
                <a:gdLst>
                  <a:gd name="T0" fmla="*/ 0 w 91"/>
                  <a:gd name="T1" fmla="*/ 0 h 15"/>
                  <a:gd name="T2" fmla="*/ 91 w 91"/>
                  <a:gd name="T3" fmla="*/ 1 h 15"/>
                  <a:gd name="T4" fmla="*/ 91 w 91"/>
                  <a:gd name="T5" fmla="*/ 15 h 15"/>
                  <a:gd name="T6" fmla="*/ 0 w 91"/>
                  <a:gd name="T7" fmla="*/ 13 h 15"/>
                  <a:gd name="T8" fmla="*/ 0 w 91"/>
                  <a:gd name="T9" fmla="*/ 0 h 15"/>
                </a:gdLst>
                <a:ahLst/>
                <a:cxnLst>
                  <a:cxn ang="0">
                    <a:pos x="T0" y="T1"/>
                  </a:cxn>
                  <a:cxn ang="0">
                    <a:pos x="T2" y="T3"/>
                  </a:cxn>
                  <a:cxn ang="0">
                    <a:pos x="T4" y="T5"/>
                  </a:cxn>
                  <a:cxn ang="0">
                    <a:pos x="T6" y="T7"/>
                  </a:cxn>
                  <a:cxn ang="0">
                    <a:pos x="T8" y="T9"/>
                  </a:cxn>
                </a:cxnLst>
                <a:rect l="0" t="0" r="r" b="b"/>
                <a:pathLst>
                  <a:path w="91" h="15">
                    <a:moveTo>
                      <a:pt x="0" y="0"/>
                    </a:moveTo>
                    <a:lnTo>
                      <a:pt x="91" y="1"/>
                    </a:lnTo>
                    <a:lnTo>
                      <a:pt x="91" y="15"/>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8" name="Freeform 135"/>
              <p:cNvSpPr>
                <a:spLocks/>
              </p:cNvSpPr>
              <p:nvPr/>
            </p:nvSpPr>
            <p:spPr bwMode="auto">
              <a:xfrm>
                <a:off x="4237039" y="3667126"/>
                <a:ext cx="73025" cy="12700"/>
              </a:xfrm>
              <a:custGeom>
                <a:avLst/>
                <a:gdLst>
                  <a:gd name="T0" fmla="*/ 0 w 92"/>
                  <a:gd name="T1" fmla="*/ 0 h 16"/>
                  <a:gd name="T2" fmla="*/ 92 w 92"/>
                  <a:gd name="T3" fmla="*/ 2 h 16"/>
                  <a:gd name="T4" fmla="*/ 92 w 92"/>
                  <a:gd name="T5" fmla="*/ 16 h 16"/>
                  <a:gd name="T6" fmla="*/ 0 w 92"/>
                  <a:gd name="T7" fmla="*/ 15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99" name="Freeform 136"/>
              <p:cNvSpPr>
                <a:spLocks/>
              </p:cNvSpPr>
              <p:nvPr/>
            </p:nvSpPr>
            <p:spPr bwMode="auto">
              <a:xfrm>
                <a:off x="4319589" y="3668713"/>
                <a:ext cx="73025" cy="14288"/>
              </a:xfrm>
              <a:custGeom>
                <a:avLst/>
                <a:gdLst>
                  <a:gd name="T0" fmla="*/ 0 w 91"/>
                  <a:gd name="T1" fmla="*/ 0 h 16"/>
                  <a:gd name="T2" fmla="*/ 91 w 91"/>
                  <a:gd name="T3" fmla="*/ 2 h 16"/>
                  <a:gd name="T4" fmla="*/ 91 w 91"/>
                  <a:gd name="T5" fmla="*/ 16 h 16"/>
                  <a:gd name="T6" fmla="*/ 0 w 91"/>
                  <a:gd name="T7" fmla="*/ 15 h 16"/>
                  <a:gd name="T8" fmla="*/ 0 w 91"/>
                  <a:gd name="T9" fmla="*/ 0 h 16"/>
                </a:gdLst>
                <a:ahLst/>
                <a:cxnLst>
                  <a:cxn ang="0">
                    <a:pos x="T0" y="T1"/>
                  </a:cxn>
                  <a:cxn ang="0">
                    <a:pos x="T2" y="T3"/>
                  </a:cxn>
                  <a:cxn ang="0">
                    <a:pos x="T4" y="T5"/>
                  </a:cxn>
                  <a:cxn ang="0">
                    <a:pos x="T6" y="T7"/>
                  </a:cxn>
                  <a:cxn ang="0">
                    <a:pos x="T8" y="T9"/>
                  </a:cxn>
                </a:cxnLst>
                <a:rect l="0" t="0" r="r" b="b"/>
                <a:pathLst>
                  <a:path w="91" h="16">
                    <a:moveTo>
                      <a:pt x="0" y="0"/>
                    </a:moveTo>
                    <a:lnTo>
                      <a:pt x="91" y="2"/>
                    </a:lnTo>
                    <a:lnTo>
                      <a:pt x="91" y="16"/>
                    </a:lnTo>
                    <a:lnTo>
                      <a:pt x="0" y="1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0" name="Freeform 137"/>
              <p:cNvSpPr>
                <a:spLocks/>
              </p:cNvSpPr>
              <p:nvPr/>
            </p:nvSpPr>
            <p:spPr bwMode="auto">
              <a:xfrm>
                <a:off x="4418014" y="3673476"/>
                <a:ext cx="74613" cy="12700"/>
              </a:xfrm>
              <a:custGeom>
                <a:avLst/>
                <a:gdLst>
                  <a:gd name="T0" fmla="*/ 0 w 92"/>
                  <a:gd name="T1" fmla="*/ 0 h 16"/>
                  <a:gd name="T2" fmla="*/ 92 w 92"/>
                  <a:gd name="T3" fmla="*/ 2 h 16"/>
                  <a:gd name="T4" fmla="*/ 92 w 92"/>
                  <a:gd name="T5" fmla="*/ 16 h 16"/>
                  <a:gd name="T6" fmla="*/ 0 w 92"/>
                  <a:gd name="T7" fmla="*/ 13 h 16"/>
                  <a:gd name="T8" fmla="*/ 0 w 92"/>
                  <a:gd name="T9" fmla="*/ 0 h 16"/>
                </a:gdLst>
                <a:ahLst/>
                <a:cxnLst>
                  <a:cxn ang="0">
                    <a:pos x="T0" y="T1"/>
                  </a:cxn>
                  <a:cxn ang="0">
                    <a:pos x="T2" y="T3"/>
                  </a:cxn>
                  <a:cxn ang="0">
                    <a:pos x="T4" y="T5"/>
                  </a:cxn>
                  <a:cxn ang="0">
                    <a:pos x="T6" y="T7"/>
                  </a:cxn>
                  <a:cxn ang="0">
                    <a:pos x="T8" y="T9"/>
                  </a:cxn>
                </a:cxnLst>
                <a:rect l="0" t="0" r="r" b="b"/>
                <a:pathLst>
                  <a:path w="92" h="16">
                    <a:moveTo>
                      <a:pt x="0" y="0"/>
                    </a:moveTo>
                    <a:lnTo>
                      <a:pt x="92" y="2"/>
                    </a:lnTo>
                    <a:lnTo>
                      <a:pt x="92" y="16"/>
                    </a:lnTo>
                    <a:lnTo>
                      <a:pt x="0" y="13"/>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1" name="Freeform 138"/>
              <p:cNvSpPr>
                <a:spLocks/>
              </p:cNvSpPr>
              <p:nvPr/>
            </p:nvSpPr>
            <p:spPr bwMode="auto">
              <a:xfrm>
                <a:off x="4156076" y="3670301"/>
                <a:ext cx="73025" cy="6350"/>
              </a:xfrm>
              <a:custGeom>
                <a:avLst/>
                <a:gdLst>
                  <a:gd name="T0" fmla="*/ 0 w 91"/>
                  <a:gd name="T1" fmla="*/ 0 h 8"/>
                  <a:gd name="T2" fmla="*/ 91 w 91"/>
                  <a:gd name="T3" fmla="*/ 4 h 8"/>
                  <a:gd name="T4" fmla="*/ 91 w 91"/>
                  <a:gd name="T5" fmla="*/ 8 h 8"/>
                  <a:gd name="T6" fmla="*/ 0 w 91"/>
                  <a:gd name="T7" fmla="*/ 7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4"/>
                    </a:lnTo>
                    <a:lnTo>
                      <a:pt x="91" y="8"/>
                    </a:lnTo>
                    <a:lnTo>
                      <a:pt x="0" y="7"/>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2" name="Freeform 139"/>
              <p:cNvSpPr>
                <a:spLocks/>
              </p:cNvSpPr>
              <p:nvPr/>
            </p:nvSpPr>
            <p:spPr bwMode="auto">
              <a:xfrm>
                <a:off x="4237039" y="3671888"/>
                <a:ext cx="73025" cy="6350"/>
              </a:xfrm>
              <a:custGeom>
                <a:avLst/>
                <a:gdLst>
                  <a:gd name="T0" fmla="*/ 0 w 92"/>
                  <a:gd name="T1" fmla="*/ 0 h 8"/>
                  <a:gd name="T2" fmla="*/ 92 w 92"/>
                  <a:gd name="T3" fmla="*/ 3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3"/>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3" name="Freeform 140"/>
              <p:cNvSpPr>
                <a:spLocks/>
              </p:cNvSpPr>
              <p:nvPr/>
            </p:nvSpPr>
            <p:spPr bwMode="auto">
              <a:xfrm>
                <a:off x="4319589" y="3673476"/>
                <a:ext cx="73025" cy="6350"/>
              </a:xfrm>
              <a:custGeom>
                <a:avLst/>
                <a:gdLst>
                  <a:gd name="T0" fmla="*/ 0 w 91"/>
                  <a:gd name="T1" fmla="*/ 0 h 8"/>
                  <a:gd name="T2" fmla="*/ 91 w 91"/>
                  <a:gd name="T3" fmla="*/ 2 h 8"/>
                  <a:gd name="T4" fmla="*/ 91 w 91"/>
                  <a:gd name="T5" fmla="*/ 8 h 8"/>
                  <a:gd name="T6" fmla="*/ 0 w 91"/>
                  <a:gd name="T7" fmla="*/ 5 h 8"/>
                  <a:gd name="T8" fmla="*/ 0 w 91"/>
                  <a:gd name="T9" fmla="*/ 0 h 8"/>
                </a:gdLst>
                <a:ahLst/>
                <a:cxnLst>
                  <a:cxn ang="0">
                    <a:pos x="T0" y="T1"/>
                  </a:cxn>
                  <a:cxn ang="0">
                    <a:pos x="T2" y="T3"/>
                  </a:cxn>
                  <a:cxn ang="0">
                    <a:pos x="T4" y="T5"/>
                  </a:cxn>
                  <a:cxn ang="0">
                    <a:pos x="T6" y="T7"/>
                  </a:cxn>
                  <a:cxn ang="0">
                    <a:pos x="T8" y="T9"/>
                  </a:cxn>
                </a:cxnLst>
                <a:rect l="0" t="0" r="r" b="b"/>
                <a:pathLst>
                  <a:path w="91" h="8">
                    <a:moveTo>
                      <a:pt x="0" y="0"/>
                    </a:moveTo>
                    <a:lnTo>
                      <a:pt x="91" y="2"/>
                    </a:lnTo>
                    <a:lnTo>
                      <a:pt x="91" y="8"/>
                    </a:lnTo>
                    <a:lnTo>
                      <a:pt x="0" y="5"/>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4" name="Freeform 141"/>
              <p:cNvSpPr>
                <a:spLocks/>
              </p:cNvSpPr>
              <p:nvPr/>
            </p:nvSpPr>
            <p:spPr bwMode="auto">
              <a:xfrm>
                <a:off x="4418014" y="3676651"/>
                <a:ext cx="74613" cy="6350"/>
              </a:xfrm>
              <a:custGeom>
                <a:avLst/>
                <a:gdLst>
                  <a:gd name="T0" fmla="*/ 0 w 92"/>
                  <a:gd name="T1" fmla="*/ 0 h 8"/>
                  <a:gd name="T2" fmla="*/ 92 w 92"/>
                  <a:gd name="T3" fmla="*/ 2 h 8"/>
                  <a:gd name="T4" fmla="*/ 92 w 92"/>
                  <a:gd name="T5" fmla="*/ 8 h 8"/>
                  <a:gd name="T6" fmla="*/ 0 w 92"/>
                  <a:gd name="T7" fmla="*/ 6 h 8"/>
                  <a:gd name="T8" fmla="*/ 0 w 92"/>
                  <a:gd name="T9" fmla="*/ 0 h 8"/>
                </a:gdLst>
                <a:ahLst/>
                <a:cxnLst>
                  <a:cxn ang="0">
                    <a:pos x="T0" y="T1"/>
                  </a:cxn>
                  <a:cxn ang="0">
                    <a:pos x="T2" y="T3"/>
                  </a:cxn>
                  <a:cxn ang="0">
                    <a:pos x="T4" y="T5"/>
                  </a:cxn>
                  <a:cxn ang="0">
                    <a:pos x="T6" y="T7"/>
                  </a:cxn>
                  <a:cxn ang="0">
                    <a:pos x="T8" y="T9"/>
                  </a:cxn>
                </a:cxnLst>
                <a:rect l="0" t="0" r="r" b="b"/>
                <a:pathLst>
                  <a:path w="92" h="8">
                    <a:moveTo>
                      <a:pt x="0" y="0"/>
                    </a:moveTo>
                    <a:lnTo>
                      <a:pt x="92" y="2"/>
                    </a:lnTo>
                    <a:lnTo>
                      <a:pt x="92" y="8"/>
                    </a:lnTo>
                    <a:lnTo>
                      <a:pt x="0" y="6"/>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5" name="Freeform 142"/>
              <p:cNvSpPr>
                <a:spLocks/>
              </p:cNvSpPr>
              <p:nvPr/>
            </p:nvSpPr>
            <p:spPr bwMode="auto">
              <a:xfrm>
                <a:off x="4891089" y="2960688"/>
                <a:ext cx="44450" cy="771525"/>
              </a:xfrm>
              <a:custGeom>
                <a:avLst/>
                <a:gdLst>
                  <a:gd name="T0" fmla="*/ 42 w 56"/>
                  <a:gd name="T1" fmla="*/ 87 h 971"/>
                  <a:gd name="T2" fmla="*/ 56 w 56"/>
                  <a:gd name="T3" fmla="*/ 129 h 971"/>
                  <a:gd name="T4" fmla="*/ 56 w 56"/>
                  <a:gd name="T5" fmla="*/ 927 h 971"/>
                  <a:gd name="T6" fmla="*/ 0 w 56"/>
                  <a:gd name="T7" fmla="*/ 971 h 971"/>
                  <a:gd name="T8" fmla="*/ 0 w 56"/>
                  <a:gd name="T9" fmla="*/ 0 h 971"/>
                  <a:gd name="T10" fmla="*/ 42 w 56"/>
                  <a:gd name="T11" fmla="*/ 87 h 971"/>
                </a:gdLst>
                <a:ahLst/>
                <a:cxnLst>
                  <a:cxn ang="0">
                    <a:pos x="T0" y="T1"/>
                  </a:cxn>
                  <a:cxn ang="0">
                    <a:pos x="T2" y="T3"/>
                  </a:cxn>
                  <a:cxn ang="0">
                    <a:pos x="T4" y="T5"/>
                  </a:cxn>
                  <a:cxn ang="0">
                    <a:pos x="T6" y="T7"/>
                  </a:cxn>
                  <a:cxn ang="0">
                    <a:pos x="T8" y="T9"/>
                  </a:cxn>
                  <a:cxn ang="0">
                    <a:pos x="T10" y="T11"/>
                  </a:cxn>
                </a:cxnLst>
                <a:rect l="0" t="0" r="r" b="b"/>
                <a:pathLst>
                  <a:path w="56" h="971">
                    <a:moveTo>
                      <a:pt x="42" y="87"/>
                    </a:moveTo>
                    <a:lnTo>
                      <a:pt x="56" y="129"/>
                    </a:lnTo>
                    <a:lnTo>
                      <a:pt x="56" y="927"/>
                    </a:lnTo>
                    <a:lnTo>
                      <a:pt x="0" y="971"/>
                    </a:lnTo>
                    <a:lnTo>
                      <a:pt x="0" y="0"/>
                    </a:lnTo>
                    <a:lnTo>
                      <a:pt x="42" y="87"/>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6" name="Freeform 143"/>
              <p:cNvSpPr>
                <a:spLocks/>
              </p:cNvSpPr>
              <p:nvPr/>
            </p:nvSpPr>
            <p:spPr bwMode="auto">
              <a:xfrm>
                <a:off x="5130801" y="3170238"/>
                <a:ext cx="71438" cy="514350"/>
              </a:xfrm>
              <a:custGeom>
                <a:avLst/>
                <a:gdLst>
                  <a:gd name="T0" fmla="*/ 4 w 90"/>
                  <a:gd name="T1" fmla="*/ 0 h 648"/>
                  <a:gd name="T2" fmla="*/ 75 w 90"/>
                  <a:gd name="T3" fmla="*/ 43 h 648"/>
                  <a:gd name="T4" fmla="*/ 83 w 90"/>
                  <a:gd name="T5" fmla="*/ 114 h 648"/>
                  <a:gd name="T6" fmla="*/ 87 w 90"/>
                  <a:gd name="T7" fmla="*/ 191 h 648"/>
                  <a:gd name="T8" fmla="*/ 90 w 90"/>
                  <a:gd name="T9" fmla="*/ 272 h 648"/>
                  <a:gd name="T10" fmla="*/ 90 w 90"/>
                  <a:gd name="T11" fmla="*/ 354 h 648"/>
                  <a:gd name="T12" fmla="*/ 86 w 90"/>
                  <a:gd name="T13" fmla="*/ 433 h 648"/>
                  <a:gd name="T14" fmla="*/ 82 w 90"/>
                  <a:gd name="T15" fmla="*/ 509 h 648"/>
                  <a:gd name="T16" fmla="*/ 75 w 90"/>
                  <a:gd name="T17" fmla="*/ 578 h 648"/>
                  <a:gd name="T18" fmla="*/ 67 w 90"/>
                  <a:gd name="T19" fmla="*/ 638 h 648"/>
                  <a:gd name="T20" fmla="*/ 0 w 90"/>
                  <a:gd name="T21" fmla="*/ 648 h 648"/>
                  <a:gd name="T22" fmla="*/ 6 w 90"/>
                  <a:gd name="T23" fmla="*/ 555 h 648"/>
                  <a:gd name="T24" fmla="*/ 13 w 90"/>
                  <a:gd name="T25" fmla="*/ 476 h 648"/>
                  <a:gd name="T26" fmla="*/ 21 w 90"/>
                  <a:gd name="T27" fmla="*/ 405 h 648"/>
                  <a:gd name="T28" fmla="*/ 26 w 90"/>
                  <a:gd name="T29" fmla="*/ 338 h 648"/>
                  <a:gd name="T30" fmla="*/ 29 w 90"/>
                  <a:gd name="T31" fmla="*/ 267 h 648"/>
                  <a:gd name="T32" fmla="*/ 26 w 90"/>
                  <a:gd name="T33" fmla="*/ 191 h 648"/>
                  <a:gd name="T34" fmla="*/ 19 w 90"/>
                  <a:gd name="T35" fmla="*/ 104 h 648"/>
                  <a:gd name="T36" fmla="*/ 4 w 90"/>
                  <a:gd name="T3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48">
                    <a:moveTo>
                      <a:pt x="4" y="0"/>
                    </a:moveTo>
                    <a:lnTo>
                      <a:pt x="75" y="43"/>
                    </a:lnTo>
                    <a:lnTo>
                      <a:pt x="83" y="114"/>
                    </a:lnTo>
                    <a:lnTo>
                      <a:pt x="87" y="191"/>
                    </a:lnTo>
                    <a:lnTo>
                      <a:pt x="90" y="272"/>
                    </a:lnTo>
                    <a:lnTo>
                      <a:pt x="90" y="354"/>
                    </a:lnTo>
                    <a:lnTo>
                      <a:pt x="86" y="433"/>
                    </a:lnTo>
                    <a:lnTo>
                      <a:pt x="82" y="509"/>
                    </a:lnTo>
                    <a:lnTo>
                      <a:pt x="75" y="578"/>
                    </a:lnTo>
                    <a:lnTo>
                      <a:pt x="67" y="638"/>
                    </a:lnTo>
                    <a:lnTo>
                      <a:pt x="0" y="648"/>
                    </a:lnTo>
                    <a:lnTo>
                      <a:pt x="6" y="555"/>
                    </a:lnTo>
                    <a:lnTo>
                      <a:pt x="13" y="476"/>
                    </a:lnTo>
                    <a:lnTo>
                      <a:pt x="21" y="405"/>
                    </a:lnTo>
                    <a:lnTo>
                      <a:pt x="26" y="338"/>
                    </a:lnTo>
                    <a:lnTo>
                      <a:pt x="29" y="267"/>
                    </a:lnTo>
                    <a:lnTo>
                      <a:pt x="26" y="191"/>
                    </a:lnTo>
                    <a:lnTo>
                      <a:pt x="19" y="104"/>
                    </a:lnTo>
                    <a:lnTo>
                      <a:pt x="4"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7" name="Freeform 144"/>
              <p:cNvSpPr>
                <a:spLocks/>
              </p:cNvSpPr>
              <p:nvPr/>
            </p:nvSpPr>
            <p:spPr bwMode="auto">
              <a:xfrm>
                <a:off x="5118101" y="3165476"/>
                <a:ext cx="74613" cy="519113"/>
              </a:xfrm>
              <a:custGeom>
                <a:avLst/>
                <a:gdLst>
                  <a:gd name="T0" fmla="*/ 7 w 92"/>
                  <a:gd name="T1" fmla="*/ 0 h 655"/>
                  <a:gd name="T2" fmla="*/ 16 w 92"/>
                  <a:gd name="T3" fmla="*/ 6 h 655"/>
                  <a:gd name="T4" fmla="*/ 25 w 92"/>
                  <a:gd name="T5" fmla="*/ 11 h 655"/>
                  <a:gd name="T6" fmla="*/ 34 w 92"/>
                  <a:gd name="T7" fmla="*/ 16 h 655"/>
                  <a:gd name="T8" fmla="*/ 43 w 92"/>
                  <a:gd name="T9" fmla="*/ 22 h 655"/>
                  <a:gd name="T10" fmla="*/ 52 w 92"/>
                  <a:gd name="T11" fmla="*/ 27 h 655"/>
                  <a:gd name="T12" fmla="*/ 61 w 92"/>
                  <a:gd name="T13" fmla="*/ 32 h 655"/>
                  <a:gd name="T14" fmla="*/ 69 w 92"/>
                  <a:gd name="T15" fmla="*/ 38 h 655"/>
                  <a:gd name="T16" fmla="*/ 78 w 92"/>
                  <a:gd name="T17" fmla="*/ 44 h 655"/>
                  <a:gd name="T18" fmla="*/ 85 w 92"/>
                  <a:gd name="T19" fmla="*/ 115 h 655"/>
                  <a:gd name="T20" fmla="*/ 90 w 92"/>
                  <a:gd name="T21" fmla="*/ 192 h 655"/>
                  <a:gd name="T22" fmla="*/ 92 w 92"/>
                  <a:gd name="T23" fmla="*/ 274 h 655"/>
                  <a:gd name="T24" fmla="*/ 91 w 92"/>
                  <a:gd name="T25" fmla="*/ 357 h 655"/>
                  <a:gd name="T26" fmla="*/ 87 w 92"/>
                  <a:gd name="T27" fmla="*/ 438 h 655"/>
                  <a:gd name="T28" fmla="*/ 83 w 92"/>
                  <a:gd name="T29" fmla="*/ 514 h 655"/>
                  <a:gd name="T30" fmla="*/ 76 w 92"/>
                  <a:gd name="T31" fmla="*/ 583 h 655"/>
                  <a:gd name="T32" fmla="*/ 68 w 92"/>
                  <a:gd name="T33" fmla="*/ 643 h 655"/>
                  <a:gd name="T34" fmla="*/ 60 w 92"/>
                  <a:gd name="T35" fmla="*/ 644 h 655"/>
                  <a:gd name="T36" fmla="*/ 52 w 92"/>
                  <a:gd name="T37" fmla="*/ 646 h 655"/>
                  <a:gd name="T38" fmla="*/ 43 w 92"/>
                  <a:gd name="T39" fmla="*/ 647 h 655"/>
                  <a:gd name="T40" fmla="*/ 34 w 92"/>
                  <a:gd name="T41" fmla="*/ 650 h 655"/>
                  <a:gd name="T42" fmla="*/ 25 w 92"/>
                  <a:gd name="T43" fmla="*/ 651 h 655"/>
                  <a:gd name="T44" fmla="*/ 17 w 92"/>
                  <a:gd name="T45" fmla="*/ 653 h 655"/>
                  <a:gd name="T46" fmla="*/ 8 w 92"/>
                  <a:gd name="T47" fmla="*/ 654 h 655"/>
                  <a:gd name="T48" fmla="*/ 0 w 92"/>
                  <a:gd name="T49" fmla="*/ 655 h 655"/>
                  <a:gd name="T50" fmla="*/ 6 w 92"/>
                  <a:gd name="T51" fmla="*/ 562 h 655"/>
                  <a:gd name="T52" fmla="*/ 14 w 92"/>
                  <a:gd name="T53" fmla="*/ 483 h 655"/>
                  <a:gd name="T54" fmla="*/ 21 w 92"/>
                  <a:gd name="T55" fmla="*/ 410 h 655"/>
                  <a:gd name="T56" fmla="*/ 28 w 92"/>
                  <a:gd name="T57" fmla="*/ 341 h 655"/>
                  <a:gd name="T58" fmla="*/ 30 w 92"/>
                  <a:gd name="T59" fmla="*/ 270 h 655"/>
                  <a:gd name="T60" fmla="*/ 29 w 92"/>
                  <a:gd name="T61" fmla="*/ 192 h 655"/>
                  <a:gd name="T62" fmla="*/ 22 w 92"/>
                  <a:gd name="T63" fmla="*/ 104 h 655"/>
                  <a:gd name="T64" fmla="*/ 7 w 92"/>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655">
                    <a:moveTo>
                      <a:pt x="7" y="0"/>
                    </a:moveTo>
                    <a:lnTo>
                      <a:pt x="16" y="6"/>
                    </a:lnTo>
                    <a:lnTo>
                      <a:pt x="25" y="11"/>
                    </a:lnTo>
                    <a:lnTo>
                      <a:pt x="34" y="16"/>
                    </a:lnTo>
                    <a:lnTo>
                      <a:pt x="43" y="22"/>
                    </a:lnTo>
                    <a:lnTo>
                      <a:pt x="52" y="27"/>
                    </a:lnTo>
                    <a:lnTo>
                      <a:pt x="61" y="32"/>
                    </a:lnTo>
                    <a:lnTo>
                      <a:pt x="69" y="38"/>
                    </a:lnTo>
                    <a:lnTo>
                      <a:pt x="78" y="44"/>
                    </a:lnTo>
                    <a:lnTo>
                      <a:pt x="85" y="115"/>
                    </a:lnTo>
                    <a:lnTo>
                      <a:pt x="90" y="192"/>
                    </a:lnTo>
                    <a:lnTo>
                      <a:pt x="92" y="274"/>
                    </a:lnTo>
                    <a:lnTo>
                      <a:pt x="91" y="357"/>
                    </a:lnTo>
                    <a:lnTo>
                      <a:pt x="87" y="438"/>
                    </a:lnTo>
                    <a:lnTo>
                      <a:pt x="83" y="514"/>
                    </a:lnTo>
                    <a:lnTo>
                      <a:pt x="76" y="583"/>
                    </a:lnTo>
                    <a:lnTo>
                      <a:pt x="68" y="643"/>
                    </a:lnTo>
                    <a:lnTo>
                      <a:pt x="60" y="644"/>
                    </a:lnTo>
                    <a:lnTo>
                      <a:pt x="52" y="646"/>
                    </a:lnTo>
                    <a:lnTo>
                      <a:pt x="43" y="647"/>
                    </a:lnTo>
                    <a:lnTo>
                      <a:pt x="34" y="650"/>
                    </a:lnTo>
                    <a:lnTo>
                      <a:pt x="25" y="651"/>
                    </a:lnTo>
                    <a:lnTo>
                      <a:pt x="17" y="653"/>
                    </a:lnTo>
                    <a:lnTo>
                      <a:pt x="8" y="654"/>
                    </a:lnTo>
                    <a:lnTo>
                      <a:pt x="0" y="655"/>
                    </a:lnTo>
                    <a:lnTo>
                      <a:pt x="6" y="562"/>
                    </a:lnTo>
                    <a:lnTo>
                      <a:pt x="14" y="483"/>
                    </a:lnTo>
                    <a:lnTo>
                      <a:pt x="21" y="410"/>
                    </a:lnTo>
                    <a:lnTo>
                      <a:pt x="28" y="341"/>
                    </a:lnTo>
                    <a:lnTo>
                      <a:pt x="30" y="270"/>
                    </a:lnTo>
                    <a:lnTo>
                      <a:pt x="29" y="192"/>
                    </a:lnTo>
                    <a:lnTo>
                      <a:pt x="22" y="104"/>
                    </a:lnTo>
                    <a:lnTo>
                      <a:pt x="7"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8" name="Freeform 145"/>
              <p:cNvSpPr>
                <a:spLocks/>
              </p:cNvSpPr>
              <p:nvPr/>
            </p:nvSpPr>
            <p:spPr bwMode="auto">
              <a:xfrm>
                <a:off x="5106989" y="3159126"/>
                <a:ext cx="73025" cy="525463"/>
              </a:xfrm>
              <a:custGeom>
                <a:avLst/>
                <a:gdLst>
                  <a:gd name="T0" fmla="*/ 10 w 92"/>
                  <a:gd name="T1" fmla="*/ 0 h 663"/>
                  <a:gd name="T2" fmla="*/ 19 w 92"/>
                  <a:gd name="T3" fmla="*/ 6 h 663"/>
                  <a:gd name="T4" fmla="*/ 29 w 92"/>
                  <a:gd name="T5" fmla="*/ 12 h 663"/>
                  <a:gd name="T6" fmla="*/ 37 w 92"/>
                  <a:gd name="T7" fmla="*/ 17 h 663"/>
                  <a:gd name="T8" fmla="*/ 46 w 92"/>
                  <a:gd name="T9" fmla="*/ 22 h 663"/>
                  <a:gd name="T10" fmla="*/ 55 w 92"/>
                  <a:gd name="T11" fmla="*/ 28 h 663"/>
                  <a:gd name="T12" fmla="*/ 63 w 92"/>
                  <a:gd name="T13" fmla="*/ 33 h 663"/>
                  <a:gd name="T14" fmla="*/ 72 w 92"/>
                  <a:gd name="T15" fmla="*/ 39 h 663"/>
                  <a:gd name="T16" fmla="*/ 82 w 92"/>
                  <a:gd name="T17" fmla="*/ 45 h 663"/>
                  <a:gd name="T18" fmla="*/ 91 w 92"/>
                  <a:gd name="T19" fmla="*/ 195 h 663"/>
                  <a:gd name="T20" fmla="*/ 92 w 92"/>
                  <a:gd name="T21" fmla="*/ 361 h 663"/>
                  <a:gd name="T22" fmla="*/ 84 w 92"/>
                  <a:gd name="T23" fmla="*/ 520 h 663"/>
                  <a:gd name="T24" fmla="*/ 69 w 92"/>
                  <a:gd name="T25" fmla="*/ 650 h 663"/>
                  <a:gd name="T26" fmla="*/ 61 w 92"/>
                  <a:gd name="T27" fmla="*/ 651 h 663"/>
                  <a:gd name="T28" fmla="*/ 52 w 92"/>
                  <a:gd name="T29" fmla="*/ 653 h 663"/>
                  <a:gd name="T30" fmla="*/ 44 w 92"/>
                  <a:gd name="T31" fmla="*/ 654 h 663"/>
                  <a:gd name="T32" fmla="*/ 34 w 92"/>
                  <a:gd name="T33" fmla="*/ 657 h 663"/>
                  <a:gd name="T34" fmla="*/ 26 w 92"/>
                  <a:gd name="T35" fmla="*/ 658 h 663"/>
                  <a:gd name="T36" fmla="*/ 17 w 92"/>
                  <a:gd name="T37" fmla="*/ 660 h 663"/>
                  <a:gd name="T38" fmla="*/ 9 w 92"/>
                  <a:gd name="T39" fmla="*/ 661 h 663"/>
                  <a:gd name="T40" fmla="*/ 0 w 92"/>
                  <a:gd name="T41" fmla="*/ 663 h 663"/>
                  <a:gd name="T42" fmla="*/ 7 w 92"/>
                  <a:gd name="T43" fmla="*/ 570 h 663"/>
                  <a:gd name="T44" fmla="*/ 15 w 92"/>
                  <a:gd name="T45" fmla="*/ 490 h 663"/>
                  <a:gd name="T46" fmla="*/ 23 w 92"/>
                  <a:gd name="T47" fmla="*/ 416 h 663"/>
                  <a:gd name="T48" fmla="*/ 30 w 92"/>
                  <a:gd name="T49" fmla="*/ 346 h 663"/>
                  <a:gd name="T50" fmla="*/ 33 w 92"/>
                  <a:gd name="T51" fmla="*/ 273 h 663"/>
                  <a:gd name="T52" fmla="*/ 32 w 92"/>
                  <a:gd name="T53" fmla="*/ 195 h 663"/>
                  <a:gd name="T54" fmla="*/ 25 w 92"/>
                  <a:gd name="T55" fmla="*/ 105 h 663"/>
                  <a:gd name="T56" fmla="*/ 10 w 92"/>
                  <a:gd name="T5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63">
                    <a:moveTo>
                      <a:pt x="10" y="0"/>
                    </a:moveTo>
                    <a:lnTo>
                      <a:pt x="19" y="6"/>
                    </a:lnTo>
                    <a:lnTo>
                      <a:pt x="29" y="12"/>
                    </a:lnTo>
                    <a:lnTo>
                      <a:pt x="37" y="17"/>
                    </a:lnTo>
                    <a:lnTo>
                      <a:pt x="46" y="22"/>
                    </a:lnTo>
                    <a:lnTo>
                      <a:pt x="55" y="28"/>
                    </a:lnTo>
                    <a:lnTo>
                      <a:pt x="63" y="33"/>
                    </a:lnTo>
                    <a:lnTo>
                      <a:pt x="72" y="39"/>
                    </a:lnTo>
                    <a:lnTo>
                      <a:pt x="82" y="45"/>
                    </a:lnTo>
                    <a:lnTo>
                      <a:pt x="91" y="195"/>
                    </a:lnTo>
                    <a:lnTo>
                      <a:pt x="92" y="361"/>
                    </a:lnTo>
                    <a:lnTo>
                      <a:pt x="84" y="520"/>
                    </a:lnTo>
                    <a:lnTo>
                      <a:pt x="69" y="650"/>
                    </a:lnTo>
                    <a:lnTo>
                      <a:pt x="61" y="651"/>
                    </a:lnTo>
                    <a:lnTo>
                      <a:pt x="52" y="653"/>
                    </a:lnTo>
                    <a:lnTo>
                      <a:pt x="44" y="654"/>
                    </a:lnTo>
                    <a:lnTo>
                      <a:pt x="34" y="657"/>
                    </a:lnTo>
                    <a:lnTo>
                      <a:pt x="26" y="658"/>
                    </a:lnTo>
                    <a:lnTo>
                      <a:pt x="17" y="660"/>
                    </a:lnTo>
                    <a:lnTo>
                      <a:pt x="9" y="661"/>
                    </a:lnTo>
                    <a:lnTo>
                      <a:pt x="0" y="663"/>
                    </a:lnTo>
                    <a:lnTo>
                      <a:pt x="7" y="570"/>
                    </a:lnTo>
                    <a:lnTo>
                      <a:pt x="15" y="490"/>
                    </a:lnTo>
                    <a:lnTo>
                      <a:pt x="23" y="416"/>
                    </a:lnTo>
                    <a:lnTo>
                      <a:pt x="30" y="346"/>
                    </a:lnTo>
                    <a:lnTo>
                      <a:pt x="33" y="273"/>
                    </a:lnTo>
                    <a:lnTo>
                      <a:pt x="32" y="195"/>
                    </a:lnTo>
                    <a:lnTo>
                      <a:pt x="25" y="105"/>
                    </a:lnTo>
                    <a:lnTo>
                      <a:pt x="1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09" name="Freeform 146"/>
              <p:cNvSpPr>
                <a:spLocks/>
              </p:cNvSpPr>
              <p:nvPr/>
            </p:nvSpPr>
            <p:spPr bwMode="auto">
              <a:xfrm>
                <a:off x="5094289" y="3152776"/>
                <a:ext cx="74613" cy="533400"/>
              </a:xfrm>
              <a:custGeom>
                <a:avLst/>
                <a:gdLst>
                  <a:gd name="T0" fmla="*/ 13 w 92"/>
                  <a:gd name="T1" fmla="*/ 0 h 672"/>
                  <a:gd name="T2" fmla="*/ 22 w 92"/>
                  <a:gd name="T3" fmla="*/ 6 h 672"/>
                  <a:gd name="T4" fmla="*/ 31 w 92"/>
                  <a:gd name="T5" fmla="*/ 12 h 672"/>
                  <a:gd name="T6" fmla="*/ 40 w 92"/>
                  <a:gd name="T7" fmla="*/ 17 h 672"/>
                  <a:gd name="T8" fmla="*/ 49 w 92"/>
                  <a:gd name="T9" fmla="*/ 22 h 672"/>
                  <a:gd name="T10" fmla="*/ 58 w 92"/>
                  <a:gd name="T11" fmla="*/ 28 h 672"/>
                  <a:gd name="T12" fmla="*/ 67 w 92"/>
                  <a:gd name="T13" fmla="*/ 34 h 672"/>
                  <a:gd name="T14" fmla="*/ 76 w 92"/>
                  <a:gd name="T15" fmla="*/ 39 h 672"/>
                  <a:gd name="T16" fmla="*/ 85 w 92"/>
                  <a:gd name="T17" fmla="*/ 45 h 672"/>
                  <a:gd name="T18" fmla="*/ 92 w 92"/>
                  <a:gd name="T19" fmla="*/ 196 h 672"/>
                  <a:gd name="T20" fmla="*/ 92 w 92"/>
                  <a:gd name="T21" fmla="*/ 364 h 672"/>
                  <a:gd name="T22" fmla="*/ 85 w 92"/>
                  <a:gd name="T23" fmla="*/ 524 h 672"/>
                  <a:gd name="T24" fmla="*/ 71 w 92"/>
                  <a:gd name="T25" fmla="*/ 656 h 672"/>
                  <a:gd name="T26" fmla="*/ 62 w 92"/>
                  <a:gd name="T27" fmla="*/ 658 h 672"/>
                  <a:gd name="T28" fmla="*/ 53 w 92"/>
                  <a:gd name="T29" fmla="*/ 660 h 672"/>
                  <a:gd name="T30" fmla="*/ 44 w 92"/>
                  <a:gd name="T31" fmla="*/ 661 h 672"/>
                  <a:gd name="T32" fmla="*/ 36 w 92"/>
                  <a:gd name="T33" fmla="*/ 664 h 672"/>
                  <a:gd name="T34" fmla="*/ 26 w 92"/>
                  <a:gd name="T35" fmla="*/ 666 h 672"/>
                  <a:gd name="T36" fmla="*/ 17 w 92"/>
                  <a:gd name="T37" fmla="*/ 667 h 672"/>
                  <a:gd name="T38" fmla="*/ 9 w 92"/>
                  <a:gd name="T39" fmla="*/ 669 h 672"/>
                  <a:gd name="T40" fmla="*/ 0 w 92"/>
                  <a:gd name="T41" fmla="*/ 672 h 672"/>
                  <a:gd name="T42" fmla="*/ 6 w 92"/>
                  <a:gd name="T43" fmla="*/ 578 h 672"/>
                  <a:gd name="T44" fmla="*/ 15 w 92"/>
                  <a:gd name="T45" fmla="*/ 495 h 672"/>
                  <a:gd name="T46" fmla="*/ 23 w 92"/>
                  <a:gd name="T47" fmla="*/ 421 h 672"/>
                  <a:gd name="T48" fmla="*/ 30 w 92"/>
                  <a:gd name="T49" fmla="*/ 349 h 672"/>
                  <a:gd name="T50" fmla="*/ 34 w 92"/>
                  <a:gd name="T51" fmla="*/ 275 h 672"/>
                  <a:gd name="T52" fmla="*/ 33 w 92"/>
                  <a:gd name="T53" fmla="*/ 196 h 672"/>
                  <a:gd name="T54" fmla="*/ 28 w 92"/>
                  <a:gd name="T55" fmla="*/ 105 h 672"/>
                  <a:gd name="T56" fmla="*/ 13 w 92"/>
                  <a:gd name="T57"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672">
                    <a:moveTo>
                      <a:pt x="13" y="0"/>
                    </a:moveTo>
                    <a:lnTo>
                      <a:pt x="22" y="6"/>
                    </a:lnTo>
                    <a:lnTo>
                      <a:pt x="31" y="12"/>
                    </a:lnTo>
                    <a:lnTo>
                      <a:pt x="40" y="17"/>
                    </a:lnTo>
                    <a:lnTo>
                      <a:pt x="49" y="22"/>
                    </a:lnTo>
                    <a:lnTo>
                      <a:pt x="58" y="28"/>
                    </a:lnTo>
                    <a:lnTo>
                      <a:pt x="67" y="34"/>
                    </a:lnTo>
                    <a:lnTo>
                      <a:pt x="76" y="39"/>
                    </a:lnTo>
                    <a:lnTo>
                      <a:pt x="85" y="45"/>
                    </a:lnTo>
                    <a:lnTo>
                      <a:pt x="92" y="196"/>
                    </a:lnTo>
                    <a:lnTo>
                      <a:pt x="92" y="364"/>
                    </a:lnTo>
                    <a:lnTo>
                      <a:pt x="85" y="524"/>
                    </a:lnTo>
                    <a:lnTo>
                      <a:pt x="71" y="656"/>
                    </a:lnTo>
                    <a:lnTo>
                      <a:pt x="62" y="658"/>
                    </a:lnTo>
                    <a:lnTo>
                      <a:pt x="53" y="660"/>
                    </a:lnTo>
                    <a:lnTo>
                      <a:pt x="44" y="661"/>
                    </a:lnTo>
                    <a:lnTo>
                      <a:pt x="36" y="664"/>
                    </a:lnTo>
                    <a:lnTo>
                      <a:pt x="26" y="666"/>
                    </a:lnTo>
                    <a:lnTo>
                      <a:pt x="17" y="667"/>
                    </a:lnTo>
                    <a:lnTo>
                      <a:pt x="9" y="669"/>
                    </a:lnTo>
                    <a:lnTo>
                      <a:pt x="0" y="672"/>
                    </a:lnTo>
                    <a:lnTo>
                      <a:pt x="6" y="578"/>
                    </a:lnTo>
                    <a:lnTo>
                      <a:pt x="15" y="495"/>
                    </a:lnTo>
                    <a:lnTo>
                      <a:pt x="23" y="421"/>
                    </a:lnTo>
                    <a:lnTo>
                      <a:pt x="30" y="349"/>
                    </a:lnTo>
                    <a:lnTo>
                      <a:pt x="34" y="275"/>
                    </a:lnTo>
                    <a:lnTo>
                      <a:pt x="33" y="196"/>
                    </a:lnTo>
                    <a:lnTo>
                      <a:pt x="28" y="105"/>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0" name="Freeform 147"/>
              <p:cNvSpPr>
                <a:spLocks/>
              </p:cNvSpPr>
              <p:nvPr/>
            </p:nvSpPr>
            <p:spPr bwMode="auto">
              <a:xfrm>
                <a:off x="5083176" y="3148013"/>
                <a:ext cx="74613" cy="538163"/>
              </a:xfrm>
              <a:custGeom>
                <a:avLst/>
                <a:gdLst>
                  <a:gd name="T0" fmla="*/ 15 w 94"/>
                  <a:gd name="T1" fmla="*/ 0 h 679"/>
                  <a:gd name="T2" fmla="*/ 24 w 94"/>
                  <a:gd name="T3" fmla="*/ 6 h 679"/>
                  <a:gd name="T4" fmla="*/ 33 w 94"/>
                  <a:gd name="T5" fmla="*/ 12 h 679"/>
                  <a:gd name="T6" fmla="*/ 43 w 94"/>
                  <a:gd name="T7" fmla="*/ 18 h 679"/>
                  <a:gd name="T8" fmla="*/ 52 w 94"/>
                  <a:gd name="T9" fmla="*/ 23 h 679"/>
                  <a:gd name="T10" fmla="*/ 61 w 94"/>
                  <a:gd name="T11" fmla="*/ 29 h 679"/>
                  <a:gd name="T12" fmla="*/ 70 w 94"/>
                  <a:gd name="T13" fmla="*/ 35 h 679"/>
                  <a:gd name="T14" fmla="*/ 79 w 94"/>
                  <a:gd name="T15" fmla="*/ 41 h 679"/>
                  <a:gd name="T16" fmla="*/ 89 w 94"/>
                  <a:gd name="T17" fmla="*/ 46 h 679"/>
                  <a:gd name="T18" fmla="*/ 94 w 94"/>
                  <a:gd name="T19" fmla="*/ 198 h 679"/>
                  <a:gd name="T20" fmla="*/ 93 w 94"/>
                  <a:gd name="T21" fmla="*/ 367 h 679"/>
                  <a:gd name="T22" fmla="*/ 86 w 94"/>
                  <a:gd name="T23" fmla="*/ 529 h 679"/>
                  <a:gd name="T24" fmla="*/ 73 w 94"/>
                  <a:gd name="T25" fmla="*/ 661 h 679"/>
                  <a:gd name="T26" fmla="*/ 63 w 94"/>
                  <a:gd name="T27" fmla="*/ 664 h 679"/>
                  <a:gd name="T28" fmla="*/ 54 w 94"/>
                  <a:gd name="T29" fmla="*/ 666 h 679"/>
                  <a:gd name="T30" fmla="*/ 45 w 94"/>
                  <a:gd name="T31" fmla="*/ 668 h 679"/>
                  <a:gd name="T32" fmla="*/ 37 w 94"/>
                  <a:gd name="T33" fmla="*/ 669 h 679"/>
                  <a:gd name="T34" fmla="*/ 28 w 94"/>
                  <a:gd name="T35" fmla="*/ 672 h 679"/>
                  <a:gd name="T36" fmla="*/ 18 w 94"/>
                  <a:gd name="T37" fmla="*/ 674 h 679"/>
                  <a:gd name="T38" fmla="*/ 9 w 94"/>
                  <a:gd name="T39" fmla="*/ 676 h 679"/>
                  <a:gd name="T40" fmla="*/ 0 w 94"/>
                  <a:gd name="T41" fmla="*/ 679 h 679"/>
                  <a:gd name="T42" fmla="*/ 7 w 94"/>
                  <a:gd name="T43" fmla="*/ 584 h 679"/>
                  <a:gd name="T44" fmla="*/ 15 w 94"/>
                  <a:gd name="T45" fmla="*/ 501 h 679"/>
                  <a:gd name="T46" fmla="*/ 24 w 94"/>
                  <a:gd name="T47" fmla="*/ 425 h 679"/>
                  <a:gd name="T48" fmla="*/ 31 w 94"/>
                  <a:gd name="T49" fmla="*/ 353 h 679"/>
                  <a:gd name="T50" fmla="*/ 36 w 94"/>
                  <a:gd name="T51" fmla="*/ 278 h 679"/>
                  <a:gd name="T52" fmla="*/ 36 w 94"/>
                  <a:gd name="T53" fmla="*/ 196 h 679"/>
                  <a:gd name="T54" fmla="*/ 30 w 94"/>
                  <a:gd name="T55" fmla="*/ 106 h 679"/>
                  <a:gd name="T56" fmla="*/ 15 w 94"/>
                  <a:gd name="T5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679">
                    <a:moveTo>
                      <a:pt x="15" y="0"/>
                    </a:moveTo>
                    <a:lnTo>
                      <a:pt x="24" y="6"/>
                    </a:lnTo>
                    <a:lnTo>
                      <a:pt x="33" y="12"/>
                    </a:lnTo>
                    <a:lnTo>
                      <a:pt x="43" y="18"/>
                    </a:lnTo>
                    <a:lnTo>
                      <a:pt x="52" y="23"/>
                    </a:lnTo>
                    <a:lnTo>
                      <a:pt x="61" y="29"/>
                    </a:lnTo>
                    <a:lnTo>
                      <a:pt x="70" y="35"/>
                    </a:lnTo>
                    <a:lnTo>
                      <a:pt x="79" y="41"/>
                    </a:lnTo>
                    <a:lnTo>
                      <a:pt x="89" y="46"/>
                    </a:lnTo>
                    <a:lnTo>
                      <a:pt x="94" y="198"/>
                    </a:lnTo>
                    <a:lnTo>
                      <a:pt x="93" y="367"/>
                    </a:lnTo>
                    <a:lnTo>
                      <a:pt x="86" y="529"/>
                    </a:lnTo>
                    <a:lnTo>
                      <a:pt x="73" y="661"/>
                    </a:lnTo>
                    <a:lnTo>
                      <a:pt x="63" y="664"/>
                    </a:lnTo>
                    <a:lnTo>
                      <a:pt x="54" y="666"/>
                    </a:lnTo>
                    <a:lnTo>
                      <a:pt x="45" y="668"/>
                    </a:lnTo>
                    <a:lnTo>
                      <a:pt x="37" y="669"/>
                    </a:lnTo>
                    <a:lnTo>
                      <a:pt x="28" y="672"/>
                    </a:lnTo>
                    <a:lnTo>
                      <a:pt x="18" y="674"/>
                    </a:lnTo>
                    <a:lnTo>
                      <a:pt x="9" y="676"/>
                    </a:lnTo>
                    <a:lnTo>
                      <a:pt x="0" y="679"/>
                    </a:lnTo>
                    <a:lnTo>
                      <a:pt x="7" y="584"/>
                    </a:lnTo>
                    <a:lnTo>
                      <a:pt x="15" y="501"/>
                    </a:lnTo>
                    <a:lnTo>
                      <a:pt x="24" y="425"/>
                    </a:lnTo>
                    <a:lnTo>
                      <a:pt x="31" y="353"/>
                    </a:lnTo>
                    <a:lnTo>
                      <a:pt x="36" y="278"/>
                    </a:lnTo>
                    <a:lnTo>
                      <a:pt x="36" y="196"/>
                    </a:lnTo>
                    <a:lnTo>
                      <a:pt x="30" y="106"/>
                    </a:lnTo>
                    <a:lnTo>
                      <a:pt x="15"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1" name="Freeform 148"/>
              <p:cNvSpPr>
                <a:spLocks/>
              </p:cNvSpPr>
              <p:nvPr/>
            </p:nvSpPr>
            <p:spPr bwMode="auto">
              <a:xfrm>
                <a:off x="5070476" y="3141663"/>
                <a:ext cx="76200" cy="544513"/>
              </a:xfrm>
              <a:custGeom>
                <a:avLst/>
                <a:gdLst>
                  <a:gd name="T0" fmla="*/ 18 w 96"/>
                  <a:gd name="T1" fmla="*/ 0 h 686"/>
                  <a:gd name="T2" fmla="*/ 28 w 96"/>
                  <a:gd name="T3" fmla="*/ 6 h 686"/>
                  <a:gd name="T4" fmla="*/ 37 w 96"/>
                  <a:gd name="T5" fmla="*/ 12 h 686"/>
                  <a:gd name="T6" fmla="*/ 46 w 96"/>
                  <a:gd name="T7" fmla="*/ 18 h 686"/>
                  <a:gd name="T8" fmla="*/ 55 w 96"/>
                  <a:gd name="T9" fmla="*/ 23 h 686"/>
                  <a:gd name="T10" fmla="*/ 64 w 96"/>
                  <a:gd name="T11" fmla="*/ 29 h 686"/>
                  <a:gd name="T12" fmla="*/ 74 w 96"/>
                  <a:gd name="T13" fmla="*/ 35 h 686"/>
                  <a:gd name="T14" fmla="*/ 83 w 96"/>
                  <a:gd name="T15" fmla="*/ 41 h 686"/>
                  <a:gd name="T16" fmla="*/ 92 w 96"/>
                  <a:gd name="T17" fmla="*/ 46 h 686"/>
                  <a:gd name="T18" fmla="*/ 96 w 96"/>
                  <a:gd name="T19" fmla="*/ 200 h 686"/>
                  <a:gd name="T20" fmla="*/ 94 w 96"/>
                  <a:gd name="T21" fmla="*/ 370 h 686"/>
                  <a:gd name="T22" fmla="*/ 88 w 96"/>
                  <a:gd name="T23" fmla="*/ 535 h 686"/>
                  <a:gd name="T24" fmla="*/ 75 w 96"/>
                  <a:gd name="T25" fmla="*/ 667 h 686"/>
                  <a:gd name="T26" fmla="*/ 66 w 96"/>
                  <a:gd name="T27" fmla="*/ 670 h 686"/>
                  <a:gd name="T28" fmla="*/ 56 w 96"/>
                  <a:gd name="T29" fmla="*/ 672 h 686"/>
                  <a:gd name="T30" fmla="*/ 46 w 96"/>
                  <a:gd name="T31" fmla="*/ 674 h 686"/>
                  <a:gd name="T32" fmla="*/ 37 w 96"/>
                  <a:gd name="T33" fmla="*/ 676 h 686"/>
                  <a:gd name="T34" fmla="*/ 28 w 96"/>
                  <a:gd name="T35" fmla="*/ 679 h 686"/>
                  <a:gd name="T36" fmla="*/ 18 w 96"/>
                  <a:gd name="T37" fmla="*/ 681 h 686"/>
                  <a:gd name="T38" fmla="*/ 9 w 96"/>
                  <a:gd name="T39" fmla="*/ 683 h 686"/>
                  <a:gd name="T40" fmla="*/ 0 w 96"/>
                  <a:gd name="T41" fmla="*/ 686 h 686"/>
                  <a:gd name="T42" fmla="*/ 7 w 96"/>
                  <a:gd name="T43" fmla="*/ 591 h 686"/>
                  <a:gd name="T44" fmla="*/ 15 w 96"/>
                  <a:gd name="T45" fmla="*/ 508 h 686"/>
                  <a:gd name="T46" fmla="*/ 24 w 96"/>
                  <a:gd name="T47" fmla="*/ 431 h 686"/>
                  <a:gd name="T48" fmla="*/ 32 w 96"/>
                  <a:gd name="T49" fmla="*/ 356 h 686"/>
                  <a:gd name="T50" fmla="*/ 38 w 96"/>
                  <a:gd name="T51" fmla="*/ 279 h 686"/>
                  <a:gd name="T52" fmla="*/ 38 w 96"/>
                  <a:gd name="T53" fmla="*/ 197 h 686"/>
                  <a:gd name="T54" fmla="*/ 32 w 96"/>
                  <a:gd name="T55" fmla="*/ 106 h 686"/>
                  <a:gd name="T56" fmla="*/ 18 w 96"/>
                  <a:gd name="T5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686">
                    <a:moveTo>
                      <a:pt x="18" y="0"/>
                    </a:moveTo>
                    <a:lnTo>
                      <a:pt x="28" y="6"/>
                    </a:lnTo>
                    <a:lnTo>
                      <a:pt x="37" y="12"/>
                    </a:lnTo>
                    <a:lnTo>
                      <a:pt x="46" y="18"/>
                    </a:lnTo>
                    <a:lnTo>
                      <a:pt x="55" y="23"/>
                    </a:lnTo>
                    <a:lnTo>
                      <a:pt x="64" y="29"/>
                    </a:lnTo>
                    <a:lnTo>
                      <a:pt x="74" y="35"/>
                    </a:lnTo>
                    <a:lnTo>
                      <a:pt x="83" y="41"/>
                    </a:lnTo>
                    <a:lnTo>
                      <a:pt x="92" y="46"/>
                    </a:lnTo>
                    <a:lnTo>
                      <a:pt x="96" y="200"/>
                    </a:lnTo>
                    <a:lnTo>
                      <a:pt x="94" y="370"/>
                    </a:lnTo>
                    <a:lnTo>
                      <a:pt x="88" y="535"/>
                    </a:lnTo>
                    <a:lnTo>
                      <a:pt x="75" y="667"/>
                    </a:lnTo>
                    <a:lnTo>
                      <a:pt x="66" y="670"/>
                    </a:lnTo>
                    <a:lnTo>
                      <a:pt x="56" y="672"/>
                    </a:lnTo>
                    <a:lnTo>
                      <a:pt x="46" y="674"/>
                    </a:lnTo>
                    <a:lnTo>
                      <a:pt x="37" y="676"/>
                    </a:lnTo>
                    <a:lnTo>
                      <a:pt x="28" y="679"/>
                    </a:lnTo>
                    <a:lnTo>
                      <a:pt x="18" y="681"/>
                    </a:lnTo>
                    <a:lnTo>
                      <a:pt x="9" y="683"/>
                    </a:lnTo>
                    <a:lnTo>
                      <a:pt x="0" y="686"/>
                    </a:lnTo>
                    <a:lnTo>
                      <a:pt x="7" y="591"/>
                    </a:lnTo>
                    <a:lnTo>
                      <a:pt x="15" y="508"/>
                    </a:lnTo>
                    <a:lnTo>
                      <a:pt x="24" y="431"/>
                    </a:lnTo>
                    <a:lnTo>
                      <a:pt x="32" y="356"/>
                    </a:lnTo>
                    <a:lnTo>
                      <a:pt x="38" y="279"/>
                    </a:lnTo>
                    <a:lnTo>
                      <a:pt x="38" y="197"/>
                    </a:lnTo>
                    <a:lnTo>
                      <a:pt x="32" y="106"/>
                    </a:lnTo>
                    <a:lnTo>
                      <a:pt x="18"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2" name="Freeform 149"/>
              <p:cNvSpPr>
                <a:spLocks/>
              </p:cNvSpPr>
              <p:nvPr/>
            </p:nvSpPr>
            <p:spPr bwMode="auto">
              <a:xfrm>
                <a:off x="5057776" y="3136901"/>
                <a:ext cx="77788" cy="549275"/>
              </a:xfrm>
              <a:custGeom>
                <a:avLst/>
                <a:gdLst>
                  <a:gd name="T0" fmla="*/ 22 w 98"/>
                  <a:gd name="T1" fmla="*/ 0 h 693"/>
                  <a:gd name="T2" fmla="*/ 31 w 98"/>
                  <a:gd name="T3" fmla="*/ 6 h 693"/>
                  <a:gd name="T4" fmla="*/ 40 w 98"/>
                  <a:gd name="T5" fmla="*/ 12 h 693"/>
                  <a:gd name="T6" fmla="*/ 49 w 98"/>
                  <a:gd name="T7" fmla="*/ 18 h 693"/>
                  <a:gd name="T8" fmla="*/ 60 w 98"/>
                  <a:gd name="T9" fmla="*/ 23 h 693"/>
                  <a:gd name="T10" fmla="*/ 69 w 98"/>
                  <a:gd name="T11" fmla="*/ 29 h 693"/>
                  <a:gd name="T12" fmla="*/ 78 w 98"/>
                  <a:gd name="T13" fmla="*/ 35 h 693"/>
                  <a:gd name="T14" fmla="*/ 87 w 98"/>
                  <a:gd name="T15" fmla="*/ 41 h 693"/>
                  <a:gd name="T16" fmla="*/ 97 w 98"/>
                  <a:gd name="T17" fmla="*/ 47 h 693"/>
                  <a:gd name="T18" fmla="*/ 98 w 98"/>
                  <a:gd name="T19" fmla="*/ 201 h 693"/>
                  <a:gd name="T20" fmla="*/ 97 w 98"/>
                  <a:gd name="T21" fmla="*/ 374 h 693"/>
                  <a:gd name="T22" fmla="*/ 90 w 98"/>
                  <a:gd name="T23" fmla="*/ 539 h 693"/>
                  <a:gd name="T24" fmla="*/ 77 w 98"/>
                  <a:gd name="T25" fmla="*/ 673 h 693"/>
                  <a:gd name="T26" fmla="*/ 68 w 98"/>
                  <a:gd name="T27" fmla="*/ 675 h 693"/>
                  <a:gd name="T28" fmla="*/ 57 w 98"/>
                  <a:gd name="T29" fmla="*/ 678 h 693"/>
                  <a:gd name="T30" fmla="*/ 48 w 98"/>
                  <a:gd name="T31" fmla="*/ 680 h 693"/>
                  <a:gd name="T32" fmla="*/ 39 w 98"/>
                  <a:gd name="T33" fmla="*/ 682 h 693"/>
                  <a:gd name="T34" fmla="*/ 30 w 98"/>
                  <a:gd name="T35" fmla="*/ 685 h 693"/>
                  <a:gd name="T36" fmla="*/ 19 w 98"/>
                  <a:gd name="T37" fmla="*/ 688 h 693"/>
                  <a:gd name="T38" fmla="*/ 10 w 98"/>
                  <a:gd name="T39" fmla="*/ 690 h 693"/>
                  <a:gd name="T40" fmla="*/ 0 w 98"/>
                  <a:gd name="T41" fmla="*/ 693 h 693"/>
                  <a:gd name="T42" fmla="*/ 7 w 98"/>
                  <a:gd name="T43" fmla="*/ 598 h 693"/>
                  <a:gd name="T44" fmla="*/ 16 w 98"/>
                  <a:gd name="T45" fmla="*/ 514 h 693"/>
                  <a:gd name="T46" fmla="*/ 26 w 98"/>
                  <a:gd name="T47" fmla="*/ 436 h 693"/>
                  <a:gd name="T48" fmla="*/ 35 w 98"/>
                  <a:gd name="T49" fmla="*/ 360 h 693"/>
                  <a:gd name="T50" fmla="*/ 40 w 98"/>
                  <a:gd name="T51" fmla="*/ 281 h 693"/>
                  <a:gd name="T52" fmla="*/ 41 w 98"/>
                  <a:gd name="T53" fmla="*/ 199 h 693"/>
                  <a:gd name="T54" fmla="*/ 35 w 98"/>
                  <a:gd name="T55" fmla="*/ 106 h 693"/>
                  <a:gd name="T56" fmla="*/ 22 w 98"/>
                  <a:gd name="T5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693">
                    <a:moveTo>
                      <a:pt x="22" y="0"/>
                    </a:moveTo>
                    <a:lnTo>
                      <a:pt x="31" y="6"/>
                    </a:lnTo>
                    <a:lnTo>
                      <a:pt x="40" y="12"/>
                    </a:lnTo>
                    <a:lnTo>
                      <a:pt x="49" y="18"/>
                    </a:lnTo>
                    <a:lnTo>
                      <a:pt x="60" y="23"/>
                    </a:lnTo>
                    <a:lnTo>
                      <a:pt x="69" y="29"/>
                    </a:lnTo>
                    <a:lnTo>
                      <a:pt x="78" y="35"/>
                    </a:lnTo>
                    <a:lnTo>
                      <a:pt x="87" y="41"/>
                    </a:lnTo>
                    <a:lnTo>
                      <a:pt x="97" y="47"/>
                    </a:lnTo>
                    <a:lnTo>
                      <a:pt x="98" y="201"/>
                    </a:lnTo>
                    <a:lnTo>
                      <a:pt x="97" y="374"/>
                    </a:lnTo>
                    <a:lnTo>
                      <a:pt x="90" y="539"/>
                    </a:lnTo>
                    <a:lnTo>
                      <a:pt x="77" y="673"/>
                    </a:lnTo>
                    <a:lnTo>
                      <a:pt x="68" y="675"/>
                    </a:lnTo>
                    <a:lnTo>
                      <a:pt x="57" y="678"/>
                    </a:lnTo>
                    <a:lnTo>
                      <a:pt x="48" y="680"/>
                    </a:lnTo>
                    <a:lnTo>
                      <a:pt x="39" y="682"/>
                    </a:lnTo>
                    <a:lnTo>
                      <a:pt x="30" y="685"/>
                    </a:lnTo>
                    <a:lnTo>
                      <a:pt x="19" y="688"/>
                    </a:lnTo>
                    <a:lnTo>
                      <a:pt x="10" y="690"/>
                    </a:lnTo>
                    <a:lnTo>
                      <a:pt x="0" y="693"/>
                    </a:lnTo>
                    <a:lnTo>
                      <a:pt x="7" y="598"/>
                    </a:lnTo>
                    <a:lnTo>
                      <a:pt x="16" y="514"/>
                    </a:lnTo>
                    <a:lnTo>
                      <a:pt x="26" y="436"/>
                    </a:lnTo>
                    <a:lnTo>
                      <a:pt x="35" y="360"/>
                    </a:lnTo>
                    <a:lnTo>
                      <a:pt x="40" y="281"/>
                    </a:lnTo>
                    <a:lnTo>
                      <a:pt x="41" y="199"/>
                    </a:lnTo>
                    <a:lnTo>
                      <a:pt x="35" y="106"/>
                    </a:lnTo>
                    <a:lnTo>
                      <a:pt x="22"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3" name="Freeform 150"/>
              <p:cNvSpPr>
                <a:spLocks/>
              </p:cNvSpPr>
              <p:nvPr/>
            </p:nvSpPr>
            <p:spPr bwMode="auto">
              <a:xfrm>
                <a:off x="5046664" y="3130551"/>
                <a:ext cx="79375" cy="555625"/>
              </a:xfrm>
              <a:custGeom>
                <a:avLst/>
                <a:gdLst>
                  <a:gd name="T0" fmla="*/ 24 w 100"/>
                  <a:gd name="T1" fmla="*/ 0 h 702"/>
                  <a:gd name="T2" fmla="*/ 33 w 100"/>
                  <a:gd name="T3" fmla="*/ 6 h 702"/>
                  <a:gd name="T4" fmla="*/ 44 w 100"/>
                  <a:gd name="T5" fmla="*/ 12 h 702"/>
                  <a:gd name="T6" fmla="*/ 53 w 100"/>
                  <a:gd name="T7" fmla="*/ 19 h 702"/>
                  <a:gd name="T8" fmla="*/ 62 w 100"/>
                  <a:gd name="T9" fmla="*/ 25 h 702"/>
                  <a:gd name="T10" fmla="*/ 71 w 100"/>
                  <a:gd name="T11" fmla="*/ 30 h 702"/>
                  <a:gd name="T12" fmla="*/ 82 w 100"/>
                  <a:gd name="T13" fmla="*/ 36 h 702"/>
                  <a:gd name="T14" fmla="*/ 91 w 100"/>
                  <a:gd name="T15" fmla="*/ 43 h 702"/>
                  <a:gd name="T16" fmla="*/ 100 w 100"/>
                  <a:gd name="T17" fmla="*/ 49 h 702"/>
                  <a:gd name="T18" fmla="*/ 99 w 100"/>
                  <a:gd name="T19" fmla="*/ 203 h 702"/>
                  <a:gd name="T20" fmla="*/ 97 w 100"/>
                  <a:gd name="T21" fmla="*/ 377 h 702"/>
                  <a:gd name="T22" fmla="*/ 91 w 100"/>
                  <a:gd name="T23" fmla="*/ 545 h 702"/>
                  <a:gd name="T24" fmla="*/ 78 w 100"/>
                  <a:gd name="T25" fmla="*/ 679 h 702"/>
                  <a:gd name="T26" fmla="*/ 69 w 100"/>
                  <a:gd name="T27" fmla="*/ 682 h 702"/>
                  <a:gd name="T28" fmla="*/ 59 w 100"/>
                  <a:gd name="T29" fmla="*/ 685 h 702"/>
                  <a:gd name="T30" fmla="*/ 49 w 100"/>
                  <a:gd name="T31" fmla="*/ 688 h 702"/>
                  <a:gd name="T32" fmla="*/ 39 w 100"/>
                  <a:gd name="T33" fmla="*/ 690 h 702"/>
                  <a:gd name="T34" fmla="*/ 30 w 100"/>
                  <a:gd name="T35" fmla="*/ 693 h 702"/>
                  <a:gd name="T36" fmla="*/ 19 w 100"/>
                  <a:gd name="T37" fmla="*/ 696 h 702"/>
                  <a:gd name="T38" fmla="*/ 10 w 100"/>
                  <a:gd name="T39" fmla="*/ 698 h 702"/>
                  <a:gd name="T40" fmla="*/ 0 w 100"/>
                  <a:gd name="T41" fmla="*/ 702 h 702"/>
                  <a:gd name="T42" fmla="*/ 7 w 100"/>
                  <a:gd name="T43" fmla="*/ 606 h 702"/>
                  <a:gd name="T44" fmla="*/ 17 w 100"/>
                  <a:gd name="T45" fmla="*/ 521 h 702"/>
                  <a:gd name="T46" fmla="*/ 27 w 100"/>
                  <a:gd name="T47" fmla="*/ 441 h 702"/>
                  <a:gd name="T48" fmla="*/ 37 w 100"/>
                  <a:gd name="T49" fmla="*/ 364 h 702"/>
                  <a:gd name="T50" fmla="*/ 42 w 100"/>
                  <a:gd name="T51" fmla="*/ 285 h 702"/>
                  <a:gd name="T52" fmla="*/ 44 w 100"/>
                  <a:gd name="T53" fmla="*/ 201 h 702"/>
                  <a:gd name="T54" fmla="*/ 38 w 100"/>
                  <a:gd name="T55" fmla="*/ 106 h 702"/>
                  <a:gd name="T56" fmla="*/ 24 w 100"/>
                  <a:gd name="T5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02">
                    <a:moveTo>
                      <a:pt x="24" y="0"/>
                    </a:moveTo>
                    <a:lnTo>
                      <a:pt x="33" y="6"/>
                    </a:lnTo>
                    <a:lnTo>
                      <a:pt x="44" y="12"/>
                    </a:lnTo>
                    <a:lnTo>
                      <a:pt x="53" y="19"/>
                    </a:lnTo>
                    <a:lnTo>
                      <a:pt x="62" y="25"/>
                    </a:lnTo>
                    <a:lnTo>
                      <a:pt x="71" y="30"/>
                    </a:lnTo>
                    <a:lnTo>
                      <a:pt x="82" y="36"/>
                    </a:lnTo>
                    <a:lnTo>
                      <a:pt x="91" y="43"/>
                    </a:lnTo>
                    <a:lnTo>
                      <a:pt x="100" y="49"/>
                    </a:lnTo>
                    <a:lnTo>
                      <a:pt x="99" y="203"/>
                    </a:lnTo>
                    <a:lnTo>
                      <a:pt x="97" y="377"/>
                    </a:lnTo>
                    <a:lnTo>
                      <a:pt x="91" y="545"/>
                    </a:lnTo>
                    <a:lnTo>
                      <a:pt x="78" y="679"/>
                    </a:lnTo>
                    <a:lnTo>
                      <a:pt x="69" y="682"/>
                    </a:lnTo>
                    <a:lnTo>
                      <a:pt x="59" y="685"/>
                    </a:lnTo>
                    <a:lnTo>
                      <a:pt x="49" y="688"/>
                    </a:lnTo>
                    <a:lnTo>
                      <a:pt x="39" y="690"/>
                    </a:lnTo>
                    <a:lnTo>
                      <a:pt x="30" y="693"/>
                    </a:lnTo>
                    <a:lnTo>
                      <a:pt x="19" y="696"/>
                    </a:lnTo>
                    <a:lnTo>
                      <a:pt x="10" y="698"/>
                    </a:lnTo>
                    <a:lnTo>
                      <a:pt x="0" y="702"/>
                    </a:lnTo>
                    <a:lnTo>
                      <a:pt x="7" y="606"/>
                    </a:lnTo>
                    <a:lnTo>
                      <a:pt x="17" y="521"/>
                    </a:lnTo>
                    <a:lnTo>
                      <a:pt x="27" y="441"/>
                    </a:lnTo>
                    <a:lnTo>
                      <a:pt x="37" y="364"/>
                    </a:lnTo>
                    <a:lnTo>
                      <a:pt x="42" y="285"/>
                    </a:lnTo>
                    <a:lnTo>
                      <a:pt x="44" y="201"/>
                    </a:lnTo>
                    <a:lnTo>
                      <a:pt x="38" y="106"/>
                    </a:lnTo>
                    <a:lnTo>
                      <a:pt x="24"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4" name="Freeform 151"/>
              <p:cNvSpPr>
                <a:spLocks/>
              </p:cNvSpPr>
              <p:nvPr/>
            </p:nvSpPr>
            <p:spPr bwMode="auto">
              <a:xfrm>
                <a:off x="5033964" y="3124201"/>
                <a:ext cx="84138" cy="561975"/>
              </a:xfrm>
              <a:custGeom>
                <a:avLst/>
                <a:gdLst>
                  <a:gd name="T0" fmla="*/ 27 w 105"/>
                  <a:gd name="T1" fmla="*/ 0 h 709"/>
                  <a:gd name="T2" fmla="*/ 37 w 105"/>
                  <a:gd name="T3" fmla="*/ 6 h 709"/>
                  <a:gd name="T4" fmla="*/ 47 w 105"/>
                  <a:gd name="T5" fmla="*/ 12 h 709"/>
                  <a:gd name="T6" fmla="*/ 56 w 105"/>
                  <a:gd name="T7" fmla="*/ 19 h 709"/>
                  <a:gd name="T8" fmla="*/ 65 w 105"/>
                  <a:gd name="T9" fmla="*/ 25 h 709"/>
                  <a:gd name="T10" fmla="*/ 75 w 105"/>
                  <a:gd name="T11" fmla="*/ 30 h 709"/>
                  <a:gd name="T12" fmla="*/ 85 w 105"/>
                  <a:gd name="T13" fmla="*/ 36 h 709"/>
                  <a:gd name="T14" fmla="*/ 94 w 105"/>
                  <a:gd name="T15" fmla="*/ 43 h 709"/>
                  <a:gd name="T16" fmla="*/ 105 w 105"/>
                  <a:gd name="T17" fmla="*/ 49 h 709"/>
                  <a:gd name="T18" fmla="*/ 100 w 105"/>
                  <a:gd name="T19" fmla="*/ 204 h 709"/>
                  <a:gd name="T20" fmla="*/ 99 w 105"/>
                  <a:gd name="T21" fmla="*/ 381 h 709"/>
                  <a:gd name="T22" fmla="*/ 93 w 105"/>
                  <a:gd name="T23" fmla="*/ 550 h 709"/>
                  <a:gd name="T24" fmla="*/ 82 w 105"/>
                  <a:gd name="T25" fmla="*/ 685 h 709"/>
                  <a:gd name="T26" fmla="*/ 71 w 105"/>
                  <a:gd name="T27" fmla="*/ 688 h 709"/>
                  <a:gd name="T28" fmla="*/ 61 w 105"/>
                  <a:gd name="T29" fmla="*/ 690 h 709"/>
                  <a:gd name="T30" fmla="*/ 51 w 105"/>
                  <a:gd name="T31" fmla="*/ 694 h 709"/>
                  <a:gd name="T32" fmla="*/ 40 w 105"/>
                  <a:gd name="T33" fmla="*/ 696 h 709"/>
                  <a:gd name="T34" fmla="*/ 30 w 105"/>
                  <a:gd name="T35" fmla="*/ 700 h 709"/>
                  <a:gd name="T36" fmla="*/ 19 w 105"/>
                  <a:gd name="T37" fmla="*/ 703 h 709"/>
                  <a:gd name="T38" fmla="*/ 10 w 105"/>
                  <a:gd name="T39" fmla="*/ 705 h 709"/>
                  <a:gd name="T40" fmla="*/ 0 w 105"/>
                  <a:gd name="T41" fmla="*/ 709 h 709"/>
                  <a:gd name="T42" fmla="*/ 7 w 105"/>
                  <a:gd name="T43" fmla="*/ 613 h 709"/>
                  <a:gd name="T44" fmla="*/ 16 w 105"/>
                  <a:gd name="T45" fmla="*/ 527 h 709"/>
                  <a:gd name="T46" fmla="*/ 27 w 105"/>
                  <a:gd name="T47" fmla="*/ 446 h 709"/>
                  <a:gd name="T48" fmla="*/ 37 w 105"/>
                  <a:gd name="T49" fmla="*/ 368 h 709"/>
                  <a:gd name="T50" fmla="*/ 44 w 105"/>
                  <a:gd name="T51" fmla="*/ 287 h 709"/>
                  <a:gd name="T52" fmla="*/ 46 w 105"/>
                  <a:gd name="T53" fmla="*/ 202 h 709"/>
                  <a:gd name="T54" fmla="*/ 41 w 105"/>
                  <a:gd name="T55" fmla="*/ 108 h 709"/>
                  <a:gd name="T56" fmla="*/ 27 w 105"/>
                  <a:gd name="T57"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709">
                    <a:moveTo>
                      <a:pt x="27" y="0"/>
                    </a:moveTo>
                    <a:lnTo>
                      <a:pt x="37" y="6"/>
                    </a:lnTo>
                    <a:lnTo>
                      <a:pt x="47" y="12"/>
                    </a:lnTo>
                    <a:lnTo>
                      <a:pt x="56" y="19"/>
                    </a:lnTo>
                    <a:lnTo>
                      <a:pt x="65" y="25"/>
                    </a:lnTo>
                    <a:lnTo>
                      <a:pt x="75" y="30"/>
                    </a:lnTo>
                    <a:lnTo>
                      <a:pt x="85" y="36"/>
                    </a:lnTo>
                    <a:lnTo>
                      <a:pt x="94" y="43"/>
                    </a:lnTo>
                    <a:lnTo>
                      <a:pt x="105" y="49"/>
                    </a:lnTo>
                    <a:lnTo>
                      <a:pt x="100" y="204"/>
                    </a:lnTo>
                    <a:lnTo>
                      <a:pt x="99" y="381"/>
                    </a:lnTo>
                    <a:lnTo>
                      <a:pt x="93" y="550"/>
                    </a:lnTo>
                    <a:lnTo>
                      <a:pt x="82" y="685"/>
                    </a:lnTo>
                    <a:lnTo>
                      <a:pt x="71" y="688"/>
                    </a:lnTo>
                    <a:lnTo>
                      <a:pt x="61" y="690"/>
                    </a:lnTo>
                    <a:lnTo>
                      <a:pt x="51" y="694"/>
                    </a:lnTo>
                    <a:lnTo>
                      <a:pt x="40" y="696"/>
                    </a:lnTo>
                    <a:lnTo>
                      <a:pt x="30" y="700"/>
                    </a:lnTo>
                    <a:lnTo>
                      <a:pt x="19" y="703"/>
                    </a:lnTo>
                    <a:lnTo>
                      <a:pt x="10" y="705"/>
                    </a:lnTo>
                    <a:lnTo>
                      <a:pt x="0" y="709"/>
                    </a:lnTo>
                    <a:lnTo>
                      <a:pt x="7" y="613"/>
                    </a:lnTo>
                    <a:lnTo>
                      <a:pt x="16" y="527"/>
                    </a:lnTo>
                    <a:lnTo>
                      <a:pt x="27" y="446"/>
                    </a:lnTo>
                    <a:lnTo>
                      <a:pt x="37" y="368"/>
                    </a:lnTo>
                    <a:lnTo>
                      <a:pt x="44" y="287"/>
                    </a:lnTo>
                    <a:lnTo>
                      <a:pt x="46" y="202"/>
                    </a:lnTo>
                    <a:lnTo>
                      <a:pt x="41" y="108"/>
                    </a:lnTo>
                    <a:lnTo>
                      <a:pt x="27"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5" name="Freeform 152"/>
              <p:cNvSpPr>
                <a:spLocks/>
              </p:cNvSpPr>
              <p:nvPr/>
            </p:nvSpPr>
            <p:spPr bwMode="auto">
              <a:xfrm>
                <a:off x="5022851" y="3119438"/>
                <a:ext cx="85725" cy="566738"/>
              </a:xfrm>
              <a:custGeom>
                <a:avLst/>
                <a:gdLst>
                  <a:gd name="T0" fmla="*/ 30 w 107"/>
                  <a:gd name="T1" fmla="*/ 0 h 715"/>
                  <a:gd name="T2" fmla="*/ 39 w 107"/>
                  <a:gd name="T3" fmla="*/ 5 h 715"/>
                  <a:gd name="T4" fmla="*/ 49 w 107"/>
                  <a:gd name="T5" fmla="*/ 11 h 715"/>
                  <a:gd name="T6" fmla="*/ 59 w 107"/>
                  <a:gd name="T7" fmla="*/ 18 h 715"/>
                  <a:gd name="T8" fmla="*/ 69 w 107"/>
                  <a:gd name="T9" fmla="*/ 24 h 715"/>
                  <a:gd name="T10" fmla="*/ 78 w 107"/>
                  <a:gd name="T11" fmla="*/ 30 h 715"/>
                  <a:gd name="T12" fmla="*/ 87 w 107"/>
                  <a:gd name="T13" fmla="*/ 35 h 715"/>
                  <a:gd name="T14" fmla="*/ 98 w 107"/>
                  <a:gd name="T15" fmla="*/ 42 h 715"/>
                  <a:gd name="T16" fmla="*/ 107 w 107"/>
                  <a:gd name="T17" fmla="*/ 48 h 715"/>
                  <a:gd name="T18" fmla="*/ 101 w 107"/>
                  <a:gd name="T19" fmla="*/ 205 h 715"/>
                  <a:gd name="T20" fmla="*/ 99 w 107"/>
                  <a:gd name="T21" fmla="*/ 382 h 715"/>
                  <a:gd name="T22" fmla="*/ 94 w 107"/>
                  <a:gd name="T23" fmla="*/ 554 h 715"/>
                  <a:gd name="T24" fmla="*/ 82 w 107"/>
                  <a:gd name="T25" fmla="*/ 689 h 715"/>
                  <a:gd name="T26" fmla="*/ 71 w 107"/>
                  <a:gd name="T27" fmla="*/ 693 h 715"/>
                  <a:gd name="T28" fmla="*/ 62 w 107"/>
                  <a:gd name="T29" fmla="*/ 695 h 715"/>
                  <a:gd name="T30" fmla="*/ 52 w 107"/>
                  <a:gd name="T31" fmla="*/ 699 h 715"/>
                  <a:gd name="T32" fmla="*/ 41 w 107"/>
                  <a:gd name="T33" fmla="*/ 702 h 715"/>
                  <a:gd name="T34" fmla="*/ 31 w 107"/>
                  <a:gd name="T35" fmla="*/ 706 h 715"/>
                  <a:gd name="T36" fmla="*/ 21 w 107"/>
                  <a:gd name="T37" fmla="*/ 709 h 715"/>
                  <a:gd name="T38" fmla="*/ 10 w 107"/>
                  <a:gd name="T39" fmla="*/ 711 h 715"/>
                  <a:gd name="T40" fmla="*/ 0 w 107"/>
                  <a:gd name="T41" fmla="*/ 715 h 715"/>
                  <a:gd name="T42" fmla="*/ 7 w 107"/>
                  <a:gd name="T43" fmla="*/ 619 h 715"/>
                  <a:gd name="T44" fmla="*/ 17 w 107"/>
                  <a:gd name="T45" fmla="*/ 532 h 715"/>
                  <a:gd name="T46" fmla="*/ 29 w 107"/>
                  <a:gd name="T47" fmla="*/ 450 h 715"/>
                  <a:gd name="T48" fmla="*/ 39 w 107"/>
                  <a:gd name="T49" fmla="*/ 370 h 715"/>
                  <a:gd name="T50" fmla="*/ 46 w 107"/>
                  <a:gd name="T51" fmla="*/ 289 h 715"/>
                  <a:gd name="T52" fmla="*/ 48 w 107"/>
                  <a:gd name="T53" fmla="*/ 201 h 715"/>
                  <a:gd name="T54" fmla="*/ 44 w 107"/>
                  <a:gd name="T55" fmla="*/ 107 h 715"/>
                  <a:gd name="T56" fmla="*/ 30 w 107"/>
                  <a:gd name="T5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715">
                    <a:moveTo>
                      <a:pt x="30" y="0"/>
                    </a:moveTo>
                    <a:lnTo>
                      <a:pt x="39" y="5"/>
                    </a:lnTo>
                    <a:lnTo>
                      <a:pt x="49" y="11"/>
                    </a:lnTo>
                    <a:lnTo>
                      <a:pt x="59" y="18"/>
                    </a:lnTo>
                    <a:lnTo>
                      <a:pt x="69" y="24"/>
                    </a:lnTo>
                    <a:lnTo>
                      <a:pt x="78" y="30"/>
                    </a:lnTo>
                    <a:lnTo>
                      <a:pt x="87" y="35"/>
                    </a:lnTo>
                    <a:lnTo>
                      <a:pt x="98" y="42"/>
                    </a:lnTo>
                    <a:lnTo>
                      <a:pt x="107" y="48"/>
                    </a:lnTo>
                    <a:lnTo>
                      <a:pt x="101" y="205"/>
                    </a:lnTo>
                    <a:lnTo>
                      <a:pt x="99" y="382"/>
                    </a:lnTo>
                    <a:lnTo>
                      <a:pt x="94" y="554"/>
                    </a:lnTo>
                    <a:lnTo>
                      <a:pt x="82" y="689"/>
                    </a:lnTo>
                    <a:lnTo>
                      <a:pt x="71" y="693"/>
                    </a:lnTo>
                    <a:lnTo>
                      <a:pt x="62" y="695"/>
                    </a:lnTo>
                    <a:lnTo>
                      <a:pt x="52" y="699"/>
                    </a:lnTo>
                    <a:lnTo>
                      <a:pt x="41" y="702"/>
                    </a:lnTo>
                    <a:lnTo>
                      <a:pt x="31" y="706"/>
                    </a:lnTo>
                    <a:lnTo>
                      <a:pt x="21" y="709"/>
                    </a:lnTo>
                    <a:lnTo>
                      <a:pt x="10" y="711"/>
                    </a:lnTo>
                    <a:lnTo>
                      <a:pt x="0" y="715"/>
                    </a:lnTo>
                    <a:lnTo>
                      <a:pt x="7" y="619"/>
                    </a:lnTo>
                    <a:lnTo>
                      <a:pt x="17" y="532"/>
                    </a:lnTo>
                    <a:lnTo>
                      <a:pt x="29" y="450"/>
                    </a:lnTo>
                    <a:lnTo>
                      <a:pt x="39" y="370"/>
                    </a:lnTo>
                    <a:lnTo>
                      <a:pt x="46" y="289"/>
                    </a:lnTo>
                    <a:lnTo>
                      <a:pt x="48" y="201"/>
                    </a:lnTo>
                    <a:lnTo>
                      <a:pt x="44" y="107"/>
                    </a:lnTo>
                    <a:lnTo>
                      <a:pt x="3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6" name="Freeform 153"/>
              <p:cNvSpPr>
                <a:spLocks/>
              </p:cNvSpPr>
              <p:nvPr/>
            </p:nvSpPr>
            <p:spPr bwMode="auto">
              <a:xfrm>
                <a:off x="5010151" y="3113088"/>
                <a:ext cx="88900" cy="573088"/>
              </a:xfrm>
              <a:custGeom>
                <a:avLst/>
                <a:gdLst>
                  <a:gd name="T0" fmla="*/ 33 w 112"/>
                  <a:gd name="T1" fmla="*/ 0 h 722"/>
                  <a:gd name="T2" fmla="*/ 42 w 112"/>
                  <a:gd name="T3" fmla="*/ 5 h 722"/>
                  <a:gd name="T4" fmla="*/ 53 w 112"/>
                  <a:gd name="T5" fmla="*/ 12 h 722"/>
                  <a:gd name="T6" fmla="*/ 62 w 112"/>
                  <a:gd name="T7" fmla="*/ 18 h 722"/>
                  <a:gd name="T8" fmla="*/ 71 w 112"/>
                  <a:gd name="T9" fmla="*/ 24 h 722"/>
                  <a:gd name="T10" fmla="*/ 82 w 112"/>
                  <a:gd name="T11" fmla="*/ 30 h 722"/>
                  <a:gd name="T12" fmla="*/ 91 w 112"/>
                  <a:gd name="T13" fmla="*/ 37 h 722"/>
                  <a:gd name="T14" fmla="*/ 101 w 112"/>
                  <a:gd name="T15" fmla="*/ 42 h 722"/>
                  <a:gd name="T16" fmla="*/ 112 w 112"/>
                  <a:gd name="T17" fmla="*/ 49 h 722"/>
                  <a:gd name="T18" fmla="*/ 102 w 112"/>
                  <a:gd name="T19" fmla="*/ 206 h 722"/>
                  <a:gd name="T20" fmla="*/ 100 w 112"/>
                  <a:gd name="T21" fmla="*/ 385 h 722"/>
                  <a:gd name="T22" fmla="*/ 95 w 112"/>
                  <a:gd name="T23" fmla="*/ 558 h 722"/>
                  <a:gd name="T24" fmla="*/ 84 w 112"/>
                  <a:gd name="T25" fmla="*/ 695 h 722"/>
                  <a:gd name="T26" fmla="*/ 74 w 112"/>
                  <a:gd name="T27" fmla="*/ 699 h 722"/>
                  <a:gd name="T28" fmla="*/ 62 w 112"/>
                  <a:gd name="T29" fmla="*/ 702 h 722"/>
                  <a:gd name="T30" fmla="*/ 52 w 112"/>
                  <a:gd name="T31" fmla="*/ 706 h 722"/>
                  <a:gd name="T32" fmla="*/ 41 w 112"/>
                  <a:gd name="T33" fmla="*/ 708 h 722"/>
                  <a:gd name="T34" fmla="*/ 31 w 112"/>
                  <a:gd name="T35" fmla="*/ 711 h 722"/>
                  <a:gd name="T36" fmla="*/ 21 w 112"/>
                  <a:gd name="T37" fmla="*/ 715 h 722"/>
                  <a:gd name="T38" fmla="*/ 10 w 112"/>
                  <a:gd name="T39" fmla="*/ 718 h 722"/>
                  <a:gd name="T40" fmla="*/ 0 w 112"/>
                  <a:gd name="T41" fmla="*/ 722 h 722"/>
                  <a:gd name="T42" fmla="*/ 7 w 112"/>
                  <a:gd name="T43" fmla="*/ 626 h 722"/>
                  <a:gd name="T44" fmla="*/ 17 w 112"/>
                  <a:gd name="T45" fmla="*/ 539 h 722"/>
                  <a:gd name="T46" fmla="*/ 29 w 112"/>
                  <a:gd name="T47" fmla="*/ 456 h 722"/>
                  <a:gd name="T48" fmla="*/ 40 w 112"/>
                  <a:gd name="T49" fmla="*/ 374 h 722"/>
                  <a:gd name="T50" fmla="*/ 48 w 112"/>
                  <a:gd name="T51" fmla="*/ 291 h 722"/>
                  <a:gd name="T52" fmla="*/ 51 w 112"/>
                  <a:gd name="T53" fmla="*/ 202 h 722"/>
                  <a:gd name="T54" fmla="*/ 47 w 112"/>
                  <a:gd name="T55" fmla="*/ 107 h 722"/>
                  <a:gd name="T56" fmla="*/ 33 w 112"/>
                  <a:gd name="T5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722">
                    <a:moveTo>
                      <a:pt x="33" y="0"/>
                    </a:moveTo>
                    <a:lnTo>
                      <a:pt x="42" y="5"/>
                    </a:lnTo>
                    <a:lnTo>
                      <a:pt x="53" y="12"/>
                    </a:lnTo>
                    <a:lnTo>
                      <a:pt x="62" y="18"/>
                    </a:lnTo>
                    <a:lnTo>
                      <a:pt x="71" y="24"/>
                    </a:lnTo>
                    <a:lnTo>
                      <a:pt x="82" y="30"/>
                    </a:lnTo>
                    <a:lnTo>
                      <a:pt x="91" y="37"/>
                    </a:lnTo>
                    <a:lnTo>
                      <a:pt x="101" y="42"/>
                    </a:lnTo>
                    <a:lnTo>
                      <a:pt x="112" y="49"/>
                    </a:lnTo>
                    <a:lnTo>
                      <a:pt x="102" y="206"/>
                    </a:lnTo>
                    <a:lnTo>
                      <a:pt x="100" y="385"/>
                    </a:lnTo>
                    <a:lnTo>
                      <a:pt x="95" y="558"/>
                    </a:lnTo>
                    <a:lnTo>
                      <a:pt x="84" y="695"/>
                    </a:lnTo>
                    <a:lnTo>
                      <a:pt x="74" y="699"/>
                    </a:lnTo>
                    <a:lnTo>
                      <a:pt x="62" y="702"/>
                    </a:lnTo>
                    <a:lnTo>
                      <a:pt x="52" y="706"/>
                    </a:lnTo>
                    <a:lnTo>
                      <a:pt x="41" y="708"/>
                    </a:lnTo>
                    <a:lnTo>
                      <a:pt x="31" y="711"/>
                    </a:lnTo>
                    <a:lnTo>
                      <a:pt x="21" y="715"/>
                    </a:lnTo>
                    <a:lnTo>
                      <a:pt x="10" y="718"/>
                    </a:lnTo>
                    <a:lnTo>
                      <a:pt x="0" y="722"/>
                    </a:lnTo>
                    <a:lnTo>
                      <a:pt x="7" y="626"/>
                    </a:lnTo>
                    <a:lnTo>
                      <a:pt x="17" y="539"/>
                    </a:lnTo>
                    <a:lnTo>
                      <a:pt x="29" y="456"/>
                    </a:lnTo>
                    <a:lnTo>
                      <a:pt x="40" y="374"/>
                    </a:lnTo>
                    <a:lnTo>
                      <a:pt x="48" y="291"/>
                    </a:lnTo>
                    <a:lnTo>
                      <a:pt x="51" y="202"/>
                    </a:lnTo>
                    <a:lnTo>
                      <a:pt x="47" y="107"/>
                    </a:lnTo>
                    <a:lnTo>
                      <a:pt x="3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7" name="Freeform 154"/>
              <p:cNvSpPr>
                <a:spLocks/>
              </p:cNvSpPr>
              <p:nvPr/>
            </p:nvSpPr>
            <p:spPr bwMode="auto">
              <a:xfrm>
                <a:off x="4999039" y="3108326"/>
                <a:ext cx="90488" cy="577850"/>
              </a:xfrm>
              <a:custGeom>
                <a:avLst/>
                <a:gdLst>
                  <a:gd name="T0" fmla="*/ 36 w 114"/>
                  <a:gd name="T1" fmla="*/ 0 h 729"/>
                  <a:gd name="T2" fmla="*/ 114 w 114"/>
                  <a:gd name="T3" fmla="*/ 49 h 729"/>
                  <a:gd name="T4" fmla="*/ 104 w 114"/>
                  <a:gd name="T5" fmla="*/ 207 h 729"/>
                  <a:gd name="T6" fmla="*/ 100 w 114"/>
                  <a:gd name="T7" fmla="*/ 389 h 729"/>
                  <a:gd name="T8" fmla="*/ 97 w 114"/>
                  <a:gd name="T9" fmla="*/ 563 h 729"/>
                  <a:gd name="T10" fmla="*/ 85 w 114"/>
                  <a:gd name="T11" fmla="*/ 701 h 729"/>
                  <a:gd name="T12" fmla="*/ 0 w 114"/>
                  <a:gd name="T13" fmla="*/ 729 h 729"/>
                  <a:gd name="T14" fmla="*/ 7 w 114"/>
                  <a:gd name="T15" fmla="*/ 633 h 729"/>
                  <a:gd name="T16" fmla="*/ 18 w 114"/>
                  <a:gd name="T17" fmla="*/ 545 h 729"/>
                  <a:gd name="T18" fmla="*/ 30 w 114"/>
                  <a:gd name="T19" fmla="*/ 460 h 729"/>
                  <a:gd name="T20" fmla="*/ 41 w 114"/>
                  <a:gd name="T21" fmla="*/ 378 h 729"/>
                  <a:gd name="T22" fmla="*/ 49 w 114"/>
                  <a:gd name="T23" fmla="*/ 292 h 729"/>
                  <a:gd name="T24" fmla="*/ 53 w 114"/>
                  <a:gd name="T25" fmla="*/ 204 h 729"/>
                  <a:gd name="T26" fmla="*/ 49 w 114"/>
                  <a:gd name="T27" fmla="*/ 107 h 729"/>
                  <a:gd name="T28" fmla="*/ 36 w 114"/>
                  <a:gd name="T2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729">
                    <a:moveTo>
                      <a:pt x="36" y="0"/>
                    </a:moveTo>
                    <a:lnTo>
                      <a:pt x="114" y="49"/>
                    </a:lnTo>
                    <a:lnTo>
                      <a:pt x="104" y="207"/>
                    </a:lnTo>
                    <a:lnTo>
                      <a:pt x="100" y="389"/>
                    </a:lnTo>
                    <a:lnTo>
                      <a:pt x="97" y="563"/>
                    </a:lnTo>
                    <a:lnTo>
                      <a:pt x="85" y="701"/>
                    </a:lnTo>
                    <a:lnTo>
                      <a:pt x="0" y="729"/>
                    </a:lnTo>
                    <a:lnTo>
                      <a:pt x="7" y="633"/>
                    </a:lnTo>
                    <a:lnTo>
                      <a:pt x="18" y="545"/>
                    </a:lnTo>
                    <a:lnTo>
                      <a:pt x="30" y="460"/>
                    </a:lnTo>
                    <a:lnTo>
                      <a:pt x="41" y="378"/>
                    </a:lnTo>
                    <a:lnTo>
                      <a:pt x="49" y="292"/>
                    </a:lnTo>
                    <a:lnTo>
                      <a:pt x="53" y="204"/>
                    </a:lnTo>
                    <a:lnTo>
                      <a:pt x="49" y="107"/>
                    </a:lnTo>
                    <a:lnTo>
                      <a:pt x="36"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8" name="Freeform 155"/>
              <p:cNvSpPr>
                <a:spLocks/>
              </p:cNvSpPr>
              <p:nvPr/>
            </p:nvSpPr>
            <p:spPr bwMode="auto">
              <a:xfrm>
                <a:off x="4083051" y="3702051"/>
                <a:ext cx="750888" cy="61913"/>
              </a:xfrm>
              <a:custGeom>
                <a:avLst/>
                <a:gdLst>
                  <a:gd name="T0" fmla="*/ 2 w 946"/>
                  <a:gd name="T1" fmla="*/ 0 h 78"/>
                  <a:gd name="T2" fmla="*/ 46 w 946"/>
                  <a:gd name="T3" fmla="*/ 11 h 78"/>
                  <a:gd name="T4" fmla="*/ 89 w 946"/>
                  <a:gd name="T5" fmla="*/ 20 h 78"/>
                  <a:gd name="T6" fmla="*/ 130 w 946"/>
                  <a:gd name="T7" fmla="*/ 27 h 78"/>
                  <a:gd name="T8" fmla="*/ 169 w 946"/>
                  <a:gd name="T9" fmla="*/ 34 h 78"/>
                  <a:gd name="T10" fmla="*/ 210 w 946"/>
                  <a:gd name="T11" fmla="*/ 38 h 78"/>
                  <a:gd name="T12" fmla="*/ 249 w 946"/>
                  <a:gd name="T13" fmla="*/ 42 h 78"/>
                  <a:gd name="T14" fmla="*/ 288 w 946"/>
                  <a:gd name="T15" fmla="*/ 45 h 78"/>
                  <a:gd name="T16" fmla="*/ 330 w 946"/>
                  <a:gd name="T17" fmla="*/ 46 h 78"/>
                  <a:gd name="T18" fmla="*/ 371 w 946"/>
                  <a:gd name="T19" fmla="*/ 48 h 78"/>
                  <a:gd name="T20" fmla="*/ 414 w 946"/>
                  <a:gd name="T21" fmla="*/ 46 h 78"/>
                  <a:gd name="T22" fmla="*/ 460 w 946"/>
                  <a:gd name="T23" fmla="*/ 45 h 78"/>
                  <a:gd name="T24" fmla="*/ 507 w 946"/>
                  <a:gd name="T25" fmla="*/ 43 h 78"/>
                  <a:gd name="T26" fmla="*/ 558 w 946"/>
                  <a:gd name="T27" fmla="*/ 40 h 78"/>
                  <a:gd name="T28" fmla="*/ 612 w 946"/>
                  <a:gd name="T29" fmla="*/ 35 h 78"/>
                  <a:gd name="T30" fmla="*/ 670 w 946"/>
                  <a:gd name="T31" fmla="*/ 30 h 78"/>
                  <a:gd name="T32" fmla="*/ 732 w 946"/>
                  <a:gd name="T33" fmla="*/ 25 h 78"/>
                  <a:gd name="T34" fmla="*/ 769 w 946"/>
                  <a:gd name="T35" fmla="*/ 18 h 78"/>
                  <a:gd name="T36" fmla="*/ 839 w 946"/>
                  <a:gd name="T37" fmla="*/ 21 h 78"/>
                  <a:gd name="T38" fmla="*/ 946 w 946"/>
                  <a:gd name="T39" fmla="*/ 35 h 78"/>
                  <a:gd name="T40" fmla="*/ 826 w 946"/>
                  <a:gd name="T41" fmla="*/ 49 h 78"/>
                  <a:gd name="T42" fmla="*/ 736 w 946"/>
                  <a:gd name="T43" fmla="*/ 61 h 78"/>
                  <a:gd name="T44" fmla="*/ 698 w 946"/>
                  <a:gd name="T45" fmla="*/ 66 h 78"/>
                  <a:gd name="T46" fmla="*/ 660 w 946"/>
                  <a:gd name="T47" fmla="*/ 71 h 78"/>
                  <a:gd name="T48" fmla="*/ 622 w 946"/>
                  <a:gd name="T49" fmla="*/ 73 h 78"/>
                  <a:gd name="T50" fmla="*/ 585 w 946"/>
                  <a:gd name="T51" fmla="*/ 75 h 78"/>
                  <a:gd name="T52" fmla="*/ 549 w 946"/>
                  <a:gd name="T53" fmla="*/ 78 h 78"/>
                  <a:gd name="T54" fmla="*/ 513 w 946"/>
                  <a:gd name="T55" fmla="*/ 78 h 78"/>
                  <a:gd name="T56" fmla="*/ 477 w 946"/>
                  <a:gd name="T57" fmla="*/ 78 h 78"/>
                  <a:gd name="T58" fmla="*/ 442 w 946"/>
                  <a:gd name="T59" fmla="*/ 78 h 78"/>
                  <a:gd name="T60" fmla="*/ 409 w 946"/>
                  <a:gd name="T61" fmla="*/ 76 h 78"/>
                  <a:gd name="T62" fmla="*/ 376 w 946"/>
                  <a:gd name="T63" fmla="*/ 75 h 78"/>
                  <a:gd name="T64" fmla="*/ 344 w 946"/>
                  <a:gd name="T65" fmla="*/ 73 h 78"/>
                  <a:gd name="T66" fmla="*/ 313 w 946"/>
                  <a:gd name="T67" fmla="*/ 71 h 78"/>
                  <a:gd name="T68" fmla="*/ 283 w 946"/>
                  <a:gd name="T69" fmla="*/ 67 h 78"/>
                  <a:gd name="T70" fmla="*/ 255 w 946"/>
                  <a:gd name="T71" fmla="*/ 65 h 78"/>
                  <a:gd name="T72" fmla="*/ 227 w 946"/>
                  <a:gd name="T73" fmla="*/ 61 h 78"/>
                  <a:gd name="T74" fmla="*/ 202 w 946"/>
                  <a:gd name="T75" fmla="*/ 57 h 78"/>
                  <a:gd name="T76" fmla="*/ 176 w 946"/>
                  <a:gd name="T77" fmla="*/ 53 h 78"/>
                  <a:gd name="T78" fmla="*/ 153 w 946"/>
                  <a:gd name="T79" fmla="*/ 49 h 78"/>
                  <a:gd name="T80" fmla="*/ 130 w 946"/>
                  <a:gd name="T81" fmla="*/ 45 h 78"/>
                  <a:gd name="T82" fmla="*/ 110 w 946"/>
                  <a:gd name="T83" fmla="*/ 41 h 78"/>
                  <a:gd name="T84" fmla="*/ 91 w 946"/>
                  <a:gd name="T85" fmla="*/ 36 h 78"/>
                  <a:gd name="T86" fmla="*/ 74 w 946"/>
                  <a:gd name="T87" fmla="*/ 31 h 78"/>
                  <a:gd name="T88" fmla="*/ 57 w 946"/>
                  <a:gd name="T89" fmla="*/ 28 h 78"/>
                  <a:gd name="T90" fmla="*/ 44 w 946"/>
                  <a:gd name="T91" fmla="*/ 23 h 78"/>
                  <a:gd name="T92" fmla="*/ 32 w 946"/>
                  <a:gd name="T93" fmla="*/ 20 h 78"/>
                  <a:gd name="T94" fmla="*/ 22 w 946"/>
                  <a:gd name="T95" fmla="*/ 16 h 78"/>
                  <a:gd name="T96" fmla="*/ 12 w 946"/>
                  <a:gd name="T97" fmla="*/ 13 h 78"/>
                  <a:gd name="T98" fmla="*/ 7 w 946"/>
                  <a:gd name="T99" fmla="*/ 10 h 78"/>
                  <a:gd name="T100" fmla="*/ 2 w 946"/>
                  <a:gd name="T101" fmla="*/ 6 h 78"/>
                  <a:gd name="T102" fmla="*/ 0 w 946"/>
                  <a:gd name="T103" fmla="*/ 4 h 78"/>
                  <a:gd name="T104" fmla="*/ 0 w 946"/>
                  <a:gd name="T105" fmla="*/ 2 h 78"/>
                  <a:gd name="T106" fmla="*/ 2 w 946"/>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6" h="78">
                    <a:moveTo>
                      <a:pt x="2" y="0"/>
                    </a:moveTo>
                    <a:lnTo>
                      <a:pt x="46" y="11"/>
                    </a:lnTo>
                    <a:lnTo>
                      <a:pt x="89" y="20"/>
                    </a:lnTo>
                    <a:lnTo>
                      <a:pt x="130" y="27"/>
                    </a:lnTo>
                    <a:lnTo>
                      <a:pt x="169" y="34"/>
                    </a:lnTo>
                    <a:lnTo>
                      <a:pt x="210" y="38"/>
                    </a:lnTo>
                    <a:lnTo>
                      <a:pt x="249" y="42"/>
                    </a:lnTo>
                    <a:lnTo>
                      <a:pt x="288" y="45"/>
                    </a:lnTo>
                    <a:lnTo>
                      <a:pt x="330" y="46"/>
                    </a:lnTo>
                    <a:lnTo>
                      <a:pt x="371" y="48"/>
                    </a:lnTo>
                    <a:lnTo>
                      <a:pt x="414" y="46"/>
                    </a:lnTo>
                    <a:lnTo>
                      <a:pt x="460" y="45"/>
                    </a:lnTo>
                    <a:lnTo>
                      <a:pt x="507" y="43"/>
                    </a:lnTo>
                    <a:lnTo>
                      <a:pt x="558" y="40"/>
                    </a:lnTo>
                    <a:lnTo>
                      <a:pt x="612" y="35"/>
                    </a:lnTo>
                    <a:lnTo>
                      <a:pt x="670" y="30"/>
                    </a:lnTo>
                    <a:lnTo>
                      <a:pt x="732" y="25"/>
                    </a:lnTo>
                    <a:lnTo>
                      <a:pt x="769" y="18"/>
                    </a:lnTo>
                    <a:lnTo>
                      <a:pt x="839" y="21"/>
                    </a:lnTo>
                    <a:lnTo>
                      <a:pt x="946" y="35"/>
                    </a:lnTo>
                    <a:lnTo>
                      <a:pt x="826" y="49"/>
                    </a:lnTo>
                    <a:lnTo>
                      <a:pt x="736" y="61"/>
                    </a:lnTo>
                    <a:lnTo>
                      <a:pt x="698" y="66"/>
                    </a:lnTo>
                    <a:lnTo>
                      <a:pt x="660" y="71"/>
                    </a:lnTo>
                    <a:lnTo>
                      <a:pt x="622" y="73"/>
                    </a:lnTo>
                    <a:lnTo>
                      <a:pt x="585" y="75"/>
                    </a:lnTo>
                    <a:lnTo>
                      <a:pt x="549" y="78"/>
                    </a:lnTo>
                    <a:lnTo>
                      <a:pt x="513" y="78"/>
                    </a:lnTo>
                    <a:lnTo>
                      <a:pt x="477" y="78"/>
                    </a:lnTo>
                    <a:lnTo>
                      <a:pt x="442" y="78"/>
                    </a:lnTo>
                    <a:lnTo>
                      <a:pt x="409" y="76"/>
                    </a:lnTo>
                    <a:lnTo>
                      <a:pt x="376" y="75"/>
                    </a:lnTo>
                    <a:lnTo>
                      <a:pt x="344" y="73"/>
                    </a:lnTo>
                    <a:lnTo>
                      <a:pt x="313" y="71"/>
                    </a:lnTo>
                    <a:lnTo>
                      <a:pt x="283" y="67"/>
                    </a:lnTo>
                    <a:lnTo>
                      <a:pt x="255" y="65"/>
                    </a:lnTo>
                    <a:lnTo>
                      <a:pt x="227" y="61"/>
                    </a:lnTo>
                    <a:lnTo>
                      <a:pt x="202" y="57"/>
                    </a:lnTo>
                    <a:lnTo>
                      <a:pt x="176" y="53"/>
                    </a:lnTo>
                    <a:lnTo>
                      <a:pt x="153" y="49"/>
                    </a:lnTo>
                    <a:lnTo>
                      <a:pt x="130" y="45"/>
                    </a:lnTo>
                    <a:lnTo>
                      <a:pt x="110" y="41"/>
                    </a:lnTo>
                    <a:lnTo>
                      <a:pt x="91" y="36"/>
                    </a:lnTo>
                    <a:lnTo>
                      <a:pt x="74" y="31"/>
                    </a:lnTo>
                    <a:lnTo>
                      <a:pt x="57" y="28"/>
                    </a:lnTo>
                    <a:lnTo>
                      <a:pt x="44" y="23"/>
                    </a:lnTo>
                    <a:lnTo>
                      <a:pt x="32" y="20"/>
                    </a:lnTo>
                    <a:lnTo>
                      <a:pt x="22" y="16"/>
                    </a:lnTo>
                    <a:lnTo>
                      <a:pt x="12" y="13"/>
                    </a:lnTo>
                    <a:lnTo>
                      <a:pt x="7" y="10"/>
                    </a:lnTo>
                    <a:lnTo>
                      <a:pt x="2" y="6"/>
                    </a:lnTo>
                    <a:lnTo>
                      <a:pt x="0" y="4"/>
                    </a:lnTo>
                    <a:lnTo>
                      <a:pt x="0" y="2"/>
                    </a:lnTo>
                    <a:lnTo>
                      <a:pt x="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19" name="Freeform 156"/>
              <p:cNvSpPr>
                <a:spLocks/>
              </p:cNvSpPr>
              <p:nvPr/>
            </p:nvSpPr>
            <p:spPr bwMode="auto">
              <a:xfrm>
                <a:off x="4303714" y="3763963"/>
                <a:ext cx="279400" cy="73025"/>
              </a:xfrm>
              <a:custGeom>
                <a:avLst/>
                <a:gdLst>
                  <a:gd name="T0" fmla="*/ 0 w 352"/>
                  <a:gd name="T1" fmla="*/ 0 h 92"/>
                  <a:gd name="T2" fmla="*/ 46 w 352"/>
                  <a:gd name="T3" fmla="*/ 8 h 92"/>
                  <a:gd name="T4" fmla="*/ 128 w 352"/>
                  <a:gd name="T5" fmla="*/ 8 h 92"/>
                  <a:gd name="T6" fmla="*/ 189 w 352"/>
                  <a:gd name="T7" fmla="*/ 8 h 92"/>
                  <a:gd name="T8" fmla="*/ 252 w 352"/>
                  <a:gd name="T9" fmla="*/ 4 h 92"/>
                  <a:gd name="T10" fmla="*/ 260 w 352"/>
                  <a:gd name="T11" fmla="*/ 27 h 92"/>
                  <a:gd name="T12" fmla="*/ 277 w 352"/>
                  <a:gd name="T13" fmla="*/ 54 h 92"/>
                  <a:gd name="T14" fmla="*/ 319 w 352"/>
                  <a:gd name="T15" fmla="*/ 71 h 92"/>
                  <a:gd name="T16" fmla="*/ 352 w 352"/>
                  <a:gd name="T17" fmla="*/ 92 h 92"/>
                  <a:gd name="T18" fmla="*/ 291 w 352"/>
                  <a:gd name="T19" fmla="*/ 92 h 92"/>
                  <a:gd name="T20" fmla="*/ 211 w 352"/>
                  <a:gd name="T21" fmla="*/ 84 h 92"/>
                  <a:gd name="T22" fmla="*/ 135 w 352"/>
                  <a:gd name="T23" fmla="*/ 74 h 92"/>
                  <a:gd name="T24" fmla="*/ 83 w 352"/>
                  <a:gd name="T25" fmla="*/ 64 h 92"/>
                  <a:gd name="T26" fmla="*/ 19 w 352"/>
                  <a:gd name="T27" fmla="*/ 25 h 92"/>
                  <a:gd name="T28" fmla="*/ 0 w 352"/>
                  <a:gd name="T2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92">
                    <a:moveTo>
                      <a:pt x="0" y="0"/>
                    </a:moveTo>
                    <a:lnTo>
                      <a:pt x="46" y="8"/>
                    </a:lnTo>
                    <a:lnTo>
                      <a:pt x="128" y="8"/>
                    </a:lnTo>
                    <a:lnTo>
                      <a:pt x="189" y="8"/>
                    </a:lnTo>
                    <a:lnTo>
                      <a:pt x="252" y="4"/>
                    </a:lnTo>
                    <a:lnTo>
                      <a:pt x="260" y="27"/>
                    </a:lnTo>
                    <a:lnTo>
                      <a:pt x="277" y="54"/>
                    </a:lnTo>
                    <a:lnTo>
                      <a:pt x="319" y="71"/>
                    </a:lnTo>
                    <a:lnTo>
                      <a:pt x="352" y="92"/>
                    </a:lnTo>
                    <a:lnTo>
                      <a:pt x="291" y="92"/>
                    </a:lnTo>
                    <a:lnTo>
                      <a:pt x="211" y="84"/>
                    </a:lnTo>
                    <a:lnTo>
                      <a:pt x="135" y="74"/>
                    </a:lnTo>
                    <a:lnTo>
                      <a:pt x="83" y="64"/>
                    </a:lnTo>
                    <a:lnTo>
                      <a:pt x="19" y="25"/>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0" name="Freeform 157"/>
              <p:cNvSpPr>
                <a:spLocks/>
              </p:cNvSpPr>
              <p:nvPr/>
            </p:nvSpPr>
            <p:spPr bwMode="auto">
              <a:xfrm>
                <a:off x="4251326" y="3825876"/>
                <a:ext cx="492125" cy="120650"/>
              </a:xfrm>
              <a:custGeom>
                <a:avLst/>
                <a:gdLst>
                  <a:gd name="T0" fmla="*/ 171 w 619"/>
                  <a:gd name="T1" fmla="*/ 0 h 151"/>
                  <a:gd name="T2" fmla="*/ 134 w 619"/>
                  <a:gd name="T3" fmla="*/ 0 h 151"/>
                  <a:gd name="T4" fmla="*/ 75 w 619"/>
                  <a:gd name="T5" fmla="*/ 20 h 151"/>
                  <a:gd name="T6" fmla="*/ 14 w 619"/>
                  <a:gd name="T7" fmla="*/ 47 h 151"/>
                  <a:gd name="T8" fmla="*/ 2 w 619"/>
                  <a:gd name="T9" fmla="*/ 60 h 151"/>
                  <a:gd name="T10" fmla="*/ 0 w 619"/>
                  <a:gd name="T11" fmla="*/ 71 h 151"/>
                  <a:gd name="T12" fmla="*/ 5 w 619"/>
                  <a:gd name="T13" fmla="*/ 82 h 151"/>
                  <a:gd name="T14" fmla="*/ 15 w 619"/>
                  <a:gd name="T15" fmla="*/ 91 h 151"/>
                  <a:gd name="T16" fmla="*/ 32 w 619"/>
                  <a:gd name="T17" fmla="*/ 100 h 151"/>
                  <a:gd name="T18" fmla="*/ 53 w 619"/>
                  <a:gd name="T19" fmla="*/ 107 h 151"/>
                  <a:gd name="T20" fmla="*/ 77 w 619"/>
                  <a:gd name="T21" fmla="*/ 114 h 151"/>
                  <a:gd name="T22" fmla="*/ 105 w 619"/>
                  <a:gd name="T23" fmla="*/ 120 h 151"/>
                  <a:gd name="T24" fmla="*/ 134 w 619"/>
                  <a:gd name="T25" fmla="*/ 126 h 151"/>
                  <a:gd name="T26" fmla="*/ 162 w 619"/>
                  <a:gd name="T27" fmla="*/ 130 h 151"/>
                  <a:gd name="T28" fmla="*/ 191 w 619"/>
                  <a:gd name="T29" fmla="*/ 134 h 151"/>
                  <a:gd name="T30" fmla="*/ 218 w 619"/>
                  <a:gd name="T31" fmla="*/ 137 h 151"/>
                  <a:gd name="T32" fmla="*/ 242 w 619"/>
                  <a:gd name="T33" fmla="*/ 139 h 151"/>
                  <a:gd name="T34" fmla="*/ 263 w 619"/>
                  <a:gd name="T35" fmla="*/ 142 h 151"/>
                  <a:gd name="T36" fmla="*/ 279 w 619"/>
                  <a:gd name="T37" fmla="*/ 143 h 151"/>
                  <a:gd name="T38" fmla="*/ 289 w 619"/>
                  <a:gd name="T39" fmla="*/ 144 h 151"/>
                  <a:gd name="T40" fmla="*/ 478 w 619"/>
                  <a:gd name="T41" fmla="*/ 151 h 151"/>
                  <a:gd name="T42" fmla="*/ 619 w 619"/>
                  <a:gd name="T43" fmla="*/ 134 h 151"/>
                  <a:gd name="T44" fmla="*/ 595 w 619"/>
                  <a:gd name="T45" fmla="*/ 121 h 151"/>
                  <a:gd name="T46" fmla="*/ 572 w 619"/>
                  <a:gd name="T47" fmla="*/ 109 h 151"/>
                  <a:gd name="T48" fmla="*/ 549 w 619"/>
                  <a:gd name="T49" fmla="*/ 98 h 151"/>
                  <a:gd name="T50" fmla="*/ 528 w 619"/>
                  <a:gd name="T51" fmla="*/ 86 h 151"/>
                  <a:gd name="T52" fmla="*/ 506 w 619"/>
                  <a:gd name="T53" fmla="*/ 74 h 151"/>
                  <a:gd name="T54" fmla="*/ 485 w 619"/>
                  <a:gd name="T55" fmla="*/ 61 h 151"/>
                  <a:gd name="T56" fmla="*/ 465 w 619"/>
                  <a:gd name="T57" fmla="*/ 47 h 151"/>
                  <a:gd name="T58" fmla="*/ 443 w 619"/>
                  <a:gd name="T59" fmla="*/ 32 h 151"/>
                  <a:gd name="T60" fmla="*/ 413 w 619"/>
                  <a:gd name="T61" fmla="*/ 31 h 151"/>
                  <a:gd name="T62" fmla="*/ 400 w 619"/>
                  <a:gd name="T63" fmla="*/ 31 h 151"/>
                  <a:gd name="T64" fmla="*/ 386 w 619"/>
                  <a:gd name="T65" fmla="*/ 30 h 151"/>
                  <a:gd name="T66" fmla="*/ 371 w 619"/>
                  <a:gd name="T67" fmla="*/ 30 h 151"/>
                  <a:gd name="T68" fmla="*/ 356 w 619"/>
                  <a:gd name="T69" fmla="*/ 29 h 151"/>
                  <a:gd name="T70" fmla="*/ 339 w 619"/>
                  <a:gd name="T71" fmla="*/ 29 h 151"/>
                  <a:gd name="T72" fmla="*/ 323 w 619"/>
                  <a:gd name="T73" fmla="*/ 28 h 151"/>
                  <a:gd name="T74" fmla="*/ 305 w 619"/>
                  <a:gd name="T75" fmla="*/ 26 h 151"/>
                  <a:gd name="T76" fmla="*/ 288 w 619"/>
                  <a:gd name="T77" fmla="*/ 25 h 151"/>
                  <a:gd name="T78" fmla="*/ 271 w 619"/>
                  <a:gd name="T79" fmla="*/ 23 h 151"/>
                  <a:gd name="T80" fmla="*/ 255 w 619"/>
                  <a:gd name="T81" fmla="*/ 22 h 151"/>
                  <a:gd name="T82" fmla="*/ 237 w 619"/>
                  <a:gd name="T83" fmla="*/ 18 h 151"/>
                  <a:gd name="T84" fmla="*/ 222 w 619"/>
                  <a:gd name="T85" fmla="*/ 16 h 151"/>
                  <a:gd name="T86" fmla="*/ 207 w 619"/>
                  <a:gd name="T87" fmla="*/ 13 h 151"/>
                  <a:gd name="T88" fmla="*/ 194 w 619"/>
                  <a:gd name="T89" fmla="*/ 9 h 151"/>
                  <a:gd name="T90" fmla="*/ 181 w 619"/>
                  <a:gd name="T91" fmla="*/ 5 h 151"/>
                  <a:gd name="T92" fmla="*/ 171 w 619"/>
                  <a:gd name="T9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9" h="151">
                    <a:moveTo>
                      <a:pt x="171" y="0"/>
                    </a:moveTo>
                    <a:lnTo>
                      <a:pt x="134" y="0"/>
                    </a:lnTo>
                    <a:lnTo>
                      <a:pt x="75" y="20"/>
                    </a:lnTo>
                    <a:lnTo>
                      <a:pt x="14" y="47"/>
                    </a:lnTo>
                    <a:lnTo>
                      <a:pt x="2" y="60"/>
                    </a:lnTo>
                    <a:lnTo>
                      <a:pt x="0" y="71"/>
                    </a:lnTo>
                    <a:lnTo>
                      <a:pt x="5" y="82"/>
                    </a:lnTo>
                    <a:lnTo>
                      <a:pt x="15" y="91"/>
                    </a:lnTo>
                    <a:lnTo>
                      <a:pt x="32" y="100"/>
                    </a:lnTo>
                    <a:lnTo>
                      <a:pt x="53" y="107"/>
                    </a:lnTo>
                    <a:lnTo>
                      <a:pt x="77" y="114"/>
                    </a:lnTo>
                    <a:lnTo>
                      <a:pt x="105" y="120"/>
                    </a:lnTo>
                    <a:lnTo>
                      <a:pt x="134" y="126"/>
                    </a:lnTo>
                    <a:lnTo>
                      <a:pt x="162" y="130"/>
                    </a:lnTo>
                    <a:lnTo>
                      <a:pt x="191" y="134"/>
                    </a:lnTo>
                    <a:lnTo>
                      <a:pt x="218" y="137"/>
                    </a:lnTo>
                    <a:lnTo>
                      <a:pt x="242" y="139"/>
                    </a:lnTo>
                    <a:lnTo>
                      <a:pt x="263" y="142"/>
                    </a:lnTo>
                    <a:lnTo>
                      <a:pt x="279" y="143"/>
                    </a:lnTo>
                    <a:lnTo>
                      <a:pt x="289" y="144"/>
                    </a:lnTo>
                    <a:lnTo>
                      <a:pt x="478" y="151"/>
                    </a:lnTo>
                    <a:lnTo>
                      <a:pt x="619" y="134"/>
                    </a:lnTo>
                    <a:lnTo>
                      <a:pt x="595" y="121"/>
                    </a:lnTo>
                    <a:lnTo>
                      <a:pt x="572" y="109"/>
                    </a:lnTo>
                    <a:lnTo>
                      <a:pt x="549" y="98"/>
                    </a:lnTo>
                    <a:lnTo>
                      <a:pt x="528" y="86"/>
                    </a:lnTo>
                    <a:lnTo>
                      <a:pt x="506" y="74"/>
                    </a:lnTo>
                    <a:lnTo>
                      <a:pt x="485" y="61"/>
                    </a:lnTo>
                    <a:lnTo>
                      <a:pt x="465" y="47"/>
                    </a:lnTo>
                    <a:lnTo>
                      <a:pt x="443" y="32"/>
                    </a:lnTo>
                    <a:lnTo>
                      <a:pt x="413" y="31"/>
                    </a:lnTo>
                    <a:lnTo>
                      <a:pt x="400" y="31"/>
                    </a:lnTo>
                    <a:lnTo>
                      <a:pt x="386" y="30"/>
                    </a:lnTo>
                    <a:lnTo>
                      <a:pt x="371" y="30"/>
                    </a:lnTo>
                    <a:lnTo>
                      <a:pt x="356" y="29"/>
                    </a:lnTo>
                    <a:lnTo>
                      <a:pt x="339" y="29"/>
                    </a:lnTo>
                    <a:lnTo>
                      <a:pt x="323" y="28"/>
                    </a:lnTo>
                    <a:lnTo>
                      <a:pt x="305" y="26"/>
                    </a:lnTo>
                    <a:lnTo>
                      <a:pt x="288" y="25"/>
                    </a:lnTo>
                    <a:lnTo>
                      <a:pt x="271" y="23"/>
                    </a:lnTo>
                    <a:lnTo>
                      <a:pt x="255" y="22"/>
                    </a:lnTo>
                    <a:lnTo>
                      <a:pt x="237" y="18"/>
                    </a:lnTo>
                    <a:lnTo>
                      <a:pt x="222" y="16"/>
                    </a:lnTo>
                    <a:lnTo>
                      <a:pt x="207" y="13"/>
                    </a:lnTo>
                    <a:lnTo>
                      <a:pt x="194" y="9"/>
                    </a:lnTo>
                    <a:lnTo>
                      <a:pt x="181" y="5"/>
                    </a:lnTo>
                    <a:lnTo>
                      <a:pt x="171"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1" name="Freeform 158"/>
              <p:cNvSpPr>
                <a:spLocks/>
              </p:cNvSpPr>
              <p:nvPr/>
            </p:nvSpPr>
            <p:spPr bwMode="auto">
              <a:xfrm>
                <a:off x="4310064" y="3760788"/>
                <a:ext cx="188913" cy="73025"/>
              </a:xfrm>
              <a:custGeom>
                <a:avLst/>
                <a:gdLst>
                  <a:gd name="T0" fmla="*/ 0 w 236"/>
                  <a:gd name="T1" fmla="*/ 0 h 92"/>
                  <a:gd name="T2" fmla="*/ 14 w 236"/>
                  <a:gd name="T3" fmla="*/ 14 h 92"/>
                  <a:gd name="T4" fmla="*/ 28 w 236"/>
                  <a:gd name="T5" fmla="*/ 27 h 92"/>
                  <a:gd name="T6" fmla="*/ 41 w 236"/>
                  <a:gd name="T7" fmla="*/ 37 h 92"/>
                  <a:gd name="T8" fmla="*/ 54 w 236"/>
                  <a:gd name="T9" fmla="*/ 47 h 92"/>
                  <a:gd name="T10" fmla="*/ 68 w 236"/>
                  <a:gd name="T11" fmla="*/ 55 h 92"/>
                  <a:gd name="T12" fmla="*/ 81 w 236"/>
                  <a:gd name="T13" fmla="*/ 63 h 92"/>
                  <a:gd name="T14" fmla="*/ 93 w 236"/>
                  <a:gd name="T15" fmla="*/ 69 h 92"/>
                  <a:gd name="T16" fmla="*/ 107 w 236"/>
                  <a:gd name="T17" fmla="*/ 75 h 92"/>
                  <a:gd name="T18" fmla="*/ 121 w 236"/>
                  <a:gd name="T19" fmla="*/ 80 h 92"/>
                  <a:gd name="T20" fmla="*/ 135 w 236"/>
                  <a:gd name="T21" fmla="*/ 83 h 92"/>
                  <a:gd name="T22" fmla="*/ 150 w 236"/>
                  <a:gd name="T23" fmla="*/ 86 h 92"/>
                  <a:gd name="T24" fmla="*/ 166 w 236"/>
                  <a:gd name="T25" fmla="*/ 89 h 92"/>
                  <a:gd name="T26" fmla="*/ 182 w 236"/>
                  <a:gd name="T27" fmla="*/ 90 h 92"/>
                  <a:gd name="T28" fmla="*/ 199 w 236"/>
                  <a:gd name="T29" fmla="*/ 91 h 92"/>
                  <a:gd name="T30" fmla="*/ 217 w 236"/>
                  <a:gd name="T31" fmla="*/ 92 h 92"/>
                  <a:gd name="T32" fmla="*/ 236 w 236"/>
                  <a:gd name="T33" fmla="*/ 92 h 92"/>
                  <a:gd name="T34" fmla="*/ 221 w 236"/>
                  <a:gd name="T35" fmla="*/ 83 h 92"/>
                  <a:gd name="T36" fmla="*/ 210 w 236"/>
                  <a:gd name="T37" fmla="*/ 75 h 92"/>
                  <a:gd name="T38" fmla="*/ 199 w 236"/>
                  <a:gd name="T39" fmla="*/ 67 h 92"/>
                  <a:gd name="T40" fmla="*/ 190 w 236"/>
                  <a:gd name="T41" fmla="*/ 58 h 92"/>
                  <a:gd name="T42" fmla="*/ 182 w 236"/>
                  <a:gd name="T43" fmla="*/ 50 h 92"/>
                  <a:gd name="T44" fmla="*/ 174 w 236"/>
                  <a:gd name="T45" fmla="*/ 39 h 92"/>
                  <a:gd name="T46" fmla="*/ 165 w 236"/>
                  <a:gd name="T47" fmla="*/ 28 h 92"/>
                  <a:gd name="T48" fmla="*/ 154 w 236"/>
                  <a:gd name="T49" fmla="*/ 14 h 92"/>
                  <a:gd name="T50" fmla="*/ 100 w 236"/>
                  <a:gd name="T51" fmla="*/ 14 h 92"/>
                  <a:gd name="T52" fmla="*/ 0 w 236"/>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92">
                    <a:moveTo>
                      <a:pt x="0" y="0"/>
                    </a:moveTo>
                    <a:lnTo>
                      <a:pt x="14" y="14"/>
                    </a:lnTo>
                    <a:lnTo>
                      <a:pt x="28" y="27"/>
                    </a:lnTo>
                    <a:lnTo>
                      <a:pt x="41" y="37"/>
                    </a:lnTo>
                    <a:lnTo>
                      <a:pt x="54" y="47"/>
                    </a:lnTo>
                    <a:lnTo>
                      <a:pt x="68" y="55"/>
                    </a:lnTo>
                    <a:lnTo>
                      <a:pt x="81" y="63"/>
                    </a:lnTo>
                    <a:lnTo>
                      <a:pt x="93" y="69"/>
                    </a:lnTo>
                    <a:lnTo>
                      <a:pt x="107" y="75"/>
                    </a:lnTo>
                    <a:lnTo>
                      <a:pt x="121" y="80"/>
                    </a:lnTo>
                    <a:lnTo>
                      <a:pt x="135" y="83"/>
                    </a:lnTo>
                    <a:lnTo>
                      <a:pt x="150" y="86"/>
                    </a:lnTo>
                    <a:lnTo>
                      <a:pt x="166" y="89"/>
                    </a:lnTo>
                    <a:lnTo>
                      <a:pt x="182" y="90"/>
                    </a:lnTo>
                    <a:lnTo>
                      <a:pt x="199" y="91"/>
                    </a:lnTo>
                    <a:lnTo>
                      <a:pt x="217" y="92"/>
                    </a:lnTo>
                    <a:lnTo>
                      <a:pt x="236" y="92"/>
                    </a:lnTo>
                    <a:lnTo>
                      <a:pt x="221" y="83"/>
                    </a:lnTo>
                    <a:lnTo>
                      <a:pt x="210" y="75"/>
                    </a:lnTo>
                    <a:lnTo>
                      <a:pt x="199" y="67"/>
                    </a:lnTo>
                    <a:lnTo>
                      <a:pt x="190" y="58"/>
                    </a:lnTo>
                    <a:lnTo>
                      <a:pt x="182" y="50"/>
                    </a:lnTo>
                    <a:lnTo>
                      <a:pt x="174" y="39"/>
                    </a:lnTo>
                    <a:lnTo>
                      <a:pt x="165" y="28"/>
                    </a:lnTo>
                    <a:lnTo>
                      <a:pt x="154" y="14"/>
                    </a:lnTo>
                    <a:lnTo>
                      <a:pt x="100" y="14"/>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2" name="Freeform 159"/>
              <p:cNvSpPr>
                <a:spLocks/>
              </p:cNvSpPr>
              <p:nvPr/>
            </p:nvSpPr>
            <p:spPr bwMode="auto">
              <a:xfrm>
                <a:off x="4241801" y="3817938"/>
                <a:ext cx="396875" cy="127000"/>
              </a:xfrm>
              <a:custGeom>
                <a:avLst/>
                <a:gdLst>
                  <a:gd name="T0" fmla="*/ 133 w 501"/>
                  <a:gd name="T1" fmla="*/ 0 h 161"/>
                  <a:gd name="T2" fmla="*/ 65 w 501"/>
                  <a:gd name="T3" fmla="*/ 30 h 161"/>
                  <a:gd name="T4" fmla="*/ 0 w 501"/>
                  <a:gd name="T5" fmla="*/ 71 h 161"/>
                  <a:gd name="T6" fmla="*/ 6 w 501"/>
                  <a:gd name="T7" fmla="*/ 83 h 161"/>
                  <a:gd name="T8" fmla="*/ 18 w 501"/>
                  <a:gd name="T9" fmla="*/ 96 h 161"/>
                  <a:gd name="T10" fmla="*/ 34 w 501"/>
                  <a:gd name="T11" fmla="*/ 106 h 161"/>
                  <a:gd name="T12" fmla="*/ 55 w 501"/>
                  <a:gd name="T13" fmla="*/ 114 h 161"/>
                  <a:gd name="T14" fmla="*/ 78 w 501"/>
                  <a:gd name="T15" fmla="*/ 123 h 161"/>
                  <a:gd name="T16" fmla="*/ 103 w 501"/>
                  <a:gd name="T17" fmla="*/ 129 h 161"/>
                  <a:gd name="T18" fmla="*/ 132 w 501"/>
                  <a:gd name="T19" fmla="*/ 135 h 161"/>
                  <a:gd name="T20" fmla="*/ 161 w 501"/>
                  <a:gd name="T21" fmla="*/ 140 h 161"/>
                  <a:gd name="T22" fmla="*/ 191 w 501"/>
                  <a:gd name="T23" fmla="*/ 144 h 161"/>
                  <a:gd name="T24" fmla="*/ 221 w 501"/>
                  <a:gd name="T25" fmla="*/ 148 h 161"/>
                  <a:gd name="T26" fmla="*/ 249 w 501"/>
                  <a:gd name="T27" fmla="*/ 150 h 161"/>
                  <a:gd name="T28" fmla="*/ 278 w 501"/>
                  <a:gd name="T29" fmla="*/ 154 h 161"/>
                  <a:gd name="T30" fmla="*/ 304 w 501"/>
                  <a:gd name="T31" fmla="*/ 155 h 161"/>
                  <a:gd name="T32" fmla="*/ 328 w 501"/>
                  <a:gd name="T33" fmla="*/ 157 h 161"/>
                  <a:gd name="T34" fmla="*/ 349 w 501"/>
                  <a:gd name="T35" fmla="*/ 159 h 161"/>
                  <a:gd name="T36" fmla="*/ 365 w 501"/>
                  <a:gd name="T37" fmla="*/ 161 h 161"/>
                  <a:gd name="T38" fmla="*/ 501 w 501"/>
                  <a:gd name="T39" fmla="*/ 161 h 161"/>
                  <a:gd name="T40" fmla="*/ 433 w 501"/>
                  <a:gd name="T41" fmla="*/ 114 h 161"/>
                  <a:gd name="T42" fmla="*/ 383 w 501"/>
                  <a:gd name="T43" fmla="*/ 37 h 161"/>
                  <a:gd name="T44" fmla="*/ 292 w 501"/>
                  <a:gd name="T45" fmla="*/ 37 h 161"/>
                  <a:gd name="T46" fmla="*/ 173 w 501"/>
                  <a:gd name="T47" fmla="*/ 17 h 161"/>
                  <a:gd name="T48" fmla="*/ 133 w 501"/>
                  <a:gd name="T4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161">
                    <a:moveTo>
                      <a:pt x="133" y="0"/>
                    </a:moveTo>
                    <a:lnTo>
                      <a:pt x="65" y="30"/>
                    </a:lnTo>
                    <a:lnTo>
                      <a:pt x="0" y="71"/>
                    </a:lnTo>
                    <a:lnTo>
                      <a:pt x="6" y="83"/>
                    </a:lnTo>
                    <a:lnTo>
                      <a:pt x="18" y="96"/>
                    </a:lnTo>
                    <a:lnTo>
                      <a:pt x="34" y="106"/>
                    </a:lnTo>
                    <a:lnTo>
                      <a:pt x="55" y="114"/>
                    </a:lnTo>
                    <a:lnTo>
                      <a:pt x="78" y="123"/>
                    </a:lnTo>
                    <a:lnTo>
                      <a:pt x="103" y="129"/>
                    </a:lnTo>
                    <a:lnTo>
                      <a:pt x="132" y="135"/>
                    </a:lnTo>
                    <a:lnTo>
                      <a:pt x="161" y="140"/>
                    </a:lnTo>
                    <a:lnTo>
                      <a:pt x="191" y="144"/>
                    </a:lnTo>
                    <a:lnTo>
                      <a:pt x="221" y="148"/>
                    </a:lnTo>
                    <a:lnTo>
                      <a:pt x="249" y="150"/>
                    </a:lnTo>
                    <a:lnTo>
                      <a:pt x="278" y="154"/>
                    </a:lnTo>
                    <a:lnTo>
                      <a:pt x="304" y="155"/>
                    </a:lnTo>
                    <a:lnTo>
                      <a:pt x="328" y="157"/>
                    </a:lnTo>
                    <a:lnTo>
                      <a:pt x="349" y="159"/>
                    </a:lnTo>
                    <a:lnTo>
                      <a:pt x="365" y="161"/>
                    </a:lnTo>
                    <a:lnTo>
                      <a:pt x="501" y="161"/>
                    </a:lnTo>
                    <a:lnTo>
                      <a:pt x="433" y="114"/>
                    </a:lnTo>
                    <a:lnTo>
                      <a:pt x="383" y="37"/>
                    </a:lnTo>
                    <a:lnTo>
                      <a:pt x="292" y="37"/>
                    </a:lnTo>
                    <a:lnTo>
                      <a:pt x="173" y="17"/>
                    </a:lnTo>
                    <a:lnTo>
                      <a:pt x="133"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3" name="Freeform 160"/>
              <p:cNvSpPr>
                <a:spLocks/>
              </p:cNvSpPr>
              <p:nvPr/>
            </p:nvSpPr>
            <p:spPr bwMode="auto">
              <a:xfrm>
                <a:off x="3852864" y="3362326"/>
                <a:ext cx="125413" cy="25400"/>
              </a:xfrm>
              <a:custGeom>
                <a:avLst/>
                <a:gdLst>
                  <a:gd name="T0" fmla="*/ 0 w 157"/>
                  <a:gd name="T1" fmla="*/ 17 h 31"/>
                  <a:gd name="T2" fmla="*/ 0 w 157"/>
                  <a:gd name="T3" fmla="*/ 30 h 31"/>
                  <a:gd name="T4" fmla="*/ 157 w 157"/>
                  <a:gd name="T5" fmla="*/ 31 h 31"/>
                  <a:gd name="T6" fmla="*/ 157 w 157"/>
                  <a:gd name="T7" fmla="*/ 13 h 31"/>
                  <a:gd name="T8" fmla="*/ 102 w 157"/>
                  <a:gd name="T9" fmla="*/ 15 h 31"/>
                  <a:gd name="T10" fmla="*/ 96 w 157"/>
                  <a:gd name="T11" fmla="*/ 9 h 31"/>
                  <a:gd name="T12" fmla="*/ 89 w 157"/>
                  <a:gd name="T13" fmla="*/ 5 h 31"/>
                  <a:gd name="T14" fmla="*/ 83 w 157"/>
                  <a:gd name="T15" fmla="*/ 2 h 31"/>
                  <a:gd name="T16" fmla="*/ 77 w 157"/>
                  <a:gd name="T17" fmla="*/ 0 h 31"/>
                  <a:gd name="T18" fmla="*/ 71 w 157"/>
                  <a:gd name="T19" fmla="*/ 1 h 31"/>
                  <a:gd name="T20" fmla="*/ 65 w 157"/>
                  <a:gd name="T21" fmla="*/ 3 h 31"/>
                  <a:gd name="T22" fmla="*/ 59 w 157"/>
                  <a:gd name="T23" fmla="*/ 8 h 31"/>
                  <a:gd name="T24" fmla="*/ 55 w 157"/>
                  <a:gd name="T25" fmla="*/ 15 h 31"/>
                  <a:gd name="T26" fmla="*/ 0 w 157"/>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31">
                    <a:moveTo>
                      <a:pt x="0" y="17"/>
                    </a:moveTo>
                    <a:lnTo>
                      <a:pt x="0" y="30"/>
                    </a:lnTo>
                    <a:lnTo>
                      <a:pt x="157" y="31"/>
                    </a:lnTo>
                    <a:lnTo>
                      <a:pt x="157" y="13"/>
                    </a:lnTo>
                    <a:lnTo>
                      <a:pt x="102" y="15"/>
                    </a:lnTo>
                    <a:lnTo>
                      <a:pt x="96" y="9"/>
                    </a:lnTo>
                    <a:lnTo>
                      <a:pt x="89" y="5"/>
                    </a:lnTo>
                    <a:lnTo>
                      <a:pt x="83" y="2"/>
                    </a:lnTo>
                    <a:lnTo>
                      <a:pt x="77" y="0"/>
                    </a:lnTo>
                    <a:lnTo>
                      <a:pt x="71" y="1"/>
                    </a:lnTo>
                    <a:lnTo>
                      <a:pt x="65" y="3"/>
                    </a:lnTo>
                    <a:lnTo>
                      <a:pt x="59" y="8"/>
                    </a:lnTo>
                    <a:lnTo>
                      <a:pt x="55" y="15"/>
                    </a:lnTo>
                    <a:lnTo>
                      <a:pt x="0" y="17"/>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4" name="Freeform 161"/>
              <p:cNvSpPr>
                <a:spLocks/>
              </p:cNvSpPr>
              <p:nvPr/>
            </p:nvSpPr>
            <p:spPr bwMode="auto">
              <a:xfrm>
                <a:off x="3841751" y="3425826"/>
                <a:ext cx="142875" cy="347663"/>
              </a:xfrm>
              <a:custGeom>
                <a:avLst/>
                <a:gdLst>
                  <a:gd name="T0" fmla="*/ 134 w 178"/>
                  <a:gd name="T1" fmla="*/ 0 h 438"/>
                  <a:gd name="T2" fmla="*/ 178 w 178"/>
                  <a:gd name="T3" fmla="*/ 0 h 438"/>
                  <a:gd name="T4" fmla="*/ 154 w 178"/>
                  <a:gd name="T5" fmla="*/ 25 h 438"/>
                  <a:gd name="T6" fmla="*/ 153 w 178"/>
                  <a:gd name="T7" fmla="*/ 125 h 438"/>
                  <a:gd name="T8" fmla="*/ 155 w 178"/>
                  <a:gd name="T9" fmla="*/ 228 h 438"/>
                  <a:gd name="T10" fmla="*/ 162 w 178"/>
                  <a:gd name="T11" fmla="*/ 324 h 438"/>
                  <a:gd name="T12" fmla="*/ 170 w 178"/>
                  <a:gd name="T13" fmla="*/ 401 h 438"/>
                  <a:gd name="T14" fmla="*/ 20 w 178"/>
                  <a:gd name="T15" fmla="*/ 401 h 438"/>
                  <a:gd name="T16" fmla="*/ 0 w 178"/>
                  <a:gd name="T17" fmla="*/ 438 h 438"/>
                  <a:gd name="T18" fmla="*/ 2 w 178"/>
                  <a:gd name="T19" fmla="*/ 374 h 438"/>
                  <a:gd name="T20" fmla="*/ 134 w 178"/>
                  <a:gd name="T21" fmla="*/ 384 h 438"/>
                  <a:gd name="T22" fmla="*/ 134 w 178"/>
                  <a:gd name="T23"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438">
                    <a:moveTo>
                      <a:pt x="134" y="0"/>
                    </a:moveTo>
                    <a:lnTo>
                      <a:pt x="178" y="0"/>
                    </a:lnTo>
                    <a:lnTo>
                      <a:pt x="154" y="25"/>
                    </a:lnTo>
                    <a:lnTo>
                      <a:pt x="153" y="125"/>
                    </a:lnTo>
                    <a:lnTo>
                      <a:pt x="155" y="228"/>
                    </a:lnTo>
                    <a:lnTo>
                      <a:pt x="162" y="324"/>
                    </a:lnTo>
                    <a:lnTo>
                      <a:pt x="170" y="401"/>
                    </a:lnTo>
                    <a:lnTo>
                      <a:pt x="20" y="401"/>
                    </a:lnTo>
                    <a:lnTo>
                      <a:pt x="0" y="438"/>
                    </a:lnTo>
                    <a:lnTo>
                      <a:pt x="2" y="374"/>
                    </a:lnTo>
                    <a:lnTo>
                      <a:pt x="134" y="384"/>
                    </a:lnTo>
                    <a:lnTo>
                      <a:pt x="134"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5" name="Freeform 162"/>
              <p:cNvSpPr>
                <a:spLocks/>
              </p:cNvSpPr>
              <p:nvPr/>
            </p:nvSpPr>
            <p:spPr bwMode="auto">
              <a:xfrm>
                <a:off x="3829051" y="3386138"/>
                <a:ext cx="168275" cy="398463"/>
              </a:xfrm>
              <a:custGeom>
                <a:avLst/>
                <a:gdLst>
                  <a:gd name="T0" fmla="*/ 0 w 211"/>
                  <a:gd name="T1" fmla="*/ 45 h 502"/>
                  <a:gd name="T2" fmla="*/ 0 w 211"/>
                  <a:gd name="T3" fmla="*/ 500 h 502"/>
                  <a:gd name="T4" fmla="*/ 21 w 211"/>
                  <a:gd name="T5" fmla="*/ 502 h 502"/>
                  <a:gd name="T6" fmla="*/ 21 w 211"/>
                  <a:gd name="T7" fmla="*/ 418 h 502"/>
                  <a:gd name="T8" fmla="*/ 22 w 211"/>
                  <a:gd name="T9" fmla="*/ 70 h 502"/>
                  <a:gd name="T10" fmla="*/ 211 w 211"/>
                  <a:gd name="T11" fmla="*/ 41 h 502"/>
                  <a:gd name="T12" fmla="*/ 211 w 211"/>
                  <a:gd name="T13" fmla="*/ 13 h 502"/>
                  <a:gd name="T14" fmla="*/ 5 w 211"/>
                  <a:gd name="T15" fmla="*/ 0 h 502"/>
                  <a:gd name="T16" fmla="*/ 0 w 211"/>
                  <a:gd name="T17" fmla="*/ 4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502">
                    <a:moveTo>
                      <a:pt x="0" y="45"/>
                    </a:moveTo>
                    <a:lnTo>
                      <a:pt x="0" y="500"/>
                    </a:lnTo>
                    <a:lnTo>
                      <a:pt x="21" y="502"/>
                    </a:lnTo>
                    <a:lnTo>
                      <a:pt x="21" y="418"/>
                    </a:lnTo>
                    <a:lnTo>
                      <a:pt x="22" y="70"/>
                    </a:lnTo>
                    <a:lnTo>
                      <a:pt x="211" y="41"/>
                    </a:lnTo>
                    <a:lnTo>
                      <a:pt x="211" y="13"/>
                    </a:lnTo>
                    <a:lnTo>
                      <a:pt x="5" y="0"/>
                    </a:lnTo>
                    <a:lnTo>
                      <a:pt x="0" y="4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6" name="Freeform 163"/>
              <p:cNvSpPr>
                <a:spLocks/>
              </p:cNvSpPr>
              <p:nvPr/>
            </p:nvSpPr>
            <p:spPr bwMode="auto">
              <a:xfrm>
                <a:off x="3852864" y="3432176"/>
                <a:ext cx="144463" cy="331788"/>
              </a:xfrm>
              <a:custGeom>
                <a:avLst/>
                <a:gdLst>
                  <a:gd name="T0" fmla="*/ 142 w 182"/>
                  <a:gd name="T1" fmla="*/ 9 h 420"/>
                  <a:gd name="T2" fmla="*/ 140 w 182"/>
                  <a:gd name="T3" fmla="*/ 103 h 420"/>
                  <a:gd name="T4" fmla="*/ 137 w 182"/>
                  <a:gd name="T5" fmla="*/ 200 h 420"/>
                  <a:gd name="T6" fmla="*/ 137 w 182"/>
                  <a:gd name="T7" fmla="*/ 296 h 420"/>
                  <a:gd name="T8" fmla="*/ 139 w 182"/>
                  <a:gd name="T9" fmla="*/ 391 h 420"/>
                  <a:gd name="T10" fmla="*/ 110 w 182"/>
                  <a:gd name="T11" fmla="*/ 393 h 420"/>
                  <a:gd name="T12" fmla="*/ 15 w 182"/>
                  <a:gd name="T13" fmla="*/ 384 h 420"/>
                  <a:gd name="T14" fmla="*/ 0 w 182"/>
                  <a:gd name="T15" fmla="*/ 408 h 420"/>
                  <a:gd name="T16" fmla="*/ 158 w 182"/>
                  <a:gd name="T17" fmla="*/ 420 h 420"/>
                  <a:gd name="T18" fmla="*/ 156 w 182"/>
                  <a:gd name="T19" fmla="*/ 357 h 420"/>
                  <a:gd name="T20" fmla="*/ 154 w 182"/>
                  <a:gd name="T21" fmla="*/ 299 h 420"/>
                  <a:gd name="T22" fmla="*/ 152 w 182"/>
                  <a:gd name="T23" fmla="*/ 243 h 420"/>
                  <a:gd name="T24" fmla="*/ 152 w 182"/>
                  <a:gd name="T25" fmla="*/ 190 h 420"/>
                  <a:gd name="T26" fmla="*/ 155 w 182"/>
                  <a:gd name="T27" fmla="*/ 141 h 420"/>
                  <a:gd name="T28" fmla="*/ 161 w 182"/>
                  <a:gd name="T29" fmla="*/ 93 h 420"/>
                  <a:gd name="T30" fmla="*/ 170 w 182"/>
                  <a:gd name="T31" fmla="*/ 47 h 420"/>
                  <a:gd name="T32" fmla="*/ 182 w 182"/>
                  <a:gd name="T33" fmla="*/ 0 h 420"/>
                  <a:gd name="T34" fmla="*/ 142 w 182"/>
                  <a:gd name="T35" fmla="*/ 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420">
                    <a:moveTo>
                      <a:pt x="142" y="9"/>
                    </a:moveTo>
                    <a:lnTo>
                      <a:pt x="140" y="103"/>
                    </a:lnTo>
                    <a:lnTo>
                      <a:pt x="137" y="200"/>
                    </a:lnTo>
                    <a:lnTo>
                      <a:pt x="137" y="296"/>
                    </a:lnTo>
                    <a:lnTo>
                      <a:pt x="139" y="391"/>
                    </a:lnTo>
                    <a:lnTo>
                      <a:pt x="110" y="393"/>
                    </a:lnTo>
                    <a:lnTo>
                      <a:pt x="15" y="384"/>
                    </a:lnTo>
                    <a:lnTo>
                      <a:pt x="0" y="408"/>
                    </a:lnTo>
                    <a:lnTo>
                      <a:pt x="158" y="420"/>
                    </a:lnTo>
                    <a:lnTo>
                      <a:pt x="156" y="357"/>
                    </a:lnTo>
                    <a:lnTo>
                      <a:pt x="154" y="299"/>
                    </a:lnTo>
                    <a:lnTo>
                      <a:pt x="152" y="243"/>
                    </a:lnTo>
                    <a:lnTo>
                      <a:pt x="152" y="190"/>
                    </a:lnTo>
                    <a:lnTo>
                      <a:pt x="155" y="141"/>
                    </a:lnTo>
                    <a:lnTo>
                      <a:pt x="161" y="93"/>
                    </a:lnTo>
                    <a:lnTo>
                      <a:pt x="170" y="47"/>
                    </a:lnTo>
                    <a:lnTo>
                      <a:pt x="182" y="0"/>
                    </a:lnTo>
                    <a:lnTo>
                      <a:pt x="142" y="9"/>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7" name="Freeform 164"/>
              <p:cNvSpPr>
                <a:spLocks/>
              </p:cNvSpPr>
              <p:nvPr/>
            </p:nvSpPr>
            <p:spPr bwMode="auto">
              <a:xfrm>
                <a:off x="3884614" y="3454401"/>
                <a:ext cx="23813" cy="36513"/>
              </a:xfrm>
              <a:custGeom>
                <a:avLst/>
                <a:gdLst>
                  <a:gd name="T0" fmla="*/ 15 w 30"/>
                  <a:gd name="T1" fmla="*/ 0 h 46"/>
                  <a:gd name="T2" fmla="*/ 20 w 30"/>
                  <a:gd name="T3" fmla="*/ 3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3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3"/>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3"/>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8" name="Freeform 165"/>
              <p:cNvSpPr>
                <a:spLocks/>
              </p:cNvSpPr>
              <p:nvPr/>
            </p:nvSpPr>
            <p:spPr bwMode="auto">
              <a:xfrm>
                <a:off x="3884614" y="3530601"/>
                <a:ext cx="23813" cy="38100"/>
              </a:xfrm>
              <a:custGeom>
                <a:avLst/>
                <a:gdLst>
                  <a:gd name="T0" fmla="*/ 15 w 30"/>
                  <a:gd name="T1" fmla="*/ 0 h 46"/>
                  <a:gd name="T2" fmla="*/ 20 w 30"/>
                  <a:gd name="T3" fmla="*/ 2 h 46"/>
                  <a:gd name="T4" fmla="*/ 25 w 30"/>
                  <a:gd name="T5" fmla="*/ 7 h 46"/>
                  <a:gd name="T6" fmla="*/ 28 w 30"/>
                  <a:gd name="T7" fmla="*/ 14 h 46"/>
                  <a:gd name="T8" fmla="*/ 30 w 30"/>
                  <a:gd name="T9" fmla="*/ 23 h 46"/>
                  <a:gd name="T10" fmla="*/ 28 w 30"/>
                  <a:gd name="T11" fmla="*/ 32 h 46"/>
                  <a:gd name="T12" fmla="*/ 25 w 30"/>
                  <a:gd name="T13" fmla="*/ 39 h 46"/>
                  <a:gd name="T14" fmla="*/ 20 w 30"/>
                  <a:gd name="T15" fmla="*/ 44 h 46"/>
                  <a:gd name="T16" fmla="*/ 15 w 30"/>
                  <a:gd name="T17" fmla="*/ 46 h 46"/>
                  <a:gd name="T18" fmla="*/ 9 w 30"/>
                  <a:gd name="T19" fmla="*/ 44 h 46"/>
                  <a:gd name="T20" fmla="*/ 4 w 30"/>
                  <a:gd name="T21" fmla="*/ 39 h 46"/>
                  <a:gd name="T22" fmla="*/ 1 w 30"/>
                  <a:gd name="T23" fmla="*/ 32 h 46"/>
                  <a:gd name="T24" fmla="*/ 0 w 30"/>
                  <a:gd name="T25" fmla="*/ 23 h 46"/>
                  <a:gd name="T26" fmla="*/ 1 w 30"/>
                  <a:gd name="T27" fmla="*/ 14 h 46"/>
                  <a:gd name="T28" fmla="*/ 4 w 30"/>
                  <a:gd name="T29" fmla="*/ 7 h 46"/>
                  <a:gd name="T30" fmla="*/ 9 w 30"/>
                  <a:gd name="T31" fmla="*/ 2 h 46"/>
                  <a:gd name="T32" fmla="*/ 15 w 30"/>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6">
                    <a:moveTo>
                      <a:pt x="15" y="0"/>
                    </a:moveTo>
                    <a:lnTo>
                      <a:pt x="20" y="2"/>
                    </a:lnTo>
                    <a:lnTo>
                      <a:pt x="25" y="7"/>
                    </a:lnTo>
                    <a:lnTo>
                      <a:pt x="28" y="14"/>
                    </a:lnTo>
                    <a:lnTo>
                      <a:pt x="30" y="23"/>
                    </a:lnTo>
                    <a:lnTo>
                      <a:pt x="28" y="32"/>
                    </a:lnTo>
                    <a:lnTo>
                      <a:pt x="25" y="39"/>
                    </a:lnTo>
                    <a:lnTo>
                      <a:pt x="20" y="44"/>
                    </a:lnTo>
                    <a:lnTo>
                      <a:pt x="15" y="46"/>
                    </a:lnTo>
                    <a:lnTo>
                      <a:pt x="9" y="44"/>
                    </a:lnTo>
                    <a:lnTo>
                      <a:pt x="4" y="39"/>
                    </a:lnTo>
                    <a:lnTo>
                      <a:pt x="1" y="32"/>
                    </a:lnTo>
                    <a:lnTo>
                      <a:pt x="0" y="23"/>
                    </a:lnTo>
                    <a:lnTo>
                      <a:pt x="1" y="14"/>
                    </a:lnTo>
                    <a:lnTo>
                      <a:pt x="4" y="7"/>
                    </a:lnTo>
                    <a:lnTo>
                      <a:pt x="9" y="2"/>
                    </a:lnTo>
                    <a:lnTo>
                      <a:pt x="15"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29" name="Freeform 166"/>
              <p:cNvSpPr>
                <a:spLocks/>
              </p:cNvSpPr>
              <p:nvPr/>
            </p:nvSpPr>
            <p:spPr bwMode="auto">
              <a:xfrm>
                <a:off x="3878264" y="3452813"/>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0" name="Freeform 167"/>
              <p:cNvSpPr>
                <a:spLocks/>
              </p:cNvSpPr>
              <p:nvPr/>
            </p:nvSpPr>
            <p:spPr bwMode="auto">
              <a:xfrm>
                <a:off x="3878264" y="3530601"/>
                <a:ext cx="23813" cy="36513"/>
              </a:xfrm>
              <a:custGeom>
                <a:avLst/>
                <a:gdLst>
                  <a:gd name="T0" fmla="*/ 15 w 31"/>
                  <a:gd name="T1" fmla="*/ 0 h 46"/>
                  <a:gd name="T2" fmla="*/ 21 w 31"/>
                  <a:gd name="T3" fmla="*/ 2 h 46"/>
                  <a:gd name="T4" fmla="*/ 26 w 31"/>
                  <a:gd name="T5" fmla="*/ 7 h 46"/>
                  <a:gd name="T6" fmla="*/ 30 w 31"/>
                  <a:gd name="T7" fmla="*/ 14 h 46"/>
                  <a:gd name="T8" fmla="*/ 31 w 31"/>
                  <a:gd name="T9" fmla="*/ 23 h 46"/>
                  <a:gd name="T10" fmla="*/ 30 w 31"/>
                  <a:gd name="T11" fmla="*/ 32 h 46"/>
                  <a:gd name="T12" fmla="*/ 26 w 31"/>
                  <a:gd name="T13" fmla="*/ 39 h 46"/>
                  <a:gd name="T14" fmla="*/ 21 w 31"/>
                  <a:gd name="T15" fmla="*/ 44 h 46"/>
                  <a:gd name="T16" fmla="*/ 15 w 31"/>
                  <a:gd name="T17" fmla="*/ 46 h 46"/>
                  <a:gd name="T18" fmla="*/ 9 w 31"/>
                  <a:gd name="T19" fmla="*/ 44 h 46"/>
                  <a:gd name="T20" fmla="*/ 4 w 31"/>
                  <a:gd name="T21" fmla="*/ 39 h 46"/>
                  <a:gd name="T22" fmla="*/ 1 w 31"/>
                  <a:gd name="T23" fmla="*/ 32 h 46"/>
                  <a:gd name="T24" fmla="*/ 0 w 31"/>
                  <a:gd name="T25" fmla="*/ 23 h 46"/>
                  <a:gd name="T26" fmla="*/ 1 w 31"/>
                  <a:gd name="T27" fmla="*/ 14 h 46"/>
                  <a:gd name="T28" fmla="*/ 4 w 31"/>
                  <a:gd name="T29" fmla="*/ 7 h 46"/>
                  <a:gd name="T30" fmla="*/ 9 w 31"/>
                  <a:gd name="T31" fmla="*/ 2 h 46"/>
                  <a:gd name="T32" fmla="*/ 15 w 3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6">
                    <a:moveTo>
                      <a:pt x="15" y="0"/>
                    </a:moveTo>
                    <a:lnTo>
                      <a:pt x="21" y="2"/>
                    </a:lnTo>
                    <a:lnTo>
                      <a:pt x="26" y="7"/>
                    </a:lnTo>
                    <a:lnTo>
                      <a:pt x="30" y="14"/>
                    </a:lnTo>
                    <a:lnTo>
                      <a:pt x="31" y="23"/>
                    </a:lnTo>
                    <a:lnTo>
                      <a:pt x="30" y="32"/>
                    </a:lnTo>
                    <a:lnTo>
                      <a:pt x="26" y="39"/>
                    </a:lnTo>
                    <a:lnTo>
                      <a:pt x="21" y="44"/>
                    </a:lnTo>
                    <a:lnTo>
                      <a:pt x="15" y="46"/>
                    </a:lnTo>
                    <a:lnTo>
                      <a:pt x="9" y="44"/>
                    </a:lnTo>
                    <a:lnTo>
                      <a:pt x="4" y="39"/>
                    </a:lnTo>
                    <a:lnTo>
                      <a:pt x="1" y="32"/>
                    </a:lnTo>
                    <a:lnTo>
                      <a:pt x="0" y="23"/>
                    </a:lnTo>
                    <a:lnTo>
                      <a:pt x="1" y="14"/>
                    </a:lnTo>
                    <a:lnTo>
                      <a:pt x="4" y="7"/>
                    </a:lnTo>
                    <a:lnTo>
                      <a:pt x="9" y="2"/>
                    </a:lnTo>
                    <a:lnTo>
                      <a:pt x="15"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1" name="Freeform 168"/>
              <p:cNvSpPr>
                <a:spLocks/>
              </p:cNvSpPr>
              <p:nvPr/>
            </p:nvSpPr>
            <p:spPr bwMode="auto">
              <a:xfrm>
                <a:off x="3852864" y="3125788"/>
                <a:ext cx="25400" cy="9525"/>
              </a:xfrm>
              <a:custGeom>
                <a:avLst/>
                <a:gdLst>
                  <a:gd name="T0" fmla="*/ 16 w 34"/>
                  <a:gd name="T1" fmla="*/ 0 h 12"/>
                  <a:gd name="T2" fmla="*/ 23 w 34"/>
                  <a:gd name="T3" fmla="*/ 0 h 12"/>
                  <a:gd name="T4" fmla="*/ 29 w 34"/>
                  <a:gd name="T5" fmla="*/ 0 h 12"/>
                  <a:gd name="T6" fmla="*/ 33 w 34"/>
                  <a:gd name="T7" fmla="*/ 2 h 12"/>
                  <a:gd name="T8" fmla="*/ 34 w 34"/>
                  <a:gd name="T9" fmla="*/ 4 h 12"/>
                  <a:gd name="T10" fmla="*/ 33 w 34"/>
                  <a:gd name="T11" fmla="*/ 7 h 12"/>
                  <a:gd name="T12" fmla="*/ 29 w 34"/>
                  <a:gd name="T13" fmla="*/ 9 h 12"/>
                  <a:gd name="T14" fmla="*/ 24 w 34"/>
                  <a:gd name="T15" fmla="*/ 11 h 12"/>
                  <a:gd name="T16" fmla="*/ 18 w 34"/>
                  <a:gd name="T17" fmla="*/ 12 h 12"/>
                  <a:gd name="T18" fmla="*/ 11 w 34"/>
                  <a:gd name="T19" fmla="*/ 12 h 12"/>
                  <a:gd name="T20" fmla="*/ 6 w 34"/>
                  <a:gd name="T21" fmla="*/ 11 h 12"/>
                  <a:gd name="T22" fmla="*/ 1 w 34"/>
                  <a:gd name="T23" fmla="*/ 10 h 12"/>
                  <a:gd name="T24" fmla="*/ 0 w 34"/>
                  <a:gd name="T25" fmla="*/ 8 h 12"/>
                  <a:gd name="T26" fmla="*/ 1 w 34"/>
                  <a:gd name="T27" fmla="*/ 5 h 12"/>
                  <a:gd name="T28" fmla="*/ 5 w 34"/>
                  <a:gd name="T29" fmla="*/ 3 h 12"/>
                  <a:gd name="T30" fmla="*/ 9 w 34"/>
                  <a:gd name="T31" fmla="*/ 1 h 12"/>
                  <a:gd name="T32" fmla="*/ 16 w 34"/>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
                    <a:moveTo>
                      <a:pt x="16" y="0"/>
                    </a:moveTo>
                    <a:lnTo>
                      <a:pt x="23" y="0"/>
                    </a:lnTo>
                    <a:lnTo>
                      <a:pt x="29" y="0"/>
                    </a:lnTo>
                    <a:lnTo>
                      <a:pt x="33" y="2"/>
                    </a:lnTo>
                    <a:lnTo>
                      <a:pt x="34" y="4"/>
                    </a:lnTo>
                    <a:lnTo>
                      <a:pt x="33" y="7"/>
                    </a:lnTo>
                    <a:lnTo>
                      <a:pt x="29" y="9"/>
                    </a:lnTo>
                    <a:lnTo>
                      <a:pt x="24" y="11"/>
                    </a:lnTo>
                    <a:lnTo>
                      <a:pt x="18" y="12"/>
                    </a:lnTo>
                    <a:lnTo>
                      <a:pt x="11" y="12"/>
                    </a:lnTo>
                    <a:lnTo>
                      <a:pt x="6" y="11"/>
                    </a:lnTo>
                    <a:lnTo>
                      <a:pt x="1" y="10"/>
                    </a:lnTo>
                    <a:lnTo>
                      <a:pt x="0" y="8"/>
                    </a:lnTo>
                    <a:lnTo>
                      <a:pt x="1" y="5"/>
                    </a:lnTo>
                    <a:lnTo>
                      <a:pt x="5"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2" name="Freeform 169"/>
              <p:cNvSpPr>
                <a:spLocks/>
              </p:cNvSpPr>
              <p:nvPr/>
            </p:nvSpPr>
            <p:spPr bwMode="auto">
              <a:xfrm>
                <a:off x="3902076" y="3119438"/>
                <a:ext cx="26988" cy="9525"/>
              </a:xfrm>
              <a:custGeom>
                <a:avLst/>
                <a:gdLst>
                  <a:gd name="T0" fmla="*/ 16 w 33"/>
                  <a:gd name="T1" fmla="*/ 0 h 12"/>
                  <a:gd name="T2" fmla="*/ 23 w 33"/>
                  <a:gd name="T3" fmla="*/ 0 h 12"/>
                  <a:gd name="T4" fmla="*/ 28 w 33"/>
                  <a:gd name="T5" fmla="*/ 0 h 12"/>
                  <a:gd name="T6" fmla="*/ 32 w 33"/>
                  <a:gd name="T7" fmla="*/ 2 h 12"/>
                  <a:gd name="T8" fmla="*/ 33 w 33"/>
                  <a:gd name="T9" fmla="*/ 4 h 12"/>
                  <a:gd name="T10" fmla="*/ 32 w 33"/>
                  <a:gd name="T11" fmla="*/ 6 h 12"/>
                  <a:gd name="T12" fmla="*/ 28 w 33"/>
                  <a:gd name="T13" fmla="*/ 9 h 12"/>
                  <a:gd name="T14" fmla="*/ 24 w 33"/>
                  <a:gd name="T15" fmla="*/ 11 h 12"/>
                  <a:gd name="T16" fmla="*/ 17 w 33"/>
                  <a:gd name="T17" fmla="*/ 12 h 12"/>
                  <a:gd name="T18" fmla="*/ 10 w 33"/>
                  <a:gd name="T19" fmla="*/ 12 h 12"/>
                  <a:gd name="T20" fmla="*/ 5 w 33"/>
                  <a:gd name="T21" fmla="*/ 11 h 12"/>
                  <a:gd name="T22" fmla="*/ 1 w 33"/>
                  <a:gd name="T23" fmla="*/ 10 h 12"/>
                  <a:gd name="T24" fmla="*/ 0 w 33"/>
                  <a:gd name="T25" fmla="*/ 8 h 12"/>
                  <a:gd name="T26" fmla="*/ 1 w 33"/>
                  <a:gd name="T27" fmla="*/ 5 h 12"/>
                  <a:gd name="T28" fmla="*/ 4 w 33"/>
                  <a:gd name="T29" fmla="*/ 3 h 12"/>
                  <a:gd name="T30" fmla="*/ 9 w 33"/>
                  <a:gd name="T31" fmla="*/ 1 h 12"/>
                  <a:gd name="T32" fmla="*/ 16 w 3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2">
                    <a:moveTo>
                      <a:pt x="16" y="0"/>
                    </a:moveTo>
                    <a:lnTo>
                      <a:pt x="23" y="0"/>
                    </a:lnTo>
                    <a:lnTo>
                      <a:pt x="28" y="0"/>
                    </a:lnTo>
                    <a:lnTo>
                      <a:pt x="32" y="2"/>
                    </a:lnTo>
                    <a:lnTo>
                      <a:pt x="33" y="4"/>
                    </a:lnTo>
                    <a:lnTo>
                      <a:pt x="32" y="6"/>
                    </a:lnTo>
                    <a:lnTo>
                      <a:pt x="28" y="9"/>
                    </a:lnTo>
                    <a:lnTo>
                      <a:pt x="24" y="11"/>
                    </a:lnTo>
                    <a:lnTo>
                      <a:pt x="17" y="12"/>
                    </a:lnTo>
                    <a:lnTo>
                      <a:pt x="10" y="12"/>
                    </a:lnTo>
                    <a:lnTo>
                      <a:pt x="5" y="11"/>
                    </a:lnTo>
                    <a:lnTo>
                      <a:pt x="1" y="10"/>
                    </a:lnTo>
                    <a:lnTo>
                      <a:pt x="0" y="8"/>
                    </a:lnTo>
                    <a:lnTo>
                      <a:pt x="1" y="5"/>
                    </a:lnTo>
                    <a:lnTo>
                      <a:pt x="4" y="3"/>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3" name="Freeform 170"/>
              <p:cNvSpPr>
                <a:spLocks/>
              </p:cNvSpPr>
              <p:nvPr/>
            </p:nvSpPr>
            <p:spPr bwMode="auto">
              <a:xfrm>
                <a:off x="3954464" y="3117851"/>
                <a:ext cx="25400" cy="9525"/>
              </a:xfrm>
              <a:custGeom>
                <a:avLst/>
                <a:gdLst>
                  <a:gd name="T0" fmla="*/ 16 w 34"/>
                  <a:gd name="T1" fmla="*/ 0 h 13"/>
                  <a:gd name="T2" fmla="*/ 23 w 34"/>
                  <a:gd name="T3" fmla="*/ 0 h 13"/>
                  <a:gd name="T4" fmla="*/ 29 w 34"/>
                  <a:gd name="T5" fmla="*/ 0 h 13"/>
                  <a:gd name="T6" fmla="*/ 33 w 34"/>
                  <a:gd name="T7" fmla="*/ 3 h 13"/>
                  <a:gd name="T8" fmla="*/ 34 w 34"/>
                  <a:gd name="T9" fmla="*/ 5 h 13"/>
                  <a:gd name="T10" fmla="*/ 33 w 34"/>
                  <a:gd name="T11" fmla="*/ 7 h 13"/>
                  <a:gd name="T12" fmla="*/ 29 w 34"/>
                  <a:gd name="T13" fmla="*/ 9 h 13"/>
                  <a:gd name="T14" fmla="*/ 24 w 34"/>
                  <a:gd name="T15" fmla="*/ 12 h 13"/>
                  <a:gd name="T16" fmla="*/ 18 w 34"/>
                  <a:gd name="T17" fmla="*/ 13 h 13"/>
                  <a:gd name="T18" fmla="*/ 11 w 34"/>
                  <a:gd name="T19" fmla="*/ 13 h 13"/>
                  <a:gd name="T20" fmla="*/ 6 w 34"/>
                  <a:gd name="T21" fmla="*/ 12 h 13"/>
                  <a:gd name="T22" fmla="*/ 3 w 34"/>
                  <a:gd name="T23" fmla="*/ 11 h 13"/>
                  <a:gd name="T24" fmla="*/ 0 w 34"/>
                  <a:gd name="T25" fmla="*/ 8 h 13"/>
                  <a:gd name="T26" fmla="*/ 1 w 34"/>
                  <a:gd name="T27" fmla="*/ 6 h 13"/>
                  <a:gd name="T28" fmla="*/ 5 w 34"/>
                  <a:gd name="T29" fmla="*/ 4 h 13"/>
                  <a:gd name="T30" fmla="*/ 9 w 34"/>
                  <a:gd name="T31" fmla="*/ 1 h 13"/>
                  <a:gd name="T32" fmla="*/ 16 w 34"/>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
                    <a:moveTo>
                      <a:pt x="16" y="0"/>
                    </a:moveTo>
                    <a:lnTo>
                      <a:pt x="23" y="0"/>
                    </a:lnTo>
                    <a:lnTo>
                      <a:pt x="29" y="0"/>
                    </a:lnTo>
                    <a:lnTo>
                      <a:pt x="33" y="3"/>
                    </a:lnTo>
                    <a:lnTo>
                      <a:pt x="34" y="5"/>
                    </a:lnTo>
                    <a:lnTo>
                      <a:pt x="33" y="7"/>
                    </a:lnTo>
                    <a:lnTo>
                      <a:pt x="29" y="9"/>
                    </a:lnTo>
                    <a:lnTo>
                      <a:pt x="24" y="12"/>
                    </a:lnTo>
                    <a:lnTo>
                      <a:pt x="18" y="13"/>
                    </a:lnTo>
                    <a:lnTo>
                      <a:pt x="11" y="13"/>
                    </a:lnTo>
                    <a:lnTo>
                      <a:pt x="6" y="12"/>
                    </a:lnTo>
                    <a:lnTo>
                      <a:pt x="3" y="11"/>
                    </a:lnTo>
                    <a:lnTo>
                      <a:pt x="0" y="8"/>
                    </a:lnTo>
                    <a:lnTo>
                      <a:pt x="1" y="6"/>
                    </a:lnTo>
                    <a:lnTo>
                      <a:pt x="5" y="4"/>
                    </a:lnTo>
                    <a:lnTo>
                      <a:pt x="9" y="1"/>
                    </a:lnTo>
                    <a:lnTo>
                      <a:pt x="16"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4" name="Freeform 171"/>
              <p:cNvSpPr>
                <a:spLocks/>
              </p:cNvSpPr>
              <p:nvPr/>
            </p:nvSpPr>
            <p:spPr bwMode="auto">
              <a:xfrm>
                <a:off x="3857626" y="3127376"/>
                <a:ext cx="17463" cy="7938"/>
              </a:xfrm>
              <a:custGeom>
                <a:avLst/>
                <a:gdLst>
                  <a:gd name="T0" fmla="*/ 12 w 23"/>
                  <a:gd name="T1" fmla="*/ 0 h 9"/>
                  <a:gd name="T2" fmla="*/ 16 w 23"/>
                  <a:gd name="T3" fmla="*/ 0 h 9"/>
                  <a:gd name="T4" fmla="*/ 20 w 23"/>
                  <a:gd name="T5" fmla="*/ 0 h 9"/>
                  <a:gd name="T6" fmla="*/ 22 w 23"/>
                  <a:gd name="T7" fmla="*/ 2 h 9"/>
                  <a:gd name="T8" fmla="*/ 23 w 23"/>
                  <a:gd name="T9" fmla="*/ 3 h 9"/>
                  <a:gd name="T10" fmla="*/ 23 w 23"/>
                  <a:gd name="T11" fmla="*/ 5 h 9"/>
                  <a:gd name="T12" fmla="*/ 21 w 23"/>
                  <a:gd name="T13" fmla="*/ 7 h 9"/>
                  <a:gd name="T14" fmla="*/ 16 w 23"/>
                  <a:gd name="T15" fmla="*/ 8 h 9"/>
                  <a:gd name="T16" fmla="*/ 12 w 23"/>
                  <a:gd name="T17" fmla="*/ 9 h 9"/>
                  <a:gd name="T18" fmla="*/ 7 w 23"/>
                  <a:gd name="T19" fmla="*/ 9 h 9"/>
                  <a:gd name="T20" fmla="*/ 3 w 23"/>
                  <a:gd name="T21" fmla="*/ 8 h 9"/>
                  <a:gd name="T22" fmla="*/ 1 w 23"/>
                  <a:gd name="T23" fmla="*/ 7 h 9"/>
                  <a:gd name="T24" fmla="*/ 0 w 23"/>
                  <a:gd name="T25" fmla="*/ 6 h 9"/>
                  <a:gd name="T26" fmla="*/ 0 w 23"/>
                  <a:gd name="T27" fmla="*/ 3 h 9"/>
                  <a:gd name="T28" fmla="*/ 2 w 23"/>
                  <a:gd name="T29" fmla="*/ 2 h 9"/>
                  <a:gd name="T30" fmla="*/ 7 w 23"/>
                  <a:gd name="T31" fmla="*/ 0 h 9"/>
                  <a:gd name="T32" fmla="*/ 12 w 2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9">
                    <a:moveTo>
                      <a:pt x="12" y="0"/>
                    </a:moveTo>
                    <a:lnTo>
                      <a:pt x="16" y="0"/>
                    </a:lnTo>
                    <a:lnTo>
                      <a:pt x="20" y="0"/>
                    </a:lnTo>
                    <a:lnTo>
                      <a:pt x="22" y="2"/>
                    </a:lnTo>
                    <a:lnTo>
                      <a:pt x="23" y="3"/>
                    </a:lnTo>
                    <a:lnTo>
                      <a:pt x="23" y="5"/>
                    </a:lnTo>
                    <a:lnTo>
                      <a:pt x="21" y="7"/>
                    </a:lnTo>
                    <a:lnTo>
                      <a:pt x="16" y="8"/>
                    </a:lnTo>
                    <a:lnTo>
                      <a:pt x="12" y="9"/>
                    </a:lnTo>
                    <a:lnTo>
                      <a:pt x="7" y="9"/>
                    </a:lnTo>
                    <a:lnTo>
                      <a:pt x="3" y="8"/>
                    </a:lnTo>
                    <a:lnTo>
                      <a:pt x="1" y="7"/>
                    </a:lnTo>
                    <a:lnTo>
                      <a:pt x="0" y="6"/>
                    </a:lnTo>
                    <a:lnTo>
                      <a:pt x="0" y="3"/>
                    </a:lnTo>
                    <a:lnTo>
                      <a:pt x="2" y="2"/>
                    </a:lnTo>
                    <a:lnTo>
                      <a:pt x="7" y="0"/>
                    </a:lnTo>
                    <a:lnTo>
                      <a:pt x="12"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5" name="Freeform 172"/>
              <p:cNvSpPr>
                <a:spLocks/>
              </p:cNvSpPr>
              <p:nvPr/>
            </p:nvSpPr>
            <p:spPr bwMode="auto">
              <a:xfrm>
                <a:off x="3906839" y="3119438"/>
                <a:ext cx="19050" cy="7938"/>
              </a:xfrm>
              <a:custGeom>
                <a:avLst/>
                <a:gdLst>
                  <a:gd name="T0" fmla="*/ 12 w 24"/>
                  <a:gd name="T1" fmla="*/ 0 h 9"/>
                  <a:gd name="T2" fmla="*/ 16 w 24"/>
                  <a:gd name="T3" fmla="*/ 0 h 9"/>
                  <a:gd name="T4" fmla="*/ 21 w 24"/>
                  <a:gd name="T5" fmla="*/ 1 h 9"/>
                  <a:gd name="T6" fmla="*/ 23 w 24"/>
                  <a:gd name="T7" fmla="*/ 2 h 9"/>
                  <a:gd name="T8" fmla="*/ 24 w 24"/>
                  <a:gd name="T9" fmla="*/ 3 h 9"/>
                  <a:gd name="T10" fmla="*/ 23 w 24"/>
                  <a:gd name="T11" fmla="*/ 5 h 9"/>
                  <a:gd name="T12" fmla="*/ 21 w 24"/>
                  <a:gd name="T13" fmla="*/ 8 h 9"/>
                  <a:gd name="T14" fmla="*/ 18 w 24"/>
                  <a:gd name="T15" fmla="*/ 9 h 9"/>
                  <a:gd name="T16" fmla="*/ 13 w 24"/>
                  <a:gd name="T17" fmla="*/ 9 h 9"/>
                  <a:gd name="T18" fmla="*/ 8 w 24"/>
                  <a:gd name="T19" fmla="*/ 9 h 9"/>
                  <a:gd name="T20" fmla="*/ 4 w 24"/>
                  <a:gd name="T21" fmla="*/ 9 h 9"/>
                  <a:gd name="T22" fmla="*/ 1 w 24"/>
                  <a:gd name="T23" fmla="*/ 8 h 9"/>
                  <a:gd name="T24" fmla="*/ 0 w 24"/>
                  <a:gd name="T25" fmla="*/ 5 h 9"/>
                  <a:gd name="T26" fmla="*/ 1 w 24"/>
                  <a:gd name="T27" fmla="*/ 4 h 9"/>
                  <a:gd name="T28" fmla="*/ 4 w 24"/>
                  <a:gd name="T29" fmla="*/ 2 h 9"/>
                  <a:gd name="T30" fmla="*/ 7 w 24"/>
                  <a:gd name="T31" fmla="*/ 1 h 9"/>
                  <a:gd name="T32" fmla="*/ 12 w 24"/>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2" y="0"/>
                    </a:moveTo>
                    <a:lnTo>
                      <a:pt x="16" y="0"/>
                    </a:lnTo>
                    <a:lnTo>
                      <a:pt x="21" y="1"/>
                    </a:lnTo>
                    <a:lnTo>
                      <a:pt x="23" y="2"/>
                    </a:lnTo>
                    <a:lnTo>
                      <a:pt x="24" y="3"/>
                    </a:lnTo>
                    <a:lnTo>
                      <a:pt x="23" y="5"/>
                    </a:lnTo>
                    <a:lnTo>
                      <a:pt x="21" y="8"/>
                    </a:lnTo>
                    <a:lnTo>
                      <a:pt x="18" y="9"/>
                    </a:lnTo>
                    <a:lnTo>
                      <a:pt x="13" y="9"/>
                    </a:lnTo>
                    <a:lnTo>
                      <a:pt x="8" y="9"/>
                    </a:lnTo>
                    <a:lnTo>
                      <a:pt x="4" y="9"/>
                    </a:lnTo>
                    <a:lnTo>
                      <a:pt x="1" y="8"/>
                    </a:lnTo>
                    <a:lnTo>
                      <a:pt x="0" y="5"/>
                    </a:lnTo>
                    <a:lnTo>
                      <a:pt x="1" y="4"/>
                    </a:lnTo>
                    <a:lnTo>
                      <a:pt x="4" y="2"/>
                    </a:lnTo>
                    <a:lnTo>
                      <a:pt x="7" y="1"/>
                    </a:lnTo>
                    <a:lnTo>
                      <a:pt x="12"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6" name="Freeform 173"/>
              <p:cNvSpPr>
                <a:spLocks/>
              </p:cNvSpPr>
              <p:nvPr/>
            </p:nvSpPr>
            <p:spPr bwMode="auto">
              <a:xfrm>
                <a:off x="3957639" y="3119438"/>
                <a:ext cx="20638" cy="6350"/>
              </a:xfrm>
              <a:custGeom>
                <a:avLst/>
                <a:gdLst>
                  <a:gd name="T0" fmla="*/ 12 w 24"/>
                  <a:gd name="T1" fmla="*/ 0 h 8"/>
                  <a:gd name="T2" fmla="*/ 16 w 24"/>
                  <a:gd name="T3" fmla="*/ 0 h 8"/>
                  <a:gd name="T4" fmla="*/ 20 w 24"/>
                  <a:gd name="T5" fmla="*/ 0 h 8"/>
                  <a:gd name="T6" fmla="*/ 23 w 24"/>
                  <a:gd name="T7" fmla="*/ 1 h 8"/>
                  <a:gd name="T8" fmla="*/ 24 w 24"/>
                  <a:gd name="T9" fmla="*/ 3 h 8"/>
                  <a:gd name="T10" fmla="*/ 23 w 24"/>
                  <a:gd name="T11" fmla="*/ 4 h 8"/>
                  <a:gd name="T12" fmla="*/ 21 w 24"/>
                  <a:gd name="T13" fmla="*/ 6 h 8"/>
                  <a:gd name="T14" fmla="*/ 17 w 24"/>
                  <a:gd name="T15" fmla="*/ 8 h 8"/>
                  <a:gd name="T16" fmla="*/ 13 w 24"/>
                  <a:gd name="T17" fmla="*/ 8 h 8"/>
                  <a:gd name="T18" fmla="*/ 8 w 24"/>
                  <a:gd name="T19" fmla="*/ 8 h 8"/>
                  <a:gd name="T20" fmla="*/ 3 w 24"/>
                  <a:gd name="T21" fmla="*/ 8 h 8"/>
                  <a:gd name="T22" fmla="*/ 1 w 24"/>
                  <a:gd name="T23" fmla="*/ 6 h 8"/>
                  <a:gd name="T24" fmla="*/ 0 w 24"/>
                  <a:gd name="T25" fmla="*/ 5 h 8"/>
                  <a:gd name="T26" fmla="*/ 1 w 24"/>
                  <a:gd name="T27" fmla="*/ 3 h 8"/>
                  <a:gd name="T28" fmla="*/ 3 w 24"/>
                  <a:gd name="T29" fmla="*/ 1 h 8"/>
                  <a:gd name="T30" fmla="*/ 7 w 24"/>
                  <a:gd name="T31" fmla="*/ 0 h 8"/>
                  <a:gd name="T32" fmla="*/ 12 w 2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8">
                    <a:moveTo>
                      <a:pt x="12" y="0"/>
                    </a:moveTo>
                    <a:lnTo>
                      <a:pt x="16" y="0"/>
                    </a:lnTo>
                    <a:lnTo>
                      <a:pt x="20" y="0"/>
                    </a:lnTo>
                    <a:lnTo>
                      <a:pt x="23" y="1"/>
                    </a:lnTo>
                    <a:lnTo>
                      <a:pt x="24" y="3"/>
                    </a:lnTo>
                    <a:lnTo>
                      <a:pt x="23" y="4"/>
                    </a:lnTo>
                    <a:lnTo>
                      <a:pt x="21" y="6"/>
                    </a:lnTo>
                    <a:lnTo>
                      <a:pt x="17" y="8"/>
                    </a:lnTo>
                    <a:lnTo>
                      <a:pt x="13" y="8"/>
                    </a:lnTo>
                    <a:lnTo>
                      <a:pt x="8" y="8"/>
                    </a:lnTo>
                    <a:lnTo>
                      <a:pt x="3" y="8"/>
                    </a:lnTo>
                    <a:lnTo>
                      <a:pt x="1" y="6"/>
                    </a:lnTo>
                    <a:lnTo>
                      <a:pt x="0" y="5"/>
                    </a:lnTo>
                    <a:lnTo>
                      <a:pt x="1" y="3"/>
                    </a:lnTo>
                    <a:lnTo>
                      <a:pt x="3" y="1"/>
                    </a:lnTo>
                    <a:lnTo>
                      <a:pt x="7" y="0"/>
                    </a:lnTo>
                    <a:lnTo>
                      <a:pt x="12"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7" name="Freeform 174"/>
              <p:cNvSpPr>
                <a:spLocks/>
              </p:cNvSpPr>
              <p:nvPr/>
            </p:nvSpPr>
            <p:spPr bwMode="auto">
              <a:xfrm>
                <a:off x="3860801" y="3810001"/>
                <a:ext cx="153988" cy="52388"/>
              </a:xfrm>
              <a:custGeom>
                <a:avLst/>
                <a:gdLst>
                  <a:gd name="T0" fmla="*/ 0 w 193"/>
                  <a:gd name="T1" fmla="*/ 0 h 66"/>
                  <a:gd name="T2" fmla="*/ 193 w 193"/>
                  <a:gd name="T3" fmla="*/ 19 h 66"/>
                  <a:gd name="T4" fmla="*/ 193 w 193"/>
                  <a:gd name="T5" fmla="*/ 66 h 66"/>
                  <a:gd name="T6" fmla="*/ 0 w 193"/>
                  <a:gd name="T7" fmla="*/ 38 h 66"/>
                  <a:gd name="T8" fmla="*/ 0 w 193"/>
                  <a:gd name="T9" fmla="*/ 0 h 66"/>
                </a:gdLst>
                <a:ahLst/>
                <a:cxnLst>
                  <a:cxn ang="0">
                    <a:pos x="T0" y="T1"/>
                  </a:cxn>
                  <a:cxn ang="0">
                    <a:pos x="T2" y="T3"/>
                  </a:cxn>
                  <a:cxn ang="0">
                    <a:pos x="T4" y="T5"/>
                  </a:cxn>
                  <a:cxn ang="0">
                    <a:pos x="T6" y="T7"/>
                  </a:cxn>
                  <a:cxn ang="0">
                    <a:pos x="T8" y="T9"/>
                  </a:cxn>
                </a:cxnLst>
                <a:rect l="0" t="0" r="r" b="b"/>
                <a:pathLst>
                  <a:path w="193" h="66">
                    <a:moveTo>
                      <a:pt x="0" y="0"/>
                    </a:moveTo>
                    <a:lnTo>
                      <a:pt x="193" y="19"/>
                    </a:lnTo>
                    <a:lnTo>
                      <a:pt x="193" y="66"/>
                    </a:lnTo>
                    <a:lnTo>
                      <a:pt x="0" y="38"/>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8" name="Freeform 175"/>
              <p:cNvSpPr>
                <a:spLocks/>
              </p:cNvSpPr>
              <p:nvPr/>
            </p:nvSpPr>
            <p:spPr bwMode="auto">
              <a:xfrm>
                <a:off x="4606926" y="2957513"/>
                <a:ext cx="50800" cy="612775"/>
              </a:xfrm>
              <a:custGeom>
                <a:avLst/>
                <a:gdLst>
                  <a:gd name="T0" fmla="*/ 0 w 66"/>
                  <a:gd name="T1" fmla="*/ 765 h 770"/>
                  <a:gd name="T2" fmla="*/ 66 w 66"/>
                  <a:gd name="T3" fmla="*/ 770 h 770"/>
                  <a:gd name="T4" fmla="*/ 15 w 66"/>
                  <a:gd name="T5" fmla="*/ 750 h 770"/>
                  <a:gd name="T6" fmla="*/ 16 w 66"/>
                  <a:gd name="T7" fmla="*/ 563 h 770"/>
                  <a:gd name="T8" fmla="*/ 21 w 66"/>
                  <a:gd name="T9" fmla="*/ 374 h 770"/>
                  <a:gd name="T10" fmla="*/ 27 w 66"/>
                  <a:gd name="T11" fmla="*/ 185 h 770"/>
                  <a:gd name="T12" fmla="*/ 36 w 66"/>
                  <a:gd name="T13" fmla="*/ 0 h 770"/>
                  <a:gd name="T14" fmla="*/ 9 w 66"/>
                  <a:gd name="T15" fmla="*/ 21 h 770"/>
                  <a:gd name="T16" fmla="*/ 8 w 66"/>
                  <a:gd name="T17" fmla="*/ 206 h 770"/>
                  <a:gd name="T18" fmla="*/ 5 w 66"/>
                  <a:gd name="T19" fmla="*/ 393 h 770"/>
                  <a:gd name="T20" fmla="*/ 0 w 66"/>
                  <a:gd name="T21" fmla="*/ 579 h 770"/>
                  <a:gd name="T22" fmla="*/ 0 w 66"/>
                  <a:gd name="T23" fmla="*/ 76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70">
                    <a:moveTo>
                      <a:pt x="0" y="765"/>
                    </a:moveTo>
                    <a:lnTo>
                      <a:pt x="66" y="770"/>
                    </a:lnTo>
                    <a:lnTo>
                      <a:pt x="15" y="750"/>
                    </a:lnTo>
                    <a:lnTo>
                      <a:pt x="16" y="563"/>
                    </a:lnTo>
                    <a:lnTo>
                      <a:pt x="21" y="374"/>
                    </a:lnTo>
                    <a:lnTo>
                      <a:pt x="27" y="185"/>
                    </a:lnTo>
                    <a:lnTo>
                      <a:pt x="36" y="0"/>
                    </a:lnTo>
                    <a:lnTo>
                      <a:pt x="9" y="21"/>
                    </a:lnTo>
                    <a:lnTo>
                      <a:pt x="8" y="206"/>
                    </a:lnTo>
                    <a:lnTo>
                      <a:pt x="5" y="393"/>
                    </a:lnTo>
                    <a:lnTo>
                      <a:pt x="0" y="579"/>
                    </a:lnTo>
                    <a:lnTo>
                      <a:pt x="0" y="765"/>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39" name="Freeform 176"/>
              <p:cNvSpPr>
                <a:spLocks/>
              </p:cNvSpPr>
              <p:nvPr/>
            </p:nvSpPr>
            <p:spPr bwMode="auto">
              <a:xfrm>
                <a:off x="4703764" y="3595688"/>
                <a:ext cx="252413" cy="393700"/>
              </a:xfrm>
              <a:custGeom>
                <a:avLst/>
                <a:gdLst>
                  <a:gd name="T0" fmla="*/ 41 w 320"/>
                  <a:gd name="T1" fmla="*/ 5 h 496"/>
                  <a:gd name="T2" fmla="*/ 157 w 320"/>
                  <a:gd name="T3" fmla="*/ 0 h 496"/>
                  <a:gd name="T4" fmla="*/ 279 w 320"/>
                  <a:gd name="T5" fmla="*/ 12 h 496"/>
                  <a:gd name="T6" fmla="*/ 293 w 320"/>
                  <a:gd name="T7" fmla="*/ 73 h 496"/>
                  <a:gd name="T8" fmla="*/ 304 w 320"/>
                  <a:gd name="T9" fmla="*/ 130 h 496"/>
                  <a:gd name="T10" fmla="*/ 311 w 320"/>
                  <a:gd name="T11" fmla="*/ 183 h 496"/>
                  <a:gd name="T12" fmla="*/ 315 w 320"/>
                  <a:gd name="T13" fmla="*/ 235 h 496"/>
                  <a:gd name="T14" fmla="*/ 317 w 320"/>
                  <a:gd name="T15" fmla="*/ 288 h 496"/>
                  <a:gd name="T16" fmla="*/ 320 w 320"/>
                  <a:gd name="T17" fmla="*/ 341 h 496"/>
                  <a:gd name="T18" fmla="*/ 320 w 320"/>
                  <a:gd name="T19" fmla="*/ 397 h 496"/>
                  <a:gd name="T20" fmla="*/ 320 w 320"/>
                  <a:gd name="T21" fmla="*/ 458 h 496"/>
                  <a:gd name="T22" fmla="*/ 185 w 320"/>
                  <a:gd name="T23" fmla="*/ 496 h 496"/>
                  <a:gd name="T24" fmla="*/ 0 w 320"/>
                  <a:gd name="T25" fmla="*/ 466 h 496"/>
                  <a:gd name="T26" fmla="*/ 0 w 320"/>
                  <a:gd name="T27" fmla="*/ 332 h 496"/>
                  <a:gd name="T28" fmla="*/ 18 w 320"/>
                  <a:gd name="T29" fmla="*/ 111 h 496"/>
                  <a:gd name="T30" fmla="*/ 41 w 320"/>
                  <a:gd name="T31" fmla="*/ 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496">
                    <a:moveTo>
                      <a:pt x="41" y="5"/>
                    </a:moveTo>
                    <a:lnTo>
                      <a:pt x="157" y="0"/>
                    </a:lnTo>
                    <a:lnTo>
                      <a:pt x="279" y="12"/>
                    </a:lnTo>
                    <a:lnTo>
                      <a:pt x="293" y="73"/>
                    </a:lnTo>
                    <a:lnTo>
                      <a:pt x="304" y="130"/>
                    </a:lnTo>
                    <a:lnTo>
                      <a:pt x="311" y="183"/>
                    </a:lnTo>
                    <a:lnTo>
                      <a:pt x="315" y="235"/>
                    </a:lnTo>
                    <a:lnTo>
                      <a:pt x="317" y="288"/>
                    </a:lnTo>
                    <a:lnTo>
                      <a:pt x="320" y="341"/>
                    </a:lnTo>
                    <a:lnTo>
                      <a:pt x="320" y="397"/>
                    </a:lnTo>
                    <a:lnTo>
                      <a:pt x="320" y="458"/>
                    </a:lnTo>
                    <a:lnTo>
                      <a:pt x="185" y="496"/>
                    </a:lnTo>
                    <a:lnTo>
                      <a:pt x="0" y="466"/>
                    </a:lnTo>
                    <a:lnTo>
                      <a:pt x="0" y="332"/>
                    </a:lnTo>
                    <a:lnTo>
                      <a:pt x="18" y="111"/>
                    </a:lnTo>
                    <a:lnTo>
                      <a:pt x="41" y="5"/>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0" name="Freeform 177"/>
              <p:cNvSpPr>
                <a:spLocks/>
              </p:cNvSpPr>
              <p:nvPr/>
            </p:nvSpPr>
            <p:spPr bwMode="auto">
              <a:xfrm>
                <a:off x="4702176" y="3636963"/>
                <a:ext cx="153988" cy="306388"/>
              </a:xfrm>
              <a:custGeom>
                <a:avLst/>
                <a:gdLst>
                  <a:gd name="T0" fmla="*/ 28 w 194"/>
                  <a:gd name="T1" fmla="*/ 5 h 387"/>
                  <a:gd name="T2" fmla="*/ 99 w 194"/>
                  <a:gd name="T3" fmla="*/ 0 h 387"/>
                  <a:gd name="T4" fmla="*/ 187 w 194"/>
                  <a:gd name="T5" fmla="*/ 7 h 387"/>
                  <a:gd name="T6" fmla="*/ 193 w 194"/>
                  <a:gd name="T7" fmla="*/ 103 h 387"/>
                  <a:gd name="T8" fmla="*/ 194 w 194"/>
                  <a:gd name="T9" fmla="*/ 202 h 387"/>
                  <a:gd name="T10" fmla="*/ 193 w 194"/>
                  <a:gd name="T11" fmla="*/ 299 h 387"/>
                  <a:gd name="T12" fmla="*/ 187 w 194"/>
                  <a:gd name="T13" fmla="*/ 387 h 387"/>
                  <a:gd name="T14" fmla="*/ 176 w 194"/>
                  <a:gd name="T15" fmla="*/ 387 h 387"/>
                  <a:gd name="T16" fmla="*/ 163 w 194"/>
                  <a:gd name="T17" fmla="*/ 387 h 387"/>
                  <a:gd name="T18" fmla="*/ 151 w 194"/>
                  <a:gd name="T19" fmla="*/ 387 h 387"/>
                  <a:gd name="T20" fmla="*/ 139 w 194"/>
                  <a:gd name="T21" fmla="*/ 387 h 387"/>
                  <a:gd name="T22" fmla="*/ 127 w 194"/>
                  <a:gd name="T23" fmla="*/ 386 h 387"/>
                  <a:gd name="T24" fmla="*/ 114 w 194"/>
                  <a:gd name="T25" fmla="*/ 385 h 387"/>
                  <a:gd name="T26" fmla="*/ 103 w 194"/>
                  <a:gd name="T27" fmla="*/ 385 h 387"/>
                  <a:gd name="T28" fmla="*/ 90 w 194"/>
                  <a:gd name="T29" fmla="*/ 384 h 387"/>
                  <a:gd name="T30" fmla="*/ 79 w 194"/>
                  <a:gd name="T31" fmla="*/ 383 h 387"/>
                  <a:gd name="T32" fmla="*/ 67 w 194"/>
                  <a:gd name="T33" fmla="*/ 382 h 387"/>
                  <a:gd name="T34" fmla="*/ 56 w 194"/>
                  <a:gd name="T35" fmla="*/ 379 h 387"/>
                  <a:gd name="T36" fmla="*/ 44 w 194"/>
                  <a:gd name="T37" fmla="*/ 378 h 387"/>
                  <a:gd name="T38" fmla="*/ 33 w 194"/>
                  <a:gd name="T39" fmla="*/ 377 h 387"/>
                  <a:gd name="T40" fmla="*/ 21 w 194"/>
                  <a:gd name="T41" fmla="*/ 376 h 387"/>
                  <a:gd name="T42" fmla="*/ 11 w 194"/>
                  <a:gd name="T43" fmla="*/ 375 h 387"/>
                  <a:gd name="T44" fmla="*/ 0 w 194"/>
                  <a:gd name="T45" fmla="*/ 374 h 387"/>
                  <a:gd name="T46" fmla="*/ 0 w 194"/>
                  <a:gd name="T47" fmla="*/ 276 h 387"/>
                  <a:gd name="T48" fmla="*/ 3 w 194"/>
                  <a:gd name="T49" fmla="*/ 189 h 387"/>
                  <a:gd name="T50" fmla="*/ 11 w 194"/>
                  <a:gd name="T51" fmla="*/ 102 h 387"/>
                  <a:gd name="T52" fmla="*/ 28 w 194"/>
                  <a:gd name="T53" fmla="*/ 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387">
                    <a:moveTo>
                      <a:pt x="28" y="5"/>
                    </a:moveTo>
                    <a:lnTo>
                      <a:pt x="99" y="0"/>
                    </a:lnTo>
                    <a:lnTo>
                      <a:pt x="187" y="7"/>
                    </a:lnTo>
                    <a:lnTo>
                      <a:pt x="193" y="103"/>
                    </a:lnTo>
                    <a:lnTo>
                      <a:pt x="194" y="202"/>
                    </a:lnTo>
                    <a:lnTo>
                      <a:pt x="193" y="299"/>
                    </a:lnTo>
                    <a:lnTo>
                      <a:pt x="187" y="387"/>
                    </a:lnTo>
                    <a:lnTo>
                      <a:pt x="176" y="387"/>
                    </a:lnTo>
                    <a:lnTo>
                      <a:pt x="163" y="387"/>
                    </a:lnTo>
                    <a:lnTo>
                      <a:pt x="151" y="387"/>
                    </a:lnTo>
                    <a:lnTo>
                      <a:pt x="139" y="387"/>
                    </a:lnTo>
                    <a:lnTo>
                      <a:pt x="127" y="386"/>
                    </a:lnTo>
                    <a:lnTo>
                      <a:pt x="114" y="385"/>
                    </a:lnTo>
                    <a:lnTo>
                      <a:pt x="103" y="385"/>
                    </a:lnTo>
                    <a:lnTo>
                      <a:pt x="90" y="384"/>
                    </a:lnTo>
                    <a:lnTo>
                      <a:pt x="79" y="383"/>
                    </a:lnTo>
                    <a:lnTo>
                      <a:pt x="67" y="382"/>
                    </a:lnTo>
                    <a:lnTo>
                      <a:pt x="56" y="379"/>
                    </a:lnTo>
                    <a:lnTo>
                      <a:pt x="44" y="378"/>
                    </a:lnTo>
                    <a:lnTo>
                      <a:pt x="33" y="377"/>
                    </a:lnTo>
                    <a:lnTo>
                      <a:pt x="21" y="376"/>
                    </a:lnTo>
                    <a:lnTo>
                      <a:pt x="11" y="375"/>
                    </a:lnTo>
                    <a:lnTo>
                      <a:pt x="0" y="374"/>
                    </a:lnTo>
                    <a:lnTo>
                      <a:pt x="0" y="276"/>
                    </a:lnTo>
                    <a:lnTo>
                      <a:pt x="3" y="189"/>
                    </a:lnTo>
                    <a:lnTo>
                      <a:pt x="11" y="102"/>
                    </a:lnTo>
                    <a:lnTo>
                      <a:pt x="28" y="5"/>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1" name="Freeform 178"/>
              <p:cNvSpPr>
                <a:spLocks/>
              </p:cNvSpPr>
              <p:nvPr/>
            </p:nvSpPr>
            <p:spPr bwMode="auto">
              <a:xfrm>
                <a:off x="4703764" y="3636963"/>
                <a:ext cx="147638" cy="288925"/>
              </a:xfrm>
              <a:custGeom>
                <a:avLst/>
                <a:gdLst>
                  <a:gd name="T0" fmla="*/ 26 w 185"/>
                  <a:gd name="T1" fmla="*/ 5 h 364"/>
                  <a:gd name="T2" fmla="*/ 35 w 185"/>
                  <a:gd name="T3" fmla="*/ 5 h 364"/>
                  <a:gd name="T4" fmla="*/ 43 w 185"/>
                  <a:gd name="T5" fmla="*/ 4 h 364"/>
                  <a:gd name="T6" fmla="*/ 53 w 185"/>
                  <a:gd name="T7" fmla="*/ 4 h 364"/>
                  <a:gd name="T8" fmla="*/ 61 w 185"/>
                  <a:gd name="T9" fmla="*/ 3 h 364"/>
                  <a:gd name="T10" fmla="*/ 70 w 185"/>
                  <a:gd name="T11" fmla="*/ 2 h 364"/>
                  <a:gd name="T12" fmla="*/ 78 w 185"/>
                  <a:gd name="T13" fmla="*/ 2 h 364"/>
                  <a:gd name="T14" fmla="*/ 87 w 185"/>
                  <a:gd name="T15" fmla="*/ 0 h 364"/>
                  <a:gd name="T16" fmla="*/ 95 w 185"/>
                  <a:gd name="T17" fmla="*/ 0 h 364"/>
                  <a:gd name="T18" fmla="*/ 106 w 185"/>
                  <a:gd name="T19" fmla="*/ 2 h 364"/>
                  <a:gd name="T20" fmla="*/ 116 w 185"/>
                  <a:gd name="T21" fmla="*/ 2 h 364"/>
                  <a:gd name="T22" fmla="*/ 126 w 185"/>
                  <a:gd name="T23" fmla="*/ 3 h 364"/>
                  <a:gd name="T24" fmla="*/ 138 w 185"/>
                  <a:gd name="T25" fmla="*/ 4 h 364"/>
                  <a:gd name="T26" fmla="*/ 148 w 185"/>
                  <a:gd name="T27" fmla="*/ 5 h 364"/>
                  <a:gd name="T28" fmla="*/ 159 w 185"/>
                  <a:gd name="T29" fmla="*/ 5 h 364"/>
                  <a:gd name="T30" fmla="*/ 169 w 185"/>
                  <a:gd name="T31" fmla="*/ 6 h 364"/>
                  <a:gd name="T32" fmla="*/ 179 w 185"/>
                  <a:gd name="T33" fmla="*/ 7 h 364"/>
                  <a:gd name="T34" fmla="*/ 184 w 185"/>
                  <a:gd name="T35" fmla="*/ 97 h 364"/>
                  <a:gd name="T36" fmla="*/ 185 w 185"/>
                  <a:gd name="T37" fmla="*/ 190 h 364"/>
                  <a:gd name="T38" fmla="*/ 184 w 185"/>
                  <a:gd name="T39" fmla="*/ 281 h 364"/>
                  <a:gd name="T40" fmla="*/ 179 w 185"/>
                  <a:gd name="T41" fmla="*/ 364 h 364"/>
                  <a:gd name="T42" fmla="*/ 156 w 185"/>
                  <a:gd name="T43" fmla="*/ 364 h 364"/>
                  <a:gd name="T44" fmla="*/ 133 w 185"/>
                  <a:gd name="T45" fmla="*/ 363 h 364"/>
                  <a:gd name="T46" fmla="*/ 110 w 185"/>
                  <a:gd name="T47" fmla="*/ 362 h 364"/>
                  <a:gd name="T48" fmla="*/ 87 w 185"/>
                  <a:gd name="T49" fmla="*/ 360 h 364"/>
                  <a:gd name="T50" fmla="*/ 64 w 185"/>
                  <a:gd name="T51" fmla="*/ 359 h 364"/>
                  <a:gd name="T52" fmla="*/ 42 w 185"/>
                  <a:gd name="T53" fmla="*/ 356 h 364"/>
                  <a:gd name="T54" fmla="*/ 20 w 185"/>
                  <a:gd name="T55" fmla="*/ 354 h 364"/>
                  <a:gd name="T56" fmla="*/ 0 w 185"/>
                  <a:gd name="T57" fmla="*/ 352 h 364"/>
                  <a:gd name="T58" fmla="*/ 0 w 185"/>
                  <a:gd name="T59" fmla="*/ 260 h 364"/>
                  <a:gd name="T60" fmla="*/ 2 w 185"/>
                  <a:gd name="T61" fmla="*/ 178 h 364"/>
                  <a:gd name="T62" fmla="*/ 10 w 185"/>
                  <a:gd name="T63" fmla="*/ 96 h 364"/>
                  <a:gd name="T64" fmla="*/ 26 w 185"/>
                  <a:gd name="T65" fmla="*/ 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364">
                    <a:moveTo>
                      <a:pt x="26" y="5"/>
                    </a:moveTo>
                    <a:lnTo>
                      <a:pt x="35" y="5"/>
                    </a:lnTo>
                    <a:lnTo>
                      <a:pt x="43" y="4"/>
                    </a:lnTo>
                    <a:lnTo>
                      <a:pt x="53" y="4"/>
                    </a:lnTo>
                    <a:lnTo>
                      <a:pt x="61" y="3"/>
                    </a:lnTo>
                    <a:lnTo>
                      <a:pt x="70" y="2"/>
                    </a:lnTo>
                    <a:lnTo>
                      <a:pt x="78" y="2"/>
                    </a:lnTo>
                    <a:lnTo>
                      <a:pt x="87" y="0"/>
                    </a:lnTo>
                    <a:lnTo>
                      <a:pt x="95" y="0"/>
                    </a:lnTo>
                    <a:lnTo>
                      <a:pt x="106" y="2"/>
                    </a:lnTo>
                    <a:lnTo>
                      <a:pt x="116" y="2"/>
                    </a:lnTo>
                    <a:lnTo>
                      <a:pt x="126" y="3"/>
                    </a:lnTo>
                    <a:lnTo>
                      <a:pt x="138" y="4"/>
                    </a:lnTo>
                    <a:lnTo>
                      <a:pt x="148" y="5"/>
                    </a:lnTo>
                    <a:lnTo>
                      <a:pt x="159" y="5"/>
                    </a:lnTo>
                    <a:lnTo>
                      <a:pt x="169" y="6"/>
                    </a:lnTo>
                    <a:lnTo>
                      <a:pt x="179" y="7"/>
                    </a:lnTo>
                    <a:lnTo>
                      <a:pt x="184" y="97"/>
                    </a:lnTo>
                    <a:lnTo>
                      <a:pt x="185" y="190"/>
                    </a:lnTo>
                    <a:lnTo>
                      <a:pt x="184" y="281"/>
                    </a:lnTo>
                    <a:lnTo>
                      <a:pt x="179" y="364"/>
                    </a:lnTo>
                    <a:lnTo>
                      <a:pt x="156" y="364"/>
                    </a:lnTo>
                    <a:lnTo>
                      <a:pt x="133" y="363"/>
                    </a:lnTo>
                    <a:lnTo>
                      <a:pt x="110" y="362"/>
                    </a:lnTo>
                    <a:lnTo>
                      <a:pt x="87" y="360"/>
                    </a:lnTo>
                    <a:lnTo>
                      <a:pt x="64" y="359"/>
                    </a:lnTo>
                    <a:lnTo>
                      <a:pt x="42" y="356"/>
                    </a:lnTo>
                    <a:lnTo>
                      <a:pt x="20" y="354"/>
                    </a:lnTo>
                    <a:lnTo>
                      <a:pt x="0" y="352"/>
                    </a:lnTo>
                    <a:lnTo>
                      <a:pt x="0" y="260"/>
                    </a:lnTo>
                    <a:lnTo>
                      <a:pt x="2" y="178"/>
                    </a:lnTo>
                    <a:lnTo>
                      <a:pt x="10" y="96"/>
                    </a:lnTo>
                    <a:lnTo>
                      <a:pt x="26" y="5"/>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2" name="Freeform 179"/>
              <p:cNvSpPr>
                <a:spLocks/>
              </p:cNvSpPr>
              <p:nvPr/>
            </p:nvSpPr>
            <p:spPr bwMode="auto">
              <a:xfrm>
                <a:off x="4705351" y="3636963"/>
                <a:ext cx="142875" cy="269875"/>
              </a:xfrm>
              <a:custGeom>
                <a:avLst/>
                <a:gdLst>
                  <a:gd name="T0" fmla="*/ 25 w 179"/>
                  <a:gd name="T1" fmla="*/ 5 h 340"/>
                  <a:gd name="T2" fmla="*/ 33 w 179"/>
                  <a:gd name="T3" fmla="*/ 5 h 340"/>
                  <a:gd name="T4" fmla="*/ 43 w 179"/>
                  <a:gd name="T5" fmla="*/ 4 h 340"/>
                  <a:gd name="T6" fmla="*/ 51 w 179"/>
                  <a:gd name="T7" fmla="*/ 4 h 340"/>
                  <a:gd name="T8" fmla="*/ 59 w 179"/>
                  <a:gd name="T9" fmla="*/ 3 h 340"/>
                  <a:gd name="T10" fmla="*/ 68 w 179"/>
                  <a:gd name="T11" fmla="*/ 2 h 340"/>
                  <a:gd name="T12" fmla="*/ 76 w 179"/>
                  <a:gd name="T13" fmla="*/ 2 h 340"/>
                  <a:gd name="T14" fmla="*/ 84 w 179"/>
                  <a:gd name="T15" fmla="*/ 0 h 340"/>
                  <a:gd name="T16" fmla="*/ 92 w 179"/>
                  <a:gd name="T17" fmla="*/ 0 h 340"/>
                  <a:gd name="T18" fmla="*/ 103 w 179"/>
                  <a:gd name="T19" fmla="*/ 2 h 340"/>
                  <a:gd name="T20" fmla="*/ 112 w 179"/>
                  <a:gd name="T21" fmla="*/ 2 h 340"/>
                  <a:gd name="T22" fmla="*/ 122 w 179"/>
                  <a:gd name="T23" fmla="*/ 3 h 340"/>
                  <a:gd name="T24" fmla="*/ 132 w 179"/>
                  <a:gd name="T25" fmla="*/ 4 h 340"/>
                  <a:gd name="T26" fmla="*/ 143 w 179"/>
                  <a:gd name="T27" fmla="*/ 5 h 340"/>
                  <a:gd name="T28" fmla="*/ 153 w 179"/>
                  <a:gd name="T29" fmla="*/ 5 h 340"/>
                  <a:gd name="T30" fmla="*/ 162 w 179"/>
                  <a:gd name="T31" fmla="*/ 6 h 340"/>
                  <a:gd name="T32" fmla="*/ 173 w 179"/>
                  <a:gd name="T33" fmla="*/ 7 h 340"/>
                  <a:gd name="T34" fmla="*/ 177 w 179"/>
                  <a:gd name="T35" fmla="*/ 91 h 340"/>
                  <a:gd name="T36" fmla="*/ 179 w 179"/>
                  <a:gd name="T37" fmla="*/ 178 h 340"/>
                  <a:gd name="T38" fmla="*/ 177 w 179"/>
                  <a:gd name="T39" fmla="*/ 263 h 340"/>
                  <a:gd name="T40" fmla="*/ 173 w 179"/>
                  <a:gd name="T41" fmla="*/ 340 h 340"/>
                  <a:gd name="T42" fmla="*/ 151 w 179"/>
                  <a:gd name="T43" fmla="*/ 340 h 340"/>
                  <a:gd name="T44" fmla="*/ 129 w 179"/>
                  <a:gd name="T45" fmla="*/ 340 h 340"/>
                  <a:gd name="T46" fmla="*/ 107 w 179"/>
                  <a:gd name="T47" fmla="*/ 339 h 340"/>
                  <a:gd name="T48" fmla="*/ 85 w 179"/>
                  <a:gd name="T49" fmla="*/ 337 h 340"/>
                  <a:gd name="T50" fmla="*/ 62 w 179"/>
                  <a:gd name="T51" fmla="*/ 334 h 340"/>
                  <a:gd name="T52" fmla="*/ 41 w 179"/>
                  <a:gd name="T53" fmla="*/ 333 h 340"/>
                  <a:gd name="T54" fmla="*/ 21 w 179"/>
                  <a:gd name="T55" fmla="*/ 331 h 340"/>
                  <a:gd name="T56" fmla="*/ 0 w 179"/>
                  <a:gd name="T57" fmla="*/ 329 h 340"/>
                  <a:gd name="T58" fmla="*/ 0 w 179"/>
                  <a:gd name="T59" fmla="*/ 243 h 340"/>
                  <a:gd name="T60" fmla="*/ 2 w 179"/>
                  <a:gd name="T61" fmla="*/ 166 h 340"/>
                  <a:gd name="T62" fmla="*/ 9 w 179"/>
                  <a:gd name="T63" fmla="*/ 90 h 340"/>
                  <a:gd name="T64" fmla="*/ 25 w 179"/>
                  <a:gd name="T65"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340">
                    <a:moveTo>
                      <a:pt x="25" y="5"/>
                    </a:moveTo>
                    <a:lnTo>
                      <a:pt x="33" y="5"/>
                    </a:lnTo>
                    <a:lnTo>
                      <a:pt x="43" y="4"/>
                    </a:lnTo>
                    <a:lnTo>
                      <a:pt x="51" y="4"/>
                    </a:lnTo>
                    <a:lnTo>
                      <a:pt x="59" y="3"/>
                    </a:lnTo>
                    <a:lnTo>
                      <a:pt x="68" y="2"/>
                    </a:lnTo>
                    <a:lnTo>
                      <a:pt x="76" y="2"/>
                    </a:lnTo>
                    <a:lnTo>
                      <a:pt x="84" y="0"/>
                    </a:lnTo>
                    <a:lnTo>
                      <a:pt x="92" y="0"/>
                    </a:lnTo>
                    <a:lnTo>
                      <a:pt x="103" y="2"/>
                    </a:lnTo>
                    <a:lnTo>
                      <a:pt x="112" y="2"/>
                    </a:lnTo>
                    <a:lnTo>
                      <a:pt x="122" y="3"/>
                    </a:lnTo>
                    <a:lnTo>
                      <a:pt x="132" y="4"/>
                    </a:lnTo>
                    <a:lnTo>
                      <a:pt x="143" y="5"/>
                    </a:lnTo>
                    <a:lnTo>
                      <a:pt x="153" y="5"/>
                    </a:lnTo>
                    <a:lnTo>
                      <a:pt x="162" y="6"/>
                    </a:lnTo>
                    <a:lnTo>
                      <a:pt x="173" y="7"/>
                    </a:lnTo>
                    <a:lnTo>
                      <a:pt x="177" y="91"/>
                    </a:lnTo>
                    <a:lnTo>
                      <a:pt x="179" y="178"/>
                    </a:lnTo>
                    <a:lnTo>
                      <a:pt x="177" y="263"/>
                    </a:lnTo>
                    <a:lnTo>
                      <a:pt x="173" y="340"/>
                    </a:lnTo>
                    <a:lnTo>
                      <a:pt x="151" y="340"/>
                    </a:lnTo>
                    <a:lnTo>
                      <a:pt x="129" y="340"/>
                    </a:lnTo>
                    <a:lnTo>
                      <a:pt x="107" y="339"/>
                    </a:lnTo>
                    <a:lnTo>
                      <a:pt x="85" y="337"/>
                    </a:lnTo>
                    <a:lnTo>
                      <a:pt x="62" y="334"/>
                    </a:lnTo>
                    <a:lnTo>
                      <a:pt x="41" y="333"/>
                    </a:lnTo>
                    <a:lnTo>
                      <a:pt x="21" y="331"/>
                    </a:lnTo>
                    <a:lnTo>
                      <a:pt x="0" y="329"/>
                    </a:lnTo>
                    <a:lnTo>
                      <a:pt x="0" y="243"/>
                    </a:lnTo>
                    <a:lnTo>
                      <a:pt x="2" y="166"/>
                    </a:lnTo>
                    <a:lnTo>
                      <a:pt x="9" y="90"/>
                    </a:lnTo>
                    <a:lnTo>
                      <a:pt x="25" y="5"/>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3" name="Freeform 180"/>
              <p:cNvSpPr>
                <a:spLocks/>
              </p:cNvSpPr>
              <p:nvPr/>
            </p:nvSpPr>
            <p:spPr bwMode="auto">
              <a:xfrm>
                <a:off x="4708526" y="3636963"/>
                <a:ext cx="134938" cy="250825"/>
              </a:xfrm>
              <a:custGeom>
                <a:avLst/>
                <a:gdLst>
                  <a:gd name="T0" fmla="*/ 23 w 171"/>
                  <a:gd name="T1" fmla="*/ 5 h 316"/>
                  <a:gd name="T2" fmla="*/ 31 w 171"/>
                  <a:gd name="T3" fmla="*/ 5 h 316"/>
                  <a:gd name="T4" fmla="*/ 40 w 171"/>
                  <a:gd name="T5" fmla="*/ 4 h 316"/>
                  <a:gd name="T6" fmla="*/ 48 w 171"/>
                  <a:gd name="T7" fmla="*/ 4 h 316"/>
                  <a:gd name="T8" fmla="*/ 56 w 171"/>
                  <a:gd name="T9" fmla="*/ 3 h 316"/>
                  <a:gd name="T10" fmla="*/ 64 w 171"/>
                  <a:gd name="T11" fmla="*/ 3 h 316"/>
                  <a:gd name="T12" fmla="*/ 72 w 171"/>
                  <a:gd name="T13" fmla="*/ 2 h 316"/>
                  <a:gd name="T14" fmla="*/ 80 w 171"/>
                  <a:gd name="T15" fmla="*/ 2 h 316"/>
                  <a:gd name="T16" fmla="*/ 88 w 171"/>
                  <a:gd name="T17" fmla="*/ 0 h 316"/>
                  <a:gd name="T18" fmla="*/ 97 w 171"/>
                  <a:gd name="T19" fmla="*/ 2 h 316"/>
                  <a:gd name="T20" fmla="*/ 108 w 171"/>
                  <a:gd name="T21" fmla="*/ 2 h 316"/>
                  <a:gd name="T22" fmla="*/ 117 w 171"/>
                  <a:gd name="T23" fmla="*/ 3 h 316"/>
                  <a:gd name="T24" fmla="*/ 127 w 171"/>
                  <a:gd name="T25" fmla="*/ 4 h 316"/>
                  <a:gd name="T26" fmla="*/ 136 w 171"/>
                  <a:gd name="T27" fmla="*/ 5 h 316"/>
                  <a:gd name="T28" fmla="*/ 146 w 171"/>
                  <a:gd name="T29" fmla="*/ 5 h 316"/>
                  <a:gd name="T30" fmla="*/ 156 w 171"/>
                  <a:gd name="T31" fmla="*/ 6 h 316"/>
                  <a:gd name="T32" fmla="*/ 165 w 171"/>
                  <a:gd name="T33" fmla="*/ 7 h 316"/>
                  <a:gd name="T34" fmla="*/ 169 w 171"/>
                  <a:gd name="T35" fmla="*/ 86 h 316"/>
                  <a:gd name="T36" fmla="*/ 171 w 171"/>
                  <a:gd name="T37" fmla="*/ 165 h 316"/>
                  <a:gd name="T38" fmla="*/ 169 w 171"/>
                  <a:gd name="T39" fmla="*/ 243 h 316"/>
                  <a:gd name="T40" fmla="*/ 165 w 171"/>
                  <a:gd name="T41" fmla="*/ 316 h 316"/>
                  <a:gd name="T42" fmla="*/ 144 w 171"/>
                  <a:gd name="T43" fmla="*/ 316 h 316"/>
                  <a:gd name="T44" fmla="*/ 123 w 171"/>
                  <a:gd name="T45" fmla="*/ 316 h 316"/>
                  <a:gd name="T46" fmla="*/ 102 w 171"/>
                  <a:gd name="T47" fmla="*/ 315 h 316"/>
                  <a:gd name="T48" fmla="*/ 81 w 171"/>
                  <a:gd name="T49" fmla="*/ 314 h 316"/>
                  <a:gd name="T50" fmla="*/ 59 w 171"/>
                  <a:gd name="T51" fmla="*/ 311 h 316"/>
                  <a:gd name="T52" fmla="*/ 40 w 171"/>
                  <a:gd name="T53" fmla="*/ 310 h 316"/>
                  <a:gd name="T54" fmla="*/ 20 w 171"/>
                  <a:gd name="T55" fmla="*/ 308 h 316"/>
                  <a:gd name="T56" fmla="*/ 0 w 171"/>
                  <a:gd name="T57" fmla="*/ 307 h 316"/>
                  <a:gd name="T58" fmla="*/ 0 w 171"/>
                  <a:gd name="T59" fmla="*/ 227 h 316"/>
                  <a:gd name="T60" fmla="*/ 2 w 171"/>
                  <a:gd name="T61" fmla="*/ 156 h 316"/>
                  <a:gd name="T62" fmla="*/ 8 w 171"/>
                  <a:gd name="T63" fmla="*/ 85 h 316"/>
                  <a:gd name="T64" fmla="*/ 23 w 171"/>
                  <a:gd name="T65"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316">
                    <a:moveTo>
                      <a:pt x="23" y="5"/>
                    </a:moveTo>
                    <a:lnTo>
                      <a:pt x="31" y="5"/>
                    </a:lnTo>
                    <a:lnTo>
                      <a:pt x="40" y="4"/>
                    </a:lnTo>
                    <a:lnTo>
                      <a:pt x="48" y="4"/>
                    </a:lnTo>
                    <a:lnTo>
                      <a:pt x="56" y="3"/>
                    </a:lnTo>
                    <a:lnTo>
                      <a:pt x="64" y="3"/>
                    </a:lnTo>
                    <a:lnTo>
                      <a:pt x="72" y="2"/>
                    </a:lnTo>
                    <a:lnTo>
                      <a:pt x="80" y="2"/>
                    </a:lnTo>
                    <a:lnTo>
                      <a:pt x="88" y="0"/>
                    </a:lnTo>
                    <a:lnTo>
                      <a:pt x="97" y="2"/>
                    </a:lnTo>
                    <a:lnTo>
                      <a:pt x="108" y="2"/>
                    </a:lnTo>
                    <a:lnTo>
                      <a:pt x="117" y="3"/>
                    </a:lnTo>
                    <a:lnTo>
                      <a:pt x="127" y="4"/>
                    </a:lnTo>
                    <a:lnTo>
                      <a:pt x="136" y="5"/>
                    </a:lnTo>
                    <a:lnTo>
                      <a:pt x="146" y="5"/>
                    </a:lnTo>
                    <a:lnTo>
                      <a:pt x="156" y="6"/>
                    </a:lnTo>
                    <a:lnTo>
                      <a:pt x="165" y="7"/>
                    </a:lnTo>
                    <a:lnTo>
                      <a:pt x="169" y="86"/>
                    </a:lnTo>
                    <a:lnTo>
                      <a:pt x="171" y="165"/>
                    </a:lnTo>
                    <a:lnTo>
                      <a:pt x="169" y="243"/>
                    </a:lnTo>
                    <a:lnTo>
                      <a:pt x="165" y="316"/>
                    </a:lnTo>
                    <a:lnTo>
                      <a:pt x="144" y="316"/>
                    </a:lnTo>
                    <a:lnTo>
                      <a:pt x="123" y="316"/>
                    </a:lnTo>
                    <a:lnTo>
                      <a:pt x="102" y="315"/>
                    </a:lnTo>
                    <a:lnTo>
                      <a:pt x="81" y="314"/>
                    </a:lnTo>
                    <a:lnTo>
                      <a:pt x="59" y="311"/>
                    </a:lnTo>
                    <a:lnTo>
                      <a:pt x="40" y="310"/>
                    </a:lnTo>
                    <a:lnTo>
                      <a:pt x="20" y="308"/>
                    </a:lnTo>
                    <a:lnTo>
                      <a:pt x="0" y="307"/>
                    </a:lnTo>
                    <a:lnTo>
                      <a:pt x="0" y="227"/>
                    </a:lnTo>
                    <a:lnTo>
                      <a:pt x="2" y="156"/>
                    </a:lnTo>
                    <a:lnTo>
                      <a:pt x="8" y="85"/>
                    </a:lnTo>
                    <a:lnTo>
                      <a:pt x="23" y="5"/>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4" name="Freeform 181"/>
              <p:cNvSpPr>
                <a:spLocks/>
              </p:cNvSpPr>
              <p:nvPr/>
            </p:nvSpPr>
            <p:spPr bwMode="auto">
              <a:xfrm>
                <a:off x="4710114" y="3636963"/>
                <a:ext cx="130175" cy="231775"/>
              </a:xfrm>
              <a:custGeom>
                <a:avLst/>
                <a:gdLst>
                  <a:gd name="T0" fmla="*/ 22 w 162"/>
                  <a:gd name="T1" fmla="*/ 5 h 293"/>
                  <a:gd name="T2" fmla="*/ 30 w 162"/>
                  <a:gd name="T3" fmla="*/ 5 h 293"/>
                  <a:gd name="T4" fmla="*/ 38 w 162"/>
                  <a:gd name="T5" fmla="*/ 4 h 293"/>
                  <a:gd name="T6" fmla="*/ 45 w 162"/>
                  <a:gd name="T7" fmla="*/ 4 h 293"/>
                  <a:gd name="T8" fmla="*/ 53 w 162"/>
                  <a:gd name="T9" fmla="*/ 3 h 293"/>
                  <a:gd name="T10" fmla="*/ 61 w 162"/>
                  <a:gd name="T11" fmla="*/ 3 h 293"/>
                  <a:gd name="T12" fmla="*/ 69 w 162"/>
                  <a:gd name="T13" fmla="*/ 2 h 293"/>
                  <a:gd name="T14" fmla="*/ 76 w 162"/>
                  <a:gd name="T15" fmla="*/ 2 h 293"/>
                  <a:gd name="T16" fmla="*/ 84 w 162"/>
                  <a:gd name="T17" fmla="*/ 0 h 293"/>
                  <a:gd name="T18" fmla="*/ 93 w 162"/>
                  <a:gd name="T19" fmla="*/ 2 h 293"/>
                  <a:gd name="T20" fmla="*/ 102 w 162"/>
                  <a:gd name="T21" fmla="*/ 2 h 293"/>
                  <a:gd name="T22" fmla="*/ 111 w 162"/>
                  <a:gd name="T23" fmla="*/ 3 h 293"/>
                  <a:gd name="T24" fmla="*/ 121 w 162"/>
                  <a:gd name="T25" fmla="*/ 4 h 293"/>
                  <a:gd name="T26" fmla="*/ 130 w 162"/>
                  <a:gd name="T27" fmla="*/ 5 h 293"/>
                  <a:gd name="T28" fmla="*/ 139 w 162"/>
                  <a:gd name="T29" fmla="*/ 5 h 293"/>
                  <a:gd name="T30" fmla="*/ 148 w 162"/>
                  <a:gd name="T31" fmla="*/ 6 h 293"/>
                  <a:gd name="T32" fmla="*/ 158 w 162"/>
                  <a:gd name="T33" fmla="*/ 6 h 293"/>
                  <a:gd name="T34" fmla="*/ 161 w 162"/>
                  <a:gd name="T35" fmla="*/ 79 h 293"/>
                  <a:gd name="T36" fmla="*/ 162 w 162"/>
                  <a:gd name="T37" fmla="*/ 152 h 293"/>
                  <a:gd name="T38" fmla="*/ 161 w 162"/>
                  <a:gd name="T39" fmla="*/ 226 h 293"/>
                  <a:gd name="T40" fmla="*/ 158 w 162"/>
                  <a:gd name="T41" fmla="*/ 293 h 293"/>
                  <a:gd name="T42" fmla="*/ 138 w 162"/>
                  <a:gd name="T43" fmla="*/ 293 h 293"/>
                  <a:gd name="T44" fmla="*/ 117 w 162"/>
                  <a:gd name="T45" fmla="*/ 293 h 293"/>
                  <a:gd name="T46" fmla="*/ 98 w 162"/>
                  <a:gd name="T47" fmla="*/ 292 h 293"/>
                  <a:gd name="T48" fmla="*/ 77 w 162"/>
                  <a:gd name="T49" fmla="*/ 291 h 293"/>
                  <a:gd name="T50" fmla="*/ 57 w 162"/>
                  <a:gd name="T51" fmla="*/ 290 h 293"/>
                  <a:gd name="T52" fmla="*/ 38 w 162"/>
                  <a:gd name="T53" fmla="*/ 288 h 293"/>
                  <a:gd name="T54" fmla="*/ 18 w 162"/>
                  <a:gd name="T55" fmla="*/ 286 h 293"/>
                  <a:gd name="T56" fmla="*/ 0 w 162"/>
                  <a:gd name="T57" fmla="*/ 285 h 293"/>
                  <a:gd name="T58" fmla="*/ 0 w 162"/>
                  <a:gd name="T59" fmla="*/ 211 h 293"/>
                  <a:gd name="T60" fmla="*/ 1 w 162"/>
                  <a:gd name="T61" fmla="*/ 144 h 293"/>
                  <a:gd name="T62" fmla="*/ 8 w 162"/>
                  <a:gd name="T63" fmla="*/ 79 h 293"/>
                  <a:gd name="T64" fmla="*/ 22 w 162"/>
                  <a:gd name="T65" fmla="*/ 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3">
                    <a:moveTo>
                      <a:pt x="22" y="5"/>
                    </a:moveTo>
                    <a:lnTo>
                      <a:pt x="30" y="5"/>
                    </a:lnTo>
                    <a:lnTo>
                      <a:pt x="38" y="4"/>
                    </a:lnTo>
                    <a:lnTo>
                      <a:pt x="45" y="4"/>
                    </a:lnTo>
                    <a:lnTo>
                      <a:pt x="53" y="3"/>
                    </a:lnTo>
                    <a:lnTo>
                      <a:pt x="61" y="3"/>
                    </a:lnTo>
                    <a:lnTo>
                      <a:pt x="69" y="2"/>
                    </a:lnTo>
                    <a:lnTo>
                      <a:pt x="76" y="2"/>
                    </a:lnTo>
                    <a:lnTo>
                      <a:pt x="84" y="0"/>
                    </a:lnTo>
                    <a:lnTo>
                      <a:pt x="93" y="2"/>
                    </a:lnTo>
                    <a:lnTo>
                      <a:pt x="102" y="2"/>
                    </a:lnTo>
                    <a:lnTo>
                      <a:pt x="111" y="3"/>
                    </a:lnTo>
                    <a:lnTo>
                      <a:pt x="121" y="4"/>
                    </a:lnTo>
                    <a:lnTo>
                      <a:pt x="130" y="5"/>
                    </a:lnTo>
                    <a:lnTo>
                      <a:pt x="139" y="5"/>
                    </a:lnTo>
                    <a:lnTo>
                      <a:pt x="148" y="6"/>
                    </a:lnTo>
                    <a:lnTo>
                      <a:pt x="158" y="6"/>
                    </a:lnTo>
                    <a:lnTo>
                      <a:pt x="161" y="79"/>
                    </a:lnTo>
                    <a:lnTo>
                      <a:pt x="162" y="152"/>
                    </a:lnTo>
                    <a:lnTo>
                      <a:pt x="161" y="226"/>
                    </a:lnTo>
                    <a:lnTo>
                      <a:pt x="158" y="293"/>
                    </a:lnTo>
                    <a:lnTo>
                      <a:pt x="138" y="293"/>
                    </a:lnTo>
                    <a:lnTo>
                      <a:pt x="117" y="293"/>
                    </a:lnTo>
                    <a:lnTo>
                      <a:pt x="98" y="292"/>
                    </a:lnTo>
                    <a:lnTo>
                      <a:pt x="77" y="291"/>
                    </a:lnTo>
                    <a:lnTo>
                      <a:pt x="57" y="290"/>
                    </a:lnTo>
                    <a:lnTo>
                      <a:pt x="38" y="288"/>
                    </a:lnTo>
                    <a:lnTo>
                      <a:pt x="18" y="286"/>
                    </a:lnTo>
                    <a:lnTo>
                      <a:pt x="0" y="285"/>
                    </a:lnTo>
                    <a:lnTo>
                      <a:pt x="0" y="211"/>
                    </a:lnTo>
                    <a:lnTo>
                      <a:pt x="1" y="144"/>
                    </a:lnTo>
                    <a:lnTo>
                      <a:pt x="8" y="79"/>
                    </a:lnTo>
                    <a:lnTo>
                      <a:pt x="22" y="5"/>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5" name="Freeform 182"/>
              <p:cNvSpPr>
                <a:spLocks/>
              </p:cNvSpPr>
              <p:nvPr/>
            </p:nvSpPr>
            <p:spPr bwMode="auto">
              <a:xfrm>
                <a:off x="4711701" y="3636963"/>
                <a:ext cx="123825" cy="212725"/>
              </a:xfrm>
              <a:custGeom>
                <a:avLst/>
                <a:gdLst>
                  <a:gd name="T0" fmla="*/ 21 w 154"/>
                  <a:gd name="T1" fmla="*/ 5 h 269"/>
                  <a:gd name="T2" fmla="*/ 28 w 154"/>
                  <a:gd name="T3" fmla="*/ 5 h 269"/>
                  <a:gd name="T4" fmla="*/ 36 w 154"/>
                  <a:gd name="T5" fmla="*/ 4 h 269"/>
                  <a:gd name="T6" fmla="*/ 43 w 154"/>
                  <a:gd name="T7" fmla="*/ 4 h 269"/>
                  <a:gd name="T8" fmla="*/ 51 w 154"/>
                  <a:gd name="T9" fmla="*/ 3 h 269"/>
                  <a:gd name="T10" fmla="*/ 58 w 154"/>
                  <a:gd name="T11" fmla="*/ 3 h 269"/>
                  <a:gd name="T12" fmla="*/ 66 w 154"/>
                  <a:gd name="T13" fmla="*/ 2 h 269"/>
                  <a:gd name="T14" fmla="*/ 73 w 154"/>
                  <a:gd name="T15" fmla="*/ 2 h 269"/>
                  <a:gd name="T16" fmla="*/ 81 w 154"/>
                  <a:gd name="T17" fmla="*/ 0 h 269"/>
                  <a:gd name="T18" fmla="*/ 90 w 154"/>
                  <a:gd name="T19" fmla="*/ 2 h 269"/>
                  <a:gd name="T20" fmla="*/ 98 w 154"/>
                  <a:gd name="T21" fmla="*/ 2 h 269"/>
                  <a:gd name="T22" fmla="*/ 107 w 154"/>
                  <a:gd name="T23" fmla="*/ 3 h 269"/>
                  <a:gd name="T24" fmla="*/ 116 w 154"/>
                  <a:gd name="T25" fmla="*/ 4 h 269"/>
                  <a:gd name="T26" fmla="*/ 124 w 154"/>
                  <a:gd name="T27" fmla="*/ 5 h 269"/>
                  <a:gd name="T28" fmla="*/ 134 w 154"/>
                  <a:gd name="T29" fmla="*/ 5 h 269"/>
                  <a:gd name="T30" fmla="*/ 142 w 154"/>
                  <a:gd name="T31" fmla="*/ 6 h 269"/>
                  <a:gd name="T32" fmla="*/ 151 w 154"/>
                  <a:gd name="T33" fmla="*/ 6 h 269"/>
                  <a:gd name="T34" fmla="*/ 153 w 154"/>
                  <a:gd name="T35" fmla="*/ 72 h 269"/>
                  <a:gd name="T36" fmla="*/ 154 w 154"/>
                  <a:gd name="T37" fmla="*/ 141 h 269"/>
                  <a:gd name="T38" fmla="*/ 154 w 154"/>
                  <a:gd name="T39" fmla="*/ 208 h 269"/>
                  <a:gd name="T40" fmla="*/ 151 w 154"/>
                  <a:gd name="T41" fmla="*/ 269 h 269"/>
                  <a:gd name="T42" fmla="*/ 131 w 154"/>
                  <a:gd name="T43" fmla="*/ 269 h 269"/>
                  <a:gd name="T44" fmla="*/ 113 w 154"/>
                  <a:gd name="T45" fmla="*/ 269 h 269"/>
                  <a:gd name="T46" fmla="*/ 93 w 154"/>
                  <a:gd name="T47" fmla="*/ 269 h 269"/>
                  <a:gd name="T48" fmla="*/ 74 w 154"/>
                  <a:gd name="T49" fmla="*/ 268 h 269"/>
                  <a:gd name="T50" fmla="*/ 55 w 154"/>
                  <a:gd name="T51" fmla="*/ 266 h 269"/>
                  <a:gd name="T52" fmla="*/ 37 w 154"/>
                  <a:gd name="T53" fmla="*/ 265 h 269"/>
                  <a:gd name="T54" fmla="*/ 18 w 154"/>
                  <a:gd name="T55" fmla="*/ 264 h 269"/>
                  <a:gd name="T56" fmla="*/ 0 w 154"/>
                  <a:gd name="T57" fmla="*/ 263 h 269"/>
                  <a:gd name="T58" fmla="*/ 0 w 154"/>
                  <a:gd name="T59" fmla="*/ 195 h 269"/>
                  <a:gd name="T60" fmla="*/ 1 w 154"/>
                  <a:gd name="T61" fmla="*/ 134 h 269"/>
                  <a:gd name="T62" fmla="*/ 7 w 154"/>
                  <a:gd name="T63" fmla="*/ 73 h 269"/>
                  <a:gd name="T64" fmla="*/ 21 w 154"/>
                  <a:gd name="T65" fmla="*/ 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269">
                    <a:moveTo>
                      <a:pt x="21" y="5"/>
                    </a:moveTo>
                    <a:lnTo>
                      <a:pt x="28" y="5"/>
                    </a:lnTo>
                    <a:lnTo>
                      <a:pt x="36" y="4"/>
                    </a:lnTo>
                    <a:lnTo>
                      <a:pt x="43" y="4"/>
                    </a:lnTo>
                    <a:lnTo>
                      <a:pt x="51" y="3"/>
                    </a:lnTo>
                    <a:lnTo>
                      <a:pt x="58" y="3"/>
                    </a:lnTo>
                    <a:lnTo>
                      <a:pt x="66" y="2"/>
                    </a:lnTo>
                    <a:lnTo>
                      <a:pt x="73" y="2"/>
                    </a:lnTo>
                    <a:lnTo>
                      <a:pt x="81" y="0"/>
                    </a:lnTo>
                    <a:lnTo>
                      <a:pt x="90" y="2"/>
                    </a:lnTo>
                    <a:lnTo>
                      <a:pt x="98" y="2"/>
                    </a:lnTo>
                    <a:lnTo>
                      <a:pt x="107" y="3"/>
                    </a:lnTo>
                    <a:lnTo>
                      <a:pt x="116" y="4"/>
                    </a:lnTo>
                    <a:lnTo>
                      <a:pt x="124" y="5"/>
                    </a:lnTo>
                    <a:lnTo>
                      <a:pt x="134" y="5"/>
                    </a:lnTo>
                    <a:lnTo>
                      <a:pt x="142" y="6"/>
                    </a:lnTo>
                    <a:lnTo>
                      <a:pt x="151" y="6"/>
                    </a:lnTo>
                    <a:lnTo>
                      <a:pt x="153" y="72"/>
                    </a:lnTo>
                    <a:lnTo>
                      <a:pt x="154" y="141"/>
                    </a:lnTo>
                    <a:lnTo>
                      <a:pt x="154" y="208"/>
                    </a:lnTo>
                    <a:lnTo>
                      <a:pt x="151" y="269"/>
                    </a:lnTo>
                    <a:lnTo>
                      <a:pt x="131" y="269"/>
                    </a:lnTo>
                    <a:lnTo>
                      <a:pt x="113" y="269"/>
                    </a:lnTo>
                    <a:lnTo>
                      <a:pt x="93" y="269"/>
                    </a:lnTo>
                    <a:lnTo>
                      <a:pt x="74" y="268"/>
                    </a:lnTo>
                    <a:lnTo>
                      <a:pt x="55" y="266"/>
                    </a:lnTo>
                    <a:lnTo>
                      <a:pt x="37" y="265"/>
                    </a:lnTo>
                    <a:lnTo>
                      <a:pt x="18" y="264"/>
                    </a:lnTo>
                    <a:lnTo>
                      <a:pt x="0" y="263"/>
                    </a:lnTo>
                    <a:lnTo>
                      <a:pt x="0" y="195"/>
                    </a:lnTo>
                    <a:lnTo>
                      <a:pt x="1" y="134"/>
                    </a:lnTo>
                    <a:lnTo>
                      <a:pt x="7" y="73"/>
                    </a:lnTo>
                    <a:lnTo>
                      <a:pt x="21" y="5"/>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6" name="Freeform 183"/>
              <p:cNvSpPr>
                <a:spLocks/>
              </p:cNvSpPr>
              <p:nvPr/>
            </p:nvSpPr>
            <p:spPr bwMode="auto">
              <a:xfrm>
                <a:off x="4714876" y="3636963"/>
                <a:ext cx="115888" cy="196850"/>
              </a:xfrm>
              <a:custGeom>
                <a:avLst/>
                <a:gdLst>
                  <a:gd name="T0" fmla="*/ 20 w 148"/>
                  <a:gd name="T1" fmla="*/ 5 h 248"/>
                  <a:gd name="T2" fmla="*/ 27 w 148"/>
                  <a:gd name="T3" fmla="*/ 5 h 248"/>
                  <a:gd name="T4" fmla="*/ 35 w 148"/>
                  <a:gd name="T5" fmla="*/ 4 h 248"/>
                  <a:gd name="T6" fmla="*/ 42 w 148"/>
                  <a:gd name="T7" fmla="*/ 4 h 248"/>
                  <a:gd name="T8" fmla="*/ 49 w 148"/>
                  <a:gd name="T9" fmla="*/ 3 h 248"/>
                  <a:gd name="T10" fmla="*/ 56 w 148"/>
                  <a:gd name="T11" fmla="*/ 3 h 248"/>
                  <a:gd name="T12" fmla="*/ 63 w 148"/>
                  <a:gd name="T13" fmla="*/ 2 h 248"/>
                  <a:gd name="T14" fmla="*/ 71 w 148"/>
                  <a:gd name="T15" fmla="*/ 2 h 248"/>
                  <a:gd name="T16" fmla="*/ 78 w 148"/>
                  <a:gd name="T17" fmla="*/ 0 h 248"/>
                  <a:gd name="T18" fmla="*/ 86 w 148"/>
                  <a:gd name="T19" fmla="*/ 2 h 248"/>
                  <a:gd name="T20" fmla="*/ 95 w 148"/>
                  <a:gd name="T21" fmla="*/ 2 h 248"/>
                  <a:gd name="T22" fmla="*/ 103 w 148"/>
                  <a:gd name="T23" fmla="*/ 3 h 248"/>
                  <a:gd name="T24" fmla="*/ 112 w 148"/>
                  <a:gd name="T25" fmla="*/ 4 h 248"/>
                  <a:gd name="T26" fmla="*/ 120 w 148"/>
                  <a:gd name="T27" fmla="*/ 5 h 248"/>
                  <a:gd name="T28" fmla="*/ 128 w 148"/>
                  <a:gd name="T29" fmla="*/ 5 h 248"/>
                  <a:gd name="T30" fmla="*/ 136 w 148"/>
                  <a:gd name="T31" fmla="*/ 6 h 248"/>
                  <a:gd name="T32" fmla="*/ 144 w 148"/>
                  <a:gd name="T33" fmla="*/ 6 h 248"/>
                  <a:gd name="T34" fmla="*/ 147 w 148"/>
                  <a:gd name="T35" fmla="*/ 66 h 248"/>
                  <a:gd name="T36" fmla="*/ 148 w 148"/>
                  <a:gd name="T37" fmla="*/ 128 h 248"/>
                  <a:gd name="T38" fmla="*/ 147 w 148"/>
                  <a:gd name="T39" fmla="*/ 189 h 248"/>
                  <a:gd name="T40" fmla="*/ 144 w 148"/>
                  <a:gd name="T41" fmla="*/ 248 h 248"/>
                  <a:gd name="T42" fmla="*/ 126 w 148"/>
                  <a:gd name="T43" fmla="*/ 248 h 248"/>
                  <a:gd name="T44" fmla="*/ 107 w 148"/>
                  <a:gd name="T45" fmla="*/ 248 h 248"/>
                  <a:gd name="T46" fmla="*/ 89 w 148"/>
                  <a:gd name="T47" fmla="*/ 247 h 248"/>
                  <a:gd name="T48" fmla="*/ 71 w 148"/>
                  <a:gd name="T49" fmla="*/ 247 h 248"/>
                  <a:gd name="T50" fmla="*/ 53 w 148"/>
                  <a:gd name="T51" fmla="*/ 246 h 248"/>
                  <a:gd name="T52" fmla="*/ 35 w 148"/>
                  <a:gd name="T53" fmla="*/ 245 h 248"/>
                  <a:gd name="T54" fmla="*/ 18 w 148"/>
                  <a:gd name="T55" fmla="*/ 243 h 248"/>
                  <a:gd name="T56" fmla="*/ 0 w 148"/>
                  <a:gd name="T57" fmla="*/ 242 h 248"/>
                  <a:gd name="T58" fmla="*/ 0 w 148"/>
                  <a:gd name="T59" fmla="*/ 179 h 248"/>
                  <a:gd name="T60" fmla="*/ 1 w 148"/>
                  <a:gd name="T61" fmla="*/ 123 h 248"/>
                  <a:gd name="T62" fmla="*/ 7 w 148"/>
                  <a:gd name="T63" fmla="*/ 67 h 248"/>
                  <a:gd name="T64" fmla="*/ 20 w 148"/>
                  <a:gd name="T65" fmla="*/ 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248">
                    <a:moveTo>
                      <a:pt x="20" y="5"/>
                    </a:moveTo>
                    <a:lnTo>
                      <a:pt x="27" y="5"/>
                    </a:lnTo>
                    <a:lnTo>
                      <a:pt x="35" y="4"/>
                    </a:lnTo>
                    <a:lnTo>
                      <a:pt x="42" y="4"/>
                    </a:lnTo>
                    <a:lnTo>
                      <a:pt x="49" y="3"/>
                    </a:lnTo>
                    <a:lnTo>
                      <a:pt x="56" y="3"/>
                    </a:lnTo>
                    <a:lnTo>
                      <a:pt x="63" y="2"/>
                    </a:lnTo>
                    <a:lnTo>
                      <a:pt x="71" y="2"/>
                    </a:lnTo>
                    <a:lnTo>
                      <a:pt x="78" y="0"/>
                    </a:lnTo>
                    <a:lnTo>
                      <a:pt x="86" y="2"/>
                    </a:lnTo>
                    <a:lnTo>
                      <a:pt x="95" y="2"/>
                    </a:lnTo>
                    <a:lnTo>
                      <a:pt x="103" y="3"/>
                    </a:lnTo>
                    <a:lnTo>
                      <a:pt x="112" y="4"/>
                    </a:lnTo>
                    <a:lnTo>
                      <a:pt x="120" y="5"/>
                    </a:lnTo>
                    <a:lnTo>
                      <a:pt x="128" y="5"/>
                    </a:lnTo>
                    <a:lnTo>
                      <a:pt x="136" y="6"/>
                    </a:lnTo>
                    <a:lnTo>
                      <a:pt x="144" y="6"/>
                    </a:lnTo>
                    <a:lnTo>
                      <a:pt x="147" y="66"/>
                    </a:lnTo>
                    <a:lnTo>
                      <a:pt x="148" y="128"/>
                    </a:lnTo>
                    <a:lnTo>
                      <a:pt x="147" y="189"/>
                    </a:lnTo>
                    <a:lnTo>
                      <a:pt x="144" y="248"/>
                    </a:lnTo>
                    <a:lnTo>
                      <a:pt x="126" y="248"/>
                    </a:lnTo>
                    <a:lnTo>
                      <a:pt x="107" y="248"/>
                    </a:lnTo>
                    <a:lnTo>
                      <a:pt x="89" y="247"/>
                    </a:lnTo>
                    <a:lnTo>
                      <a:pt x="71" y="247"/>
                    </a:lnTo>
                    <a:lnTo>
                      <a:pt x="53" y="246"/>
                    </a:lnTo>
                    <a:lnTo>
                      <a:pt x="35" y="245"/>
                    </a:lnTo>
                    <a:lnTo>
                      <a:pt x="18" y="243"/>
                    </a:lnTo>
                    <a:lnTo>
                      <a:pt x="0" y="242"/>
                    </a:lnTo>
                    <a:lnTo>
                      <a:pt x="0" y="179"/>
                    </a:lnTo>
                    <a:lnTo>
                      <a:pt x="1" y="123"/>
                    </a:lnTo>
                    <a:lnTo>
                      <a:pt x="7" y="67"/>
                    </a:lnTo>
                    <a:lnTo>
                      <a:pt x="20" y="5"/>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7" name="Freeform 184"/>
              <p:cNvSpPr>
                <a:spLocks/>
              </p:cNvSpPr>
              <p:nvPr/>
            </p:nvSpPr>
            <p:spPr bwMode="auto">
              <a:xfrm>
                <a:off x="4716464" y="3636963"/>
                <a:ext cx="111125" cy="176213"/>
              </a:xfrm>
              <a:custGeom>
                <a:avLst/>
                <a:gdLst>
                  <a:gd name="T0" fmla="*/ 17 w 138"/>
                  <a:gd name="T1" fmla="*/ 3 h 222"/>
                  <a:gd name="T2" fmla="*/ 24 w 138"/>
                  <a:gd name="T3" fmla="*/ 3 h 222"/>
                  <a:gd name="T4" fmla="*/ 31 w 138"/>
                  <a:gd name="T5" fmla="*/ 2 h 222"/>
                  <a:gd name="T6" fmla="*/ 38 w 138"/>
                  <a:gd name="T7" fmla="*/ 2 h 222"/>
                  <a:gd name="T8" fmla="*/ 45 w 138"/>
                  <a:gd name="T9" fmla="*/ 1 h 222"/>
                  <a:gd name="T10" fmla="*/ 52 w 138"/>
                  <a:gd name="T11" fmla="*/ 1 h 222"/>
                  <a:gd name="T12" fmla="*/ 59 w 138"/>
                  <a:gd name="T13" fmla="*/ 1 h 222"/>
                  <a:gd name="T14" fmla="*/ 65 w 138"/>
                  <a:gd name="T15" fmla="*/ 0 h 222"/>
                  <a:gd name="T16" fmla="*/ 72 w 138"/>
                  <a:gd name="T17" fmla="*/ 0 h 222"/>
                  <a:gd name="T18" fmla="*/ 80 w 138"/>
                  <a:gd name="T19" fmla="*/ 0 h 222"/>
                  <a:gd name="T20" fmla="*/ 89 w 138"/>
                  <a:gd name="T21" fmla="*/ 1 h 222"/>
                  <a:gd name="T22" fmla="*/ 97 w 138"/>
                  <a:gd name="T23" fmla="*/ 1 h 222"/>
                  <a:gd name="T24" fmla="*/ 105 w 138"/>
                  <a:gd name="T25" fmla="*/ 2 h 222"/>
                  <a:gd name="T26" fmla="*/ 112 w 138"/>
                  <a:gd name="T27" fmla="*/ 3 h 222"/>
                  <a:gd name="T28" fmla="*/ 120 w 138"/>
                  <a:gd name="T29" fmla="*/ 3 h 222"/>
                  <a:gd name="T30" fmla="*/ 128 w 138"/>
                  <a:gd name="T31" fmla="*/ 4 h 222"/>
                  <a:gd name="T32" fmla="*/ 136 w 138"/>
                  <a:gd name="T33" fmla="*/ 4 h 222"/>
                  <a:gd name="T34" fmla="*/ 138 w 138"/>
                  <a:gd name="T35" fmla="*/ 58 h 222"/>
                  <a:gd name="T36" fmla="*/ 138 w 138"/>
                  <a:gd name="T37" fmla="*/ 114 h 222"/>
                  <a:gd name="T38" fmla="*/ 138 w 138"/>
                  <a:gd name="T39" fmla="*/ 169 h 222"/>
                  <a:gd name="T40" fmla="*/ 136 w 138"/>
                  <a:gd name="T41" fmla="*/ 222 h 222"/>
                  <a:gd name="T42" fmla="*/ 118 w 138"/>
                  <a:gd name="T43" fmla="*/ 222 h 222"/>
                  <a:gd name="T44" fmla="*/ 101 w 138"/>
                  <a:gd name="T45" fmla="*/ 222 h 222"/>
                  <a:gd name="T46" fmla="*/ 84 w 138"/>
                  <a:gd name="T47" fmla="*/ 222 h 222"/>
                  <a:gd name="T48" fmla="*/ 67 w 138"/>
                  <a:gd name="T49" fmla="*/ 221 h 222"/>
                  <a:gd name="T50" fmla="*/ 49 w 138"/>
                  <a:gd name="T51" fmla="*/ 221 h 222"/>
                  <a:gd name="T52" fmla="*/ 32 w 138"/>
                  <a:gd name="T53" fmla="*/ 220 h 222"/>
                  <a:gd name="T54" fmla="*/ 16 w 138"/>
                  <a:gd name="T55" fmla="*/ 218 h 222"/>
                  <a:gd name="T56" fmla="*/ 0 w 138"/>
                  <a:gd name="T57" fmla="*/ 217 h 222"/>
                  <a:gd name="T58" fmla="*/ 0 w 138"/>
                  <a:gd name="T59" fmla="*/ 161 h 222"/>
                  <a:gd name="T60" fmla="*/ 0 w 138"/>
                  <a:gd name="T61" fmla="*/ 110 h 222"/>
                  <a:gd name="T62" fmla="*/ 5 w 138"/>
                  <a:gd name="T63" fmla="*/ 59 h 222"/>
                  <a:gd name="T64" fmla="*/ 17 w 138"/>
                  <a:gd name="T6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222">
                    <a:moveTo>
                      <a:pt x="17" y="3"/>
                    </a:moveTo>
                    <a:lnTo>
                      <a:pt x="24" y="3"/>
                    </a:lnTo>
                    <a:lnTo>
                      <a:pt x="31" y="2"/>
                    </a:lnTo>
                    <a:lnTo>
                      <a:pt x="38" y="2"/>
                    </a:lnTo>
                    <a:lnTo>
                      <a:pt x="45" y="1"/>
                    </a:lnTo>
                    <a:lnTo>
                      <a:pt x="52" y="1"/>
                    </a:lnTo>
                    <a:lnTo>
                      <a:pt x="59" y="1"/>
                    </a:lnTo>
                    <a:lnTo>
                      <a:pt x="65" y="0"/>
                    </a:lnTo>
                    <a:lnTo>
                      <a:pt x="72" y="0"/>
                    </a:lnTo>
                    <a:lnTo>
                      <a:pt x="80" y="0"/>
                    </a:lnTo>
                    <a:lnTo>
                      <a:pt x="89" y="1"/>
                    </a:lnTo>
                    <a:lnTo>
                      <a:pt x="97" y="1"/>
                    </a:lnTo>
                    <a:lnTo>
                      <a:pt x="105" y="2"/>
                    </a:lnTo>
                    <a:lnTo>
                      <a:pt x="112" y="3"/>
                    </a:lnTo>
                    <a:lnTo>
                      <a:pt x="120" y="3"/>
                    </a:lnTo>
                    <a:lnTo>
                      <a:pt x="128" y="4"/>
                    </a:lnTo>
                    <a:lnTo>
                      <a:pt x="136" y="4"/>
                    </a:lnTo>
                    <a:lnTo>
                      <a:pt x="138" y="58"/>
                    </a:lnTo>
                    <a:lnTo>
                      <a:pt x="138" y="114"/>
                    </a:lnTo>
                    <a:lnTo>
                      <a:pt x="138" y="169"/>
                    </a:lnTo>
                    <a:lnTo>
                      <a:pt x="136" y="222"/>
                    </a:lnTo>
                    <a:lnTo>
                      <a:pt x="118" y="222"/>
                    </a:lnTo>
                    <a:lnTo>
                      <a:pt x="101" y="222"/>
                    </a:lnTo>
                    <a:lnTo>
                      <a:pt x="84" y="222"/>
                    </a:lnTo>
                    <a:lnTo>
                      <a:pt x="67" y="221"/>
                    </a:lnTo>
                    <a:lnTo>
                      <a:pt x="49" y="221"/>
                    </a:lnTo>
                    <a:lnTo>
                      <a:pt x="32" y="220"/>
                    </a:lnTo>
                    <a:lnTo>
                      <a:pt x="16" y="218"/>
                    </a:lnTo>
                    <a:lnTo>
                      <a:pt x="0" y="217"/>
                    </a:lnTo>
                    <a:lnTo>
                      <a:pt x="0" y="161"/>
                    </a:lnTo>
                    <a:lnTo>
                      <a:pt x="0" y="110"/>
                    </a:lnTo>
                    <a:lnTo>
                      <a:pt x="5" y="59"/>
                    </a:lnTo>
                    <a:lnTo>
                      <a:pt x="17" y="3"/>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8" name="Freeform 185"/>
              <p:cNvSpPr>
                <a:spLocks/>
              </p:cNvSpPr>
              <p:nvPr/>
            </p:nvSpPr>
            <p:spPr bwMode="auto">
              <a:xfrm>
                <a:off x="4718051" y="3636963"/>
                <a:ext cx="104775" cy="158750"/>
              </a:xfrm>
              <a:custGeom>
                <a:avLst/>
                <a:gdLst>
                  <a:gd name="T0" fmla="*/ 17 w 132"/>
                  <a:gd name="T1" fmla="*/ 3 h 199"/>
                  <a:gd name="T2" fmla="*/ 24 w 132"/>
                  <a:gd name="T3" fmla="*/ 3 h 199"/>
                  <a:gd name="T4" fmla="*/ 30 w 132"/>
                  <a:gd name="T5" fmla="*/ 2 h 199"/>
                  <a:gd name="T6" fmla="*/ 37 w 132"/>
                  <a:gd name="T7" fmla="*/ 2 h 199"/>
                  <a:gd name="T8" fmla="*/ 44 w 132"/>
                  <a:gd name="T9" fmla="*/ 1 h 199"/>
                  <a:gd name="T10" fmla="*/ 49 w 132"/>
                  <a:gd name="T11" fmla="*/ 1 h 199"/>
                  <a:gd name="T12" fmla="*/ 56 w 132"/>
                  <a:gd name="T13" fmla="*/ 1 h 199"/>
                  <a:gd name="T14" fmla="*/ 62 w 132"/>
                  <a:gd name="T15" fmla="*/ 0 h 199"/>
                  <a:gd name="T16" fmla="*/ 69 w 132"/>
                  <a:gd name="T17" fmla="*/ 0 h 199"/>
                  <a:gd name="T18" fmla="*/ 77 w 132"/>
                  <a:gd name="T19" fmla="*/ 0 h 199"/>
                  <a:gd name="T20" fmla="*/ 84 w 132"/>
                  <a:gd name="T21" fmla="*/ 1 h 199"/>
                  <a:gd name="T22" fmla="*/ 92 w 132"/>
                  <a:gd name="T23" fmla="*/ 1 h 199"/>
                  <a:gd name="T24" fmla="*/ 100 w 132"/>
                  <a:gd name="T25" fmla="*/ 2 h 199"/>
                  <a:gd name="T26" fmla="*/ 108 w 132"/>
                  <a:gd name="T27" fmla="*/ 2 h 199"/>
                  <a:gd name="T28" fmla="*/ 115 w 132"/>
                  <a:gd name="T29" fmla="*/ 3 h 199"/>
                  <a:gd name="T30" fmla="*/ 123 w 132"/>
                  <a:gd name="T31" fmla="*/ 3 h 199"/>
                  <a:gd name="T32" fmla="*/ 130 w 132"/>
                  <a:gd name="T33" fmla="*/ 4 h 199"/>
                  <a:gd name="T34" fmla="*/ 132 w 132"/>
                  <a:gd name="T35" fmla="*/ 51 h 199"/>
                  <a:gd name="T36" fmla="*/ 132 w 132"/>
                  <a:gd name="T37" fmla="*/ 101 h 199"/>
                  <a:gd name="T38" fmla="*/ 132 w 132"/>
                  <a:gd name="T39" fmla="*/ 150 h 199"/>
                  <a:gd name="T40" fmla="*/ 130 w 132"/>
                  <a:gd name="T41" fmla="*/ 198 h 199"/>
                  <a:gd name="T42" fmla="*/ 114 w 132"/>
                  <a:gd name="T43" fmla="*/ 199 h 199"/>
                  <a:gd name="T44" fmla="*/ 97 w 132"/>
                  <a:gd name="T45" fmla="*/ 199 h 199"/>
                  <a:gd name="T46" fmla="*/ 81 w 132"/>
                  <a:gd name="T47" fmla="*/ 199 h 199"/>
                  <a:gd name="T48" fmla="*/ 64 w 132"/>
                  <a:gd name="T49" fmla="*/ 198 h 199"/>
                  <a:gd name="T50" fmla="*/ 48 w 132"/>
                  <a:gd name="T51" fmla="*/ 198 h 199"/>
                  <a:gd name="T52" fmla="*/ 32 w 132"/>
                  <a:gd name="T53" fmla="*/ 197 h 199"/>
                  <a:gd name="T54" fmla="*/ 16 w 132"/>
                  <a:gd name="T55" fmla="*/ 195 h 199"/>
                  <a:gd name="T56" fmla="*/ 0 w 132"/>
                  <a:gd name="T57" fmla="*/ 195 h 199"/>
                  <a:gd name="T58" fmla="*/ 0 w 132"/>
                  <a:gd name="T59" fmla="*/ 145 h 199"/>
                  <a:gd name="T60" fmla="*/ 1 w 132"/>
                  <a:gd name="T61" fmla="*/ 99 h 199"/>
                  <a:gd name="T62" fmla="*/ 6 w 132"/>
                  <a:gd name="T63" fmla="*/ 54 h 199"/>
                  <a:gd name="T64" fmla="*/ 17 w 132"/>
                  <a:gd name="T65"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9">
                    <a:moveTo>
                      <a:pt x="17" y="3"/>
                    </a:moveTo>
                    <a:lnTo>
                      <a:pt x="24" y="3"/>
                    </a:lnTo>
                    <a:lnTo>
                      <a:pt x="30" y="2"/>
                    </a:lnTo>
                    <a:lnTo>
                      <a:pt x="37" y="2"/>
                    </a:lnTo>
                    <a:lnTo>
                      <a:pt x="44" y="1"/>
                    </a:lnTo>
                    <a:lnTo>
                      <a:pt x="49" y="1"/>
                    </a:lnTo>
                    <a:lnTo>
                      <a:pt x="56" y="1"/>
                    </a:lnTo>
                    <a:lnTo>
                      <a:pt x="62" y="0"/>
                    </a:lnTo>
                    <a:lnTo>
                      <a:pt x="69" y="0"/>
                    </a:lnTo>
                    <a:lnTo>
                      <a:pt x="77" y="0"/>
                    </a:lnTo>
                    <a:lnTo>
                      <a:pt x="84" y="1"/>
                    </a:lnTo>
                    <a:lnTo>
                      <a:pt x="92" y="1"/>
                    </a:lnTo>
                    <a:lnTo>
                      <a:pt x="100" y="2"/>
                    </a:lnTo>
                    <a:lnTo>
                      <a:pt x="108" y="2"/>
                    </a:lnTo>
                    <a:lnTo>
                      <a:pt x="115" y="3"/>
                    </a:lnTo>
                    <a:lnTo>
                      <a:pt x="123" y="3"/>
                    </a:lnTo>
                    <a:lnTo>
                      <a:pt x="130" y="4"/>
                    </a:lnTo>
                    <a:lnTo>
                      <a:pt x="132" y="51"/>
                    </a:lnTo>
                    <a:lnTo>
                      <a:pt x="132" y="101"/>
                    </a:lnTo>
                    <a:lnTo>
                      <a:pt x="132" y="150"/>
                    </a:lnTo>
                    <a:lnTo>
                      <a:pt x="130" y="198"/>
                    </a:lnTo>
                    <a:lnTo>
                      <a:pt x="114" y="199"/>
                    </a:lnTo>
                    <a:lnTo>
                      <a:pt x="97" y="199"/>
                    </a:lnTo>
                    <a:lnTo>
                      <a:pt x="81" y="199"/>
                    </a:lnTo>
                    <a:lnTo>
                      <a:pt x="64" y="198"/>
                    </a:lnTo>
                    <a:lnTo>
                      <a:pt x="48" y="198"/>
                    </a:lnTo>
                    <a:lnTo>
                      <a:pt x="32" y="197"/>
                    </a:lnTo>
                    <a:lnTo>
                      <a:pt x="16" y="195"/>
                    </a:lnTo>
                    <a:lnTo>
                      <a:pt x="0" y="195"/>
                    </a:lnTo>
                    <a:lnTo>
                      <a:pt x="0" y="145"/>
                    </a:lnTo>
                    <a:lnTo>
                      <a:pt x="1" y="99"/>
                    </a:lnTo>
                    <a:lnTo>
                      <a:pt x="6" y="54"/>
                    </a:lnTo>
                    <a:lnTo>
                      <a:pt x="17" y="3"/>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49" name="Freeform 186"/>
              <p:cNvSpPr>
                <a:spLocks/>
              </p:cNvSpPr>
              <p:nvPr/>
            </p:nvSpPr>
            <p:spPr bwMode="auto">
              <a:xfrm>
                <a:off x="4719639" y="3636963"/>
                <a:ext cx="100013" cy="139700"/>
              </a:xfrm>
              <a:custGeom>
                <a:avLst/>
                <a:gdLst>
                  <a:gd name="T0" fmla="*/ 16 w 126"/>
                  <a:gd name="T1" fmla="*/ 3 h 175"/>
                  <a:gd name="T2" fmla="*/ 22 w 126"/>
                  <a:gd name="T3" fmla="*/ 3 h 175"/>
                  <a:gd name="T4" fmla="*/ 29 w 126"/>
                  <a:gd name="T5" fmla="*/ 2 h 175"/>
                  <a:gd name="T6" fmla="*/ 35 w 126"/>
                  <a:gd name="T7" fmla="*/ 2 h 175"/>
                  <a:gd name="T8" fmla="*/ 42 w 126"/>
                  <a:gd name="T9" fmla="*/ 1 h 175"/>
                  <a:gd name="T10" fmla="*/ 47 w 126"/>
                  <a:gd name="T11" fmla="*/ 1 h 175"/>
                  <a:gd name="T12" fmla="*/ 53 w 126"/>
                  <a:gd name="T13" fmla="*/ 1 h 175"/>
                  <a:gd name="T14" fmla="*/ 60 w 126"/>
                  <a:gd name="T15" fmla="*/ 0 h 175"/>
                  <a:gd name="T16" fmla="*/ 66 w 126"/>
                  <a:gd name="T17" fmla="*/ 0 h 175"/>
                  <a:gd name="T18" fmla="*/ 73 w 126"/>
                  <a:gd name="T19" fmla="*/ 0 h 175"/>
                  <a:gd name="T20" fmla="*/ 81 w 126"/>
                  <a:gd name="T21" fmla="*/ 1 h 175"/>
                  <a:gd name="T22" fmla="*/ 88 w 126"/>
                  <a:gd name="T23" fmla="*/ 1 h 175"/>
                  <a:gd name="T24" fmla="*/ 95 w 126"/>
                  <a:gd name="T25" fmla="*/ 2 h 175"/>
                  <a:gd name="T26" fmla="*/ 103 w 126"/>
                  <a:gd name="T27" fmla="*/ 2 h 175"/>
                  <a:gd name="T28" fmla="*/ 110 w 126"/>
                  <a:gd name="T29" fmla="*/ 3 h 175"/>
                  <a:gd name="T30" fmla="*/ 117 w 126"/>
                  <a:gd name="T31" fmla="*/ 3 h 175"/>
                  <a:gd name="T32" fmla="*/ 124 w 126"/>
                  <a:gd name="T33" fmla="*/ 4 h 175"/>
                  <a:gd name="T34" fmla="*/ 125 w 126"/>
                  <a:gd name="T35" fmla="*/ 45 h 175"/>
                  <a:gd name="T36" fmla="*/ 126 w 126"/>
                  <a:gd name="T37" fmla="*/ 88 h 175"/>
                  <a:gd name="T38" fmla="*/ 125 w 126"/>
                  <a:gd name="T39" fmla="*/ 132 h 175"/>
                  <a:gd name="T40" fmla="*/ 124 w 126"/>
                  <a:gd name="T41" fmla="*/ 175 h 175"/>
                  <a:gd name="T42" fmla="*/ 109 w 126"/>
                  <a:gd name="T43" fmla="*/ 175 h 175"/>
                  <a:gd name="T44" fmla="*/ 92 w 126"/>
                  <a:gd name="T45" fmla="*/ 175 h 175"/>
                  <a:gd name="T46" fmla="*/ 77 w 126"/>
                  <a:gd name="T47" fmla="*/ 175 h 175"/>
                  <a:gd name="T48" fmla="*/ 61 w 126"/>
                  <a:gd name="T49" fmla="*/ 175 h 175"/>
                  <a:gd name="T50" fmla="*/ 46 w 126"/>
                  <a:gd name="T51" fmla="*/ 175 h 175"/>
                  <a:gd name="T52" fmla="*/ 30 w 126"/>
                  <a:gd name="T53" fmla="*/ 175 h 175"/>
                  <a:gd name="T54" fmla="*/ 15 w 126"/>
                  <a:gd name="T55" fmla="*/ 173 h 175"/>
                  <a:gd name="T56" fmla="*/ 0 w 126"/>
                  <a:gd name="T57" fmla="*/ 173 h 175"/>
                  <a:gd name="T58" fmla="*/ 0 w 126"/>
                  <a:gd name="T59" fmla="*/ 129 h 175"/>
                  <a:gd name="T60" fmla="*/ 1 w 126"/>
                  <a:gd name="T61" fmla="*/ 88 h 175"/>
                  <a:gd name="T62" fmla="*/ 6 w 126"/>
                  <a:gd name="T63" fmla="*/ 48 h 175"/>
                  <a:gd name="T64" fmla="*/ 16 w 126"/>
                  <a:gd name="T6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75">
                    <a:moveTo>
                      <a:pt x="16" y="3"/>
                    </a:moveTo>
                    <a:lnTo>
                      <a:pt x="22" y="3"/>
                    </a:lnTo>
                    <a:lnTo>
                      <a:pt x="29" y="2"/>
                    </a:lnTo>
                    <a:lnTo>
                      <a:pt x="35" y="2"/>
                    </a:lnTo>
                    <a:lnTo>
                      <a:pt x="42" y="1"/>
                    </a:lnTo>
                    <a:lnTo>
                      <a:pt x="47" y="1"/>
                    </a:lnTo>
                    <a:lnTo>
                      <a:pt x="53" y="1"/>
                    </a:lnTo>
                    <a:lnTo>
                      <a:pt x="60" y="0"/>
                    </a:lnTo>
                    <a:lnTo>
                      <a:pt x="66" y="0"/>
                    </a:lnTo>
                    <a:lnTo>
                      <a:pt x="73" y="0"/>
                    </a:lnTo>
                    <a:lnTo>
                      <a:pt x="81" y="1"/>
                    </a:lnTo>
                    <a:lnTo>
                      <a:pt x="88" y="1"/>
                    </a:lnTo>
                    <a:lnTo>
                      <a:pt x="95" y="2"/>
                    </a:lnTo>
                    <a:lnTo>
                      <a:pt x="103" y="2"/>
                    </a:lnTo>
                    <a:lnTo>
                      <a:pt x="110" y="3"/>
                    </a:lnTo>
                    <a:lnTo>
                      <a:pt x="117" y="3"/>
                    </a:lnTo>
                    <a:lnTo>
                      <a:pt x="124" y="4"/>
                    </a:lnTo>
                    <a:lnTo>
                      <a:pt x="125" y="45"/>
                    </a:lnTo>
                    <a:lnTo>
                      <a:pt x="126" y="88"/>
                    </a:lnTo>
                    <a:lnTo>
                      <a:pt x="125" y="132"/>
                    </a:lnTo>
                    <a:lnTo>
                      <a:pt x="124" y="175"/>
                    </a:lnTo>
                    <a:lnTo>
                      <a:pt x="109" y="175"/>
                    </a:lnTo>
                    <a:lnTo>
                      <a:pt x="92" y="175"/>
                    </a:lnTo>
                    <a:lnTo>
                      <a:pt x="77" y="175"/>
                    </a:lnTo>
                    <a:lnTo>
                      <a:pt x="61" y="175"/>
                    </a:lnTo>
                    <a:lnTo>
                      <a:pt x="46" y="175"/>
                    </a:lnTo>
                    <a:lnTo>
                      <a:pt x="30" y="175"/>
                    </a:lnTo>
                    <a:lnTo>
                      <a:pt x="15" y="173"/>
                    </a:lnTo>
                    <a:lnTo>
                      <a:pt x="0" y="173"/>
                    </a:lnTo>
                    <a:lnTo>
                      <a:pt x="0" y="129"/>
                    </a:lnTo>
                    <a:lnTo>
                      <a:pt x="1" y="88"/>
                    </a:lnTo>
                    <a:lnTo>
                      <a:pt x="6" y="48"/>
                    </a:lnTo>
                    <a:lnTo>
                      <a:pt x="16" y="3"/>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0" name="Freeform 187"/>
              <p:cNvSpPr>
                <a:spLocks/>
              </p:cNvSpPr>
              <p:nvPr/>
            </p:nvSpPr>
            <p:spPr bwMode="auto">
              <a:xfrm>
                <a:off x="4721226" y="3636963"/>
                <a:ext cx="93663" cy="120650"/>
              </a:xfrm>
              <a:custGeom>
                <a:avLst/>
                <a:gdLst>
                  <a:gd name="T0" fmla="*/ 15 w 118"/>
                  <a:gd name="T1" fmla="*/ 3 h 152"/>
                  <a:gd name="T2" fmla="*/ 21 w 118"/>
                  <a:gd name="T3" fmla="*/ 3 h 152"/>
                  <a:gd name="T4" fmla="*/ 27 w 118"/>
                  <a:gd name="T5" fmla="*/ 2 h 152"/>
                  <a:gd name="T6" fmla="*/ 33 w 118"/>
                  <a:gd name="T7" fmla="*/ 2 h 152"/>
                  <a:gd name="T8" fmla="*/ 40 w 118"/>
                  <a:gd name="T9" fmla="*/ 1 h 152"/>
                  <a:gd name="T10" fmla="*/ 45 w 118"/>
                  <a:gd name="T11" fmla="*/ 1 h 152"/>
                  <a:gd name="T12" fmla="*/ 51 w 118"/>
                  <a:gd name="T13" fmla="*/ 1 h 152"/>
                  <a:gd name="T14" fmla="*/ 57 w 118"/>
                  <a:gd name="T15" fmla="*/ 0 h 152"/>
                  <a:gd name="T16" fmla="*/ 63 w 118"/>
                  <a:gd name="T17" fmla="*/ 0 h 152"/>
                  <a:gd name="T18" fmla="*/ 70 w 118"/>
                  <a:gd name="T19" fmla="*/ 0 h 152"/>
                  <a:gd name="T20" fmla="*/ 77 w 118"/>
                  <a:gd name="T21" fmla="*/ 1 h 152"/>
                  <a:gd name="T22" fmla="*/ 84 w 118"/>
                  <a:gd name="T23" fmla="*/ 1 h 152"/>
                  <a:gd name="T24" fmla="*/ 90 w 118"/>
                  <a:gd name="T25" fmla="*/ 2 h 152"/>
                  <a:gd name="T26" fmla="*/ 97 w 118"/>
                  <a:gd name="T27" fmla="*/ 2 h 152"/>
                  <a:gd name="T28" fmla="*/ 104 w 118"/>
                  <a:gd name="T29" fmla="*/ 3 h 152"/>
                  <a:gd name="T30" fmla="*/ 111 w 118"/>
                  <a:gd name="T31" fmla="*/ 3 h 152"/>
                  <a:gd name="T32" fmla="*/ 118 w 118"/>
                  <a:gd name="T33" fmla="*/ 4 h 152"/>
                  <a:gd name="T34" fmla="*/ 118 w 118"/>
                  <a:gd name="T35" fmla="*/ 39 h 152"/>
                  <a:gd name="T36" fmla="*/ 118 w 118"/>
                  <a:gd name="T37" fmla="*/ 76 h 152"/>
                  <a:gd name="T38" fmla="*/ 118 w 118"/>
                  <a:gd name="T39" fmla="*/ 114 h 152"/>
                  <a:gd name="T40" fmla="*/ 118 w 118"/>
                  <a:gd name="T41" fmla="*/ 150 h 152"/>
                  <a:gd name="T42" fmla="*/ 103 w 118"/>
                  <a:gd name="T43" fmla="*/ 152 h 152"/>
                  <a:gd name="T44" fmla="*/ 88 w 118"/>
                  <a:gd name="T45" fmla="*/ 152 h 152"/>
                  <a:gd name="T46" fmla="*/ 73 w 118"/>
                  <a:gd name="T47" fmla="*/ 152 h 152"/>
                  <a:gd name="T48" fmla="*/ 59 w 118"/>
                  <a:gd name="T49" fmla="*/ 152 h 152"/>
                  <a:gd name="T50" fmla="*/ 44 w 118"/>
                  <a:gd name="T51" fmla="*/ 152 h 152"/>
                  <a:gd name="T52" fmla="*/ 29 w 118"/>
                  <a:gd name="T53" fmla="*/ 152 h 152"/>
                  <a:gd name="T54" fmla="*/ 15 w 118"/>
                  <a:gd name="T55" fmla="*/ 150 h 152"/>
                  <a:gd name="T56" fmla="*/ 0 w 118"/>
                  <a:gd name="T57" fmla="*/ 150 h 152"/>
                  <a:gd name="T58" fmla="*/ 0 w 118"/>
                  <a:gd name="T59" fmla="*/ 111 h 152"/>
                  <a:gd name="T60" fmla="*/ 2 w 118"/>
                  <a:gd name="T61" fmla="*/ 77 h 152"/>
                  <a:gd name="T62" fmla="*/ 5 w 118"/>
                  <a:gd name="T63" fmla="*/ 41 h 152"/>
                  <a:gd name="T64" fmla="*/ 15 w 118"/>
                  <a:gd name="T65"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52">
                    <a:moveTo>
                      <a:pt x="15" y="3"/>
                    </a:moveTo>
                    <a:lnTo>
                      <a:pt x="21" y="3"/>
                    </a:lnTo>
                    <a:lnTo>
                      <a:pt x="27" y="2"/>
                    </a:lnTo>
                    <a:lnTo>
                      <a:pt x="33" y="2"/>
                    </a:lnTo>
                    <a:lnTo>
                      <a:pt x="40" y="1"/>
                    </a:lnTo>
                    <a:lnTo>
                      <a:pt x="45" y="1"/>
                    </a:lnTo>
                    <a:lnTo>
                      <a:pt x="51" y="1"/>
                    </a:lnTo>
                    <a:lnTo>
                      <a:pt x="57" y="0"/>
                    </a:lnTo>
                    <a:lnTo>
                      <a:pt x="63" y="0"/>
                    </a:lnTo>
                    <a:lnTo>
                      <a:pt x="70" y="0"/>
                    </a:lnTo>
                    <a:lnTo>
                      <a:pt x="77" y="1"/>
                    </a:lnTo>
                    <a:lnTo>
                      <a:pt x="84" y="1"/>
                    </a:lnTo>
                    <a:lnTo>
                      <a:pt x="90" y="2"/>
                    </a:lnTo>
                    <a:lnTo>
                      <a:pt x="97" y="2"/>
                    </a:lnTo>
                    <a:lnTo>
                      <a:pt x="104" y="3"/>
                    </a:lnTo>
                    <a:lnTo>
                      <a:pt x="111" y="3"/>
                    </a:lnTo>
                    <a:lnTo>
                      <a:pt x="118" y="4"/>
                    </a:lnTo>
                    <a:lnTo>
                      <a:pt x="118" y="39"/>
                    </a:lnTo>
                    <a:lnTo>
                      <a:pt x="118" y="76"/>
                    </a:lnTo>
                    <a:lnTo>
                      <a:pt x="118" y="114"/>
                    </a:lnTo>
                    <a:lnTo>
                      <a:pt x="118" y="150"/>
                    </a:lnTo>
                    <a:lnTo>
                      <a:pt x="103" y="152"/>
                    </a:lnTo>
                    <a:lnTo>
                      <a:pt x="88" y="152"/>
                    </a:lnTo>
                    <a:lnTo>
                      <a:pt x="73" y="152"/>
                    </a:lnTo>
                    <a:lnTo>
                      <a:pt x="59" y="152"/>
                    </a:lnTo>
                    <a:lnTo>
                      <a:pt x="44" y="152"/>
                    </a:lnTo>
                    <a:lnTo>
                      <a:pt x="29" y="152"/>
                    </a:lnTo>
                    <a:lnTo>
                      <a:pt x="15" y="150"/>
                    </a:lnTo>
                    <a:lnTo>
                      <a:pt x="0" y="150"/>
                    </a:lnTo>
                    <a:lnTo>
                      <a:pt x="0" y="111"/>
                    </a:lnTo>
                    <a:lnTo>
                      <a:pt x="2" y="77"/>
                    </a:lnTo>
                    <a:lnTo>
                      <a:pt x="5" y="41"/>
                    </a:lnTo>
                    <a:lnTo>
                      <a:pt x="15" y="3"/>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1" name="Freeform 188"/>
              <p:cNvSpPr>
                <a:spLocks/>
              </p:cNvSpPr>
              <p:nvPr/>
            </p:nvSpPr>
            <p:spPr bwMode="auto">
              <a:xfrm>
                <a:off x="4722814" y="3636963"/>
                <a:ext cx="88900" cy="103188"/>
              </a:xfrm>
              <a:custGeom>
                <a:avLst/>
                <a:gdLst>
                  <a:gd name="T0" fmla="*/ 14 w 112"/>
                  <a:gd name="T1" fmla="*/ 3 h 129"/>
                  <a:gd name="T2" fmla="*/ 59 w 112"/>
                  <a:gd name="T3" fmla="*/ 0 h 129"/>
                  <a:gd name="T4" fmla="*/ 112 w 112"/>
                  <a:gd name="T5" fmla="*/ 3 h 129"/>
                  <a:gd name="T6" fmla="*/ 112 w 112"/>
                  <a:gd name="T7" fmla="*/ 32 h 129"/>
                  <a:gd name="T8" fmla="*/ 112 w 112"/>
                  <a:gd name="T9" fmla="*/ 63 h 129"/>
                  <a:gd name="T10" fmla="*/ 112 w 112"/>
                  <a:gd name="T11" fmla="*/ 95 h 129"/>
                  <a:gd name="T12" fmla="*/ 112 w 112"/>
                  <a:gd name="T13" fmla="*/ 126 h 129"/>
                  <a:gd name="T14" fmla="*/ 97 w 112"/>
                  <a:gd name="T15" fmla="*/ 127 h 129"/>
                  <a:gd name="T16" fmla="*/ 83 w 112"/>
                  <a:gd name="T17" fmla="*/ 127 h 129"/>
                  <a:gd name="T18" fmla="*/ 69 w 112"/>
                  <a:gd name="T19" fmla="*/ 129 h 129"/>
                  <a:gd name="T20" fmla="*/ 55 w 112"/>
                  <a:gd name="T21" fmla="*/ 129 h 129"/>
                  <a:gd name="T22" fmla="*/ 41 w 112"/>
                  <a:gd name="T23" fmla="*/ 129 h 129"/>
                  <a:gd name="T24" fmla="*/ 27 w 112"/>
                  <a:gd name="T25" fmla="*/ 129 h 129"/>
                  <a:gd name="T26" fmla="*/ 14 w 112"/>
                  <a:gd name="T27" fmla="*/ 129 h 129"/>
                  <a:gd name="T28" fmla="*/ 0 w 112"/>
                  <a:gd name="T29" fmla="*/ 129 h 129"/>
                  <a:gd name="T30" fmla="*/ 0 w 112"/>
                  <a:gd name="T31" fmla="*/ 95 h 129"/>
                  <a:gd name="T32" fmla="*/ 0 w 112"/>
                  <a:gd name="T33" fmla="*/ 65 h 129"/>
                  <a:gd name="T34" fmla="*/ 4 w 112"/>
                  <a:gd name="T35" fmla="*/ 35 h 129"/>
                  <a:gd name="T36" fmla="*/ 14 w 112"/>
                  <a:gd name="T3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9">
                    <a:moveTo>
                      <a:pt x="14" y="3"/>
                    </a:moveTo>
                    <a:lnTo>
                      <a:pt x="59" y="0"/>
                    </a:lnTo>
                    <a:lnTo>
                      <a:pt x="112" y="3"/>
                    </a:lnTo>
                    <a:lnTo>
                      <a:pt x="112" y="32"/>
                    </a:lnTo>
                    <a:lnTo>
                      <a:pt x="112" y="63"/>
                    </a:lnTo>
                    <a:lnTo>
                      <a:pt x="112" y="95"/>
                    </a:lnTo>
                    <a:lnTo>
                      <a:pt x="112" y="126"/>
                    </a:lnTo>
                    <a:lnTo>
                      <a:pt x="97" y="127"/>
                    </a:lnTo>
                    <a:lnTo>
                      <a:pt x="83" y="127"/>
                    </a:lnTo>
                    <a:lnTo>
                      <a:pt x="69" y="129"/>
                    </a:lnTo>
                    <a:lnTo>
                      <a:pt x="55" y="129"/>
                    </a:lnTo>
                    <a:lnTo>
                      <a:pt x="41" y="129"/>
                    </a:lnTo>
                    <a:lnTo>
                      <a:pt x="27" y="129"/>
                    </a:lnTo>
                    <a:lnTo>
                      <a:pt x="14" y="129"/>
                    </a:lnTo>
                    <a:lnTo>
                      <a:pt x="0" y="129"/>
                    </a:lnTo>
                    <a:lnTo>
                      <a:pt x="0" y="95"/>
                    </a:lnTo>
                    <a:lnTo>
                      <a:pt x="0" y="65"/>
                    </a:lnTo>
                    <a:lnTo>
                      <a:pt x="4" y="35"/>
                    </a:lnTo>
                    <a:lnTo>
                      <a:pt x="14" y="3"/>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2" name="Freeform 189"/>
              <p:cNvSpPr>
                <a:spLocks/>
              </p:cNvSpPr>
              <p:nvPr/>
            </p:nvSpPr>
            <p:spPr bwMode="auto">
              <a:xfrm>
                <a:off x="4727576" y="3605213"/>
                <a:ext cx="123825" cy="30163"/>
              </a:xfrm>
              <a:custGeom>
                <a:avLst/>
                <a:gdLst>
                  <a:gd name="T0" fmla="*/ 5 w 155"/>
                  <a:gd name="T1" fmla="*/ 3 h 37"/>
                  <a:gd name="T2" fmla="*/ 0 w 155"/>
                  <a:gd name="T3" fmla="*/ 33 h 37"/>
                  <a:gd name="T4" fmla="*/ 20 w 155"/>
                  <a:gd name="T5" fmla="*/ 30 h 37"/>
                  <a:gd name="T6" fmla="*/ 40 w 155"/>
                  <a:gd name="T7" fmla="*/ 30 h 37"/>
                  <a:gd name="T8" fmla="*/ 58 w 155"/>
                  <a:gd name="T9" fmla="*/ 30 h 37"/>
                  <a:gd name="T10" fmla="*/ 78 w 155"/>
                  <a:gd name="T11" fmla="*/ 31 h 37"/>
                  <a:gd name="T12" fmla="*/ 96 w 155"/>
                  <a:gd name="T13" fmla="*/ 33 h 37"/>
                  <a:gd name="T14" fmla="*/ 115 w 155"/>
                  <a:gd name="T15" fmla="*/ 34 h 37"/>
                  <a:gd name="T16" fmla="*/ 134 w 155"/>
                  <a:gd name="T17" fmla="*/ 36 h 37"/>
                  <a:gd name="T18" fmla="*/ 155 w 155"/>
                  <a:gd name="T19" fmla="*/ 37 h 37"/>
                  <a:gd name="T20" fmla="*/ 155 w 155"/>
                  <a:gd name="T21" fmla="*/ 5 h 37"/>
                  <a:gd name="T22" fmla="*/ 84 w 155"/>
                  <a:gd name="T23" fmla="*/ 0 h 37"/>
                  <a:gd name="T24" fmla="*/ 5 w 155"/>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37">
                    <a:moveTo>
                      <a:pt x="5" y="3"/>
                    </a:moveTo>
                    <a:lnTo>
                      <a:pt x="0" y="33"/>
                    </a:lnTo>
                    <a:lnTo>
                      <a:pt x="20" y="30"/>
                    </a:lnTo>
                    <a:lnTo>
                      <a:pt x="40" y="30"/>
                    </a:lnTo>
                    <a:lnTo>
                      <a:pt x="58" y="30"/>
                    </a:lnTo>
                    <a:lnTo>
                      <a:pt x="78" y="31"/>
                    </a:lnTo>
                    <a:lnTo>
                      <a:pt x="96" y="33"/>
                    </a:lnTo>
                    <a:lnTo>
                      <a:pt x="115" y="34"/>
                    </a:lnTo>
                    <a:lnTo>
                      <a:pt x="134" y="36"/>
                    </a:lnTo>
                    <a:lnTo>
                      <a:pt x="155" y="37"/>
                    </a:lnTo>
                    <a:lnTo>
                      <a:pt x="155" y="5"/>
                    </a:lnTo>
                    <a:lnTo>
                      <a:pt x="84" y="0"/>
                    </a:lnTo>
                    <a:lnTo>
                      <a:pt x="5" y="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3" name="Freeform 190"/>
              <p:cNvSpPr>
                <a:spLocks/>
              </p:cNvSpPr>
              <p:nvPr/>
            </p:nvSpPr>
            <p:spPr bwMode="auto">
              <a:xfrm>
                <a:off x="4703764" y="3940176"/>
                <a:ext cx="147638" cy="47625"/>
              </a:xfrm>
              <a:custGeom>
                <a:avLst/>
                <a:gdLst>
                  <a:gd name="T0" fmla="*/ 0 w 186"/>
                  <a:gd name="T1" fmla="*/ 0 h 60"/>
                  <a:gd name="T2" fmla="*/ 185 w 186"/>
                  <a:gd name="T3" fmla="*/ 17 h 60"/>
                  <a:gd name="T4" fmla="*/ 186 w 186"/>
                  <a:gd name="T5" fmla="*/ 60 h 60"/>
                  <a:gd name="T6" fmla="*/ 0 w 186"/>
                  <a:gd name="T7" fmla="*/ 32 h 60"/>
                  <a:gd name="T8" fmla="*/ 0 w 186"/>
                  <a:gd name="T9" fmla="*/ 0 h 60"/>
                </a:gdLst>
                <a:ahLst/>
                <a:cxnLst>
                  <a:cxn ang="0">
                    <a:pos x="T0" y="T1"/>
                  </a:cxn>
                  <a:cxn ang="0">
                    <a:pos x="T2" y="T3"/>
                  </a:cxn>
                  <a:cxn ang="0">
                    <a:pos x="T4" y="T5"/>
                  </a:cxn>
                  <a:cxn ang="0">
                    <a:pos x="T6" y="T7"/>
                  </a:cxn>
                  <a:cxn ang="0">
                    <a:pos x="T8" y="T9"/>
                  </a:cxn>
                </a:cxnLst>
                <a:rect l="0" t="0" r="r" b="b"/>
                <a:pathLst>
                  <a:path w="186" h="60">
                    <a:moveTo>
                      <a:pt x="0" y="0"/>
                    </a:moveTo>
                    <a:lnTo>
                      <a:pt x="185" y="17"/>
                    </a:lnTo>
                    <a:lnTo>
                      <a:pt x="186" y="60"/>
                    </a:lnTo>
                    <a:lnTo>
                      <a:pt x="0" y="32"/>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4" name="Freeform 191"/>
              <p:cNvSpPr>
                <a:spLocks/>
              </p:cNvSpPr>
              <p:nvPr/>
            </p:nvSpPr>
            <p:spPr bwMode="auto">
              <a:xfrm>
                <a:off x="4748214" y="3951288"/>
                <a:ext cx="58738" cy="15875"/>
              </a:xfrm>
              <a:custGeom>
                <a:avLst/>
                <a:gdLst>
                  <a:gd name="T0" fmla="*/ 38 w 74"/>
                  <a:gd name="T1" fmla="*/ 1 h 19"/>
                  <a:gd name="T2" fmla="*/ 46 w 74"/>
                  <a:gd name="T3" fmla="*/ 2 h 19"/>
                  <a:gd name="T4" fmla="*/ 53 w 74"/>
                  <a:gd name="T5" fmla="*/ 3 h 19"/>
                  <a:gd name="T6" fmla="*/ 59 w 74"/>
                  <a:gd name="T7" fmla="*/ 4 h 19"/>
                  <a:gd name="T8" fmla="*/ 64 w 74"/>
                  <a:gd name="T9" fmla="*/ 5 h 19"/>
                  <a:gd name="T10" fmla="*/ 68 w 74"/>
                  <a:gd name="T11" fmla="*/ 8 h 19"/>
                  <a:gd name="T12" fmla="*/ 71 w 74"/>
                  <a:gd name="T13" fmla="*/ 9 h 19"/>
                  <a:gd name="T14" fmla="*/ 74 w 74"/>
                  <a:gd name="T15" fmla="*/ 11 h 19"/>
                  <a:gd name="T16" fmla="*/ 74 w 74"/>
                  <a:gd name="T17" fmla="*/ 13 h 19"/>
                  <a:gd name="T18" fmla="*/ 73 w 74"/>
                  <a:gd name="T19" fmla="*/ 15 h 19"/>
                  <a:gd name="T20" fmla="*/ 71 w 74"/>
                  <a:gd name="T21" fmla="*/ 17 h 19"/>
                  <a:gd name="T22" fmla="*/ 68 w 74"/>
                  <a:gd name="T23" fmla="*/ 18 h 19"/>
                  <a:gd name="T24" fmla="*/ 63 w 74"/>
                  <a:gd name="T25" fmla="*/ 18 h 19"/>
                  <a:gd name="T26" fmla="*/ 58 w 74"/>
                  <a:gd name="T27" fmla="*/ 19 h 19"/>
                  <a:gd name="T28" fmla="*/ 51 w 74"/>
                  <a:gd name="T29" fmla="*/ 19 h 19"/>
                  <a:gd name="T30" fmla="*/ 44 w 74"/>
                  <a:gd name="T31" fmla="*/ 19 h 19"/>
                  <a:gd name="T32" fmla="*/ 36 w 74"/>
                  <a:gd name="T33" fmla="*/ 19 h 19"/>
                  <a:gd name="T34" fmla="*/ 28 w 74"/>
                  <a:gd name="T35" fmla="*/ 18 h 19"/>
                  <a:gd name="T36" fmla="*/ 21 w 74"/>
                  <a:gd name="T37" fmla="*/ 17 h 19"/>
                  <a:gd name="T38" fmla="*/ 15 w 74"/>
                  <a:gd name="T39" fmla="*/ 16 h 19"/>
                  <a:gd name="T40" fmla="*/ 9 w 74"/>
                  <a:gd name="T41" fmla="*/ 13 h 19"/>
                  <a:gd name="T42" fmla="*/ 6 w 74"/>
                  <a:gd name="T43" fmla="*/ 12 h 19"/>
                  <a:gd name="T44" fmla="*/ 2 w 74"/>
                  <a:gd name="T45" fmla="*/ 10 h 19"/>
                  <a:gd name="T46" fmla="*/ 0 w 74"/>
                  <a:gd name="T47" fmla="*/ 9 h 19"/>
                  <a:gd name="T48" fmla="*/ 0 w 74"/>
                  <a:gd name="T49" fmla="*/ 7 h 19"/>
                  <a:gd name="T50" fmla="*/ 1 w 74"/>
                  <a:gd name="T51" fmla="*/ 5 h 19"/>
                  <a:gd name="T52" fmla="*/ 3 w 74"/>
                  <a:gd name="T53" fmla="*/ 3 h 19"/>
                  <a:gd name="T54" fmla="*/ 7 w 74"/>
                  <a:gd name="T55" fmla="*/ 2 h 19"/>
                  <a:gd name="T56" fmla="*/ 11 w 74"/>
                  <a:gd name="T57" fmla="*/ 1 h 19"/>
                  <a:gd name="T58" fmla="*/ 17 w 74"/>
                  <a:gd name="T59" fmla="*/ 1 h 19"/>
                  <a:gd name="T60" fmla="*/ 23 w 74"/>
                  <a:gd name="T61" fmla="*/ 0 h 19"/>
                  <a:gd name="T62" fmla="*/ 30 w 74"/>
                  <a:gd name="T63" fmla="*/ 0 h 19"/>
                  <a:gd name="T64" fmla="*/ 38 w 74"/>
                  <a:gd name="T6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9">
                    <a:moveTo>
                      <a:pt x="38" y="1"/>
                    </a:moveTo>
                    <a:lnTo>
                      <a:pt x="46" y="2"/>
                    </a:lnTo>
                    <a:lnTo>
                      <a:pt x="53" y="3"/>
                    </a:lnTo>
                    <a:lnTo>
                      <a:pt x="59" y="4"/>
                    </a:lnTo>
                    <a:lnTo>
                      <a:pt x="64" y="5"/>
                    </a:lnTo>
                    <a:lnTo>
                      <a:pt x="68" y="8"/>
                    </a:lnTo>
                    <a:lnTo>
                      <a:pt x="71" y="9"/>
                    </a:lnTo>
                    <a:lnTo>
                      <a:pt x="74" y="11"/>
                    </a:lnTo>
                    <a:lnTo>
                      <a:pt x="74" y="13"/>
                    </a:lnTo>
                    <a:lnTo>
                      <a:pt x="73" y="15"/>
                    </a:lnTo>
                    <a:lnTo>
                      <a:pt x="71" y="17"/>
                    </a:lnTo>
                    <a:lnTo>
                      <a:pt x="68" y="18"/>
                    </a:lnTo>
                    <a:lnTo>
                      <a:pt x="63" y="18"/>
                    </a:lnTo>
                    <a:lnTo>
                      <a:pt x="58" y="19"/>
                    </a:lnTo>
                    <a:lnTo>
                      <a:pt x="51" y="19"/>
                    </a:lnTo>
                    <a:lnTo>
                      <a:pt x="44" y="19"/>
                    </a:lnTo>
                    <a:lnTo>
                      <a:pt x="36" y="19"/>
                    </a:lnTo>
                    <a:lnTo>
                      <a:pt x="28" y="18"/>
                    </a:lnTo>
                    <a:lnTo>
                      <a:pt x="21" y="17"/>
                    </a:lnTo>
                    <a:lnTo>
                      <a:pt x="15" y="16"/>
                    </a:lnTo>
                    <a:lnTo>
                      <a:pt x="9" y="13"/>
                    </a:lnTo>
                    <a:lnTo>
                      <a:pt x="6" y="12"/>
                    </a:lnTo>
                    <a:lnTo>
                      <a:pt x="2" y="10"/>
                    </a:lnTo>
                    <a:lnTo>
                      <a:pt x="0" y="9"/>
                    </a:lnTo>
                    <a:lnTo>
                      <a:pt x="0" y="7"/>
                    </a:lnTo>
                    <a:lnTo>
                      <a:pt x="1" y="5"/>
                    </a:lnTo>
                    <a:lnTo>
                      <a:pt x="3" y="3"/>
                    </a:lnTo>
                    <a:lnTo>
                      <a:pt x="7" y="2"/>
                    </a:lnTo>
                    <a:lnTo>
                      <a:pt x="11" y="1"/>
                    </a:lnTo>
                    <a:lnTo>
                      <a:pt x="17" y="1"/>
                    </a:lnTo>
                    <a:lnTo>
                      <a:pt x="23" y="0"/>
                    </a:lnTo>
                    <a:lnTo>
                      <a:pt x="30" y="0"/>
                    </a:lnTo>
                    <a:lnTo>
                      <a:pt x="38" y="1"/>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5" name="Freeform 192"/>
              <p:cNvSpPr>
                <a:spLocks/>
              </p:cNvSpPr>
              <p:nvPr/>
            </p:nvSpPr>
            <p:spPr bwMode="auto">
              <a:xfrm>
                <a:off x="4748214" y="3951288"/>
                <a:ext cx="39688" cy="14288"/>
              </a:xfrm>
              <a:custGeom>
                <a:avLst/>
                <a:gdLst>
                  <a:gd name="T0" fmla="*/ 25 w 51"/>
                  <a:gd name="T1" fmla="*/ 0 h 18"/>
                  <a:gd name="T2" fmla="*/ 36 w 51"/>
                  <a:gd name="T3" fmla="*/ 1 h 18"/>
                  <a:gd name="T4" fmla="*/ 44 w 51"/>
                  <a:gd name="T5" fmla="*/ 4 h 18"/>
                  <a:gd name="T6" fmla="*/ 48 w 51"/>
                  <a:gd name="T7" fmla="*/ 8 h 18"/>
                  <a:gd name="T8" fmla="*/ 51 w 51"/>
                  <a:gd name="T9" fmla="*/ 11 h 18"/>
                  <a:gd name="T10" fmla="*/ 48 w 51"/>
                  <a:gd name="T11" fmla="*/ 15 h 18"/>
                  <a:gd name="T12" fmla="*/ 43 w 51"/>
                  <a:gd name="T13" fmla="*/ 17 h 18"/>
                  <a:gd name="T14" fmla="*/ 35 w 51"/>
                  <a:gd name="T15" fmla="*/ 18 h 18"/>
                  <a:gd name="T16" fmla="*/ 24 w 51"/>
                  <a:gd name="T17" fmla="*/ 18 h 18"/>
                  <a:gd name="T18" fmla="*/ 15 w 51"/>
                  <a:gd name="T19" fmla="*/ 17 h 18"/>
                  <a:gd name="T20" fmla="*/ 7 w 51"/>
                  <a:gd name="T21" fmla="*/ 13 h 18"/>
                  <a:gd name="T22" fmla="*/ 1 w 51"/>
                  <a:gd name="T23" fmla="*/ 10 h 18"/>
                  <a:gd name="T24" fmla="*/ 0 w 51"/>
                  <a:gd name="T25" fmla="*/ 7 h 18"/>
                  <a:gd name="T26" fmla="*/ 2 w 51"/>
                  <a:gd name="T27" fmla="*/ 3 h 18"/>
                  <a:gd name="T28" fmla="*/ 8 w 51"/>
                  <a:gd name="T29" fmla="*/ 1 h 18"/>
                  <a:gd name="T30" fmla="*/ 16 w 51"/>
                  <a:gd name="T31" fmla="*/ 0 h 18"/>
                  <a:gd name="T32" fmla="*/ 25 w 51"/>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8">
                    <a:moveTo>
                      <a:pt x="25" y="0"/>
                    </a:moveTo>
                    <a:lnTo>
                      <a:pt x="36" y="1"/>
                    </a:lnTo>
                    <a:lnTo>
                      <a:pt x="44" y="4"/>
                    </a:lnTo>
                    <a:lnTo>
                      <a:pt x="48" y="8"/>
                    </a:lnTo>
                    <a:lnTo>
                      <a:pt x="51" y="11"/>
                    </a:lnTo>
                    <a:lnTo>
                      <a:pt x="48" y="15"/>
                    </a:lnTo>
                    <a:lnTo>
                      <a:pt x="43" y="17"/>
                    </a:lnTo>
                    <a:lnTo>
                      <a:pt x="35" y="18"/>
                    </a:lnTo>
                    <a:lnTo>
                      <a:pt x="24" y="18"/>
                    </a:lnTo>
                    <a:lnTo>
                      <a:pt x="15" y="17"/>
                    </a:lnTo>
                    <a:lnTo>
                      <a:pt x="7" y="13"/>
                    </a:lnTo>
                    <a:lnTo>
                      <a:pt x="1" y="10"/>
                    </a:lnTo>
                    <a:lnTo>
                      <a:pt x="0" y="7"/>
                    </a:lnTo>
                    <a:lnTo>
                      <a:pt x="2" y="3"/>
                    </a:lnTo>
                    <a:lnTo>
                      <a:pt x="8" y="1"/>
                    </a:lnTo>
                    <a:lnTo>
                      <a:pt x="16" y="0"/>
                    </a:lnTo>
                    <a:lnTo>
                      <a:pt x="2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6" name="Freeform 193"/>
              <p:cNvSpPr>
                <a:spLocks/>
              </p:cNvSpPr>
              <p:nvPr/>
            </p:nvSpPr>
            <p:spPr bwMode="auto">
              <a:xfrm>
                <a:off x="4748214" y="3952876"/>
                <a:ext cx="26988" cy="9525"/>
              </a:xfrm>
              <a:custGeom>
                <a:avLst/>
                <a:gdLst>
                  <a:gd name="T0" fmla="*/ 17 w 35"/>
                  <a:gd name="T1" fmla="*/ 0 h 13"/>
                  <a:gd name="T2" fmla="*/ 24 w 35"/>
                  <a:gd name="T3" fmla="*/ 1 h 13"/>
                  <a:gd name="T4" fmla="*/ 30 w 35"/>
                  <a:gd name="T5" fmla="*/ 2 h 13"/>
                  <a:gd name="T6" fmla="*/ 33 w 35"/>
                  <a:gd name="T7" fmla="*/ 6 h 13"/>
                  <a:gd name="T8" fmla="*/ 35 w 35"/>
                  <a:gd name="T9" fmla="*/ 8 h 13"/>
                  <a:gd name="T10" fmla="*/ 33 w 35"/>
                  <a:gd name="T11" fmla="*/ 10 h 13"/>
                  <a:gd name="T12" fmla="*/ 29 w 35"/>
                  <a:gd name="T13" fmla="*/ 11 h 13"/>
                  <a:gd name="T14" fmla="*/ 23 w 35"/>
                  <a:gd name="T15" fmla="*/ 13 h 13"/>
                  <a:gd name="T16" fmla="*/ 16 w 35"/>
                  <a:gd name="T17" fmla="*/ 13 h 13"/>
                  <a:gd name="T18" fmla="*/ 9 w 35"/>
                  <a:gd name="T19" fmla="*/ 11 h 13"/>
                  <a:gd name="T20" fmla="*/ 5 w 35"/>
                  <a:gd name="T21" fmla="*/ 10 h 13"/>
                  <a:gd name="T22" fmla="*/ 1 w 35"/>
                  <a:gd name="T23" fmla="*/ 7 h 13"/>
                  <a:gd name="T24" fmla="*/ 0 w 35"/>
                  <a:gd name="T25" fmla="*/ 5 h 13"/>
                  <a:gd name="T26" fmla="*/ 1 w 35"/>
                  <a:gd name="T27" fmla="*/ 2 h 13"/>
                  <a:gd name="T28" fmla="*/ 6 w 35"/>
                  <a:gd name="T29" fmla="*/ 0 h 13"/>
                  <a:gd name="T30" fmla="*/ 10 w 35"/>
                  <a:gd name="T31" fmla="*/ 0 h 13"/>
                  <a:gd name="T32" fmla="*/ 17 w 35"/>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3">
                    <a:moveTo>
                      <a:pt x="17" y="0"/>
                    </a:moveTo>
                    <a:lnTo>
                      <a:pt x="24" y="1"/>
                    </a:lnTo>
                    <a:lnTo>
                      <a:pt x="30" y="2"/>
                    </a:lnTo>
                    <a:lnTo>
                      <a:pt x="33" y="6"/>
                    </a:lnTo>
                    <a:lnTo>
                      <a:pt x="35" y="8"/>
                    </a:lnTo>
                    <a:lnTo>
                      <a:pt x="33" y="10"/>
                    </a:lnTo>
                    <a:lnTo>
                      <a:pt x="29" y="11"/>
                    </a:lnTo>
                    <a:lnTo>
                      <a:pt x="23" y="13"/>
                    </a:lnTo>
                    <a:lnTo>
                      <a:pt x="16" y="13"/>
                    </a:lnTo>
                    <a:lnTo>
                      <a:pt x="9" y="11"/>
                    </a:lnTo>
                    <a:lnTo>
                      <a:pt x="5" y="10"/>
                    </a:lnTo>
                    <a:lnTo>
                      <a:pt x="1" y="7"/>
                    </a:lnTo>
                    <a:lnTo>
                      <a:pt x="0" y="5"/>
                    </a:lnTo>
                    <a:lnTo>
                      <a:pt x="1" y="2"/>
                    </a:lnTo>
                    <a:lnTo>
                      <a:pt x="6" y="0"/>
                    </a:lnTo>
                    <a:lnTo>
                      <a:pt x="10" y="0"/>
                    </a:lnTo>
                    <a:lnTo>
                      <a:pt x="17"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7" name="Freeform 194"/>
              <p:cNvSpPr>
                <a:spLocks/>
              </p:cNvSpPr>
              <p:nvPr/>
            </p:nvSpPr>
            <p:spPr bwMode="auto">
              <a:xfrm>
                <a:off x="4856164" y="3933826"/>
                <a:ext cx="100013" cy="49213"/>
              </a:xfrm>
              <a:custGeom>
                <a:avLst/>
                <a:gdLst>
                  <a:gd name="T0" fmla="*/ 0 w 126"/>
                  <a:gd name="T1" fmla="*/ 26 h 62"/>
                  <a:gd name="T2" fmla="*/ 126 w 126"/>
                  <a:gd name="T3" fmla="*/ 0 h 62"/>
                  <a:gd name="T4" fmla="*/ 126 w 126"/>
                  <a:gd name="T5" fmla="*/ 25 h 62"/>
                  <a:gd name="T6" fmla="*/ 92 w 126"/>
                  <a:gd name="T7" fmla="*/ 37 h 62"/>
                  <a:gd name="T8" fmla="*/ 0 w 126"/>
                  <a:gd name="T9" fmla="*/ 62 h 62"/>
                  <a:gd name="T10" fmla="*/ 0 w 126"/>
                  <a:gd name="T11" fmla="*/ 26 h 62"/>
                </a:gdLst>
                <a:ahLst/>
                <a:cxnLst>
                  <a:cxn ang="0">
                    <a:pos x="T0" y="T1"/>
                  </a:cxn>
                  <a:cxn ang="0">
                    <a:pos x="T2" y="T3"/>
                  </a:cxn>
                  <a:cxn ang="0">
                    <a:pos x="T4" y="T5"/>
                  </a:cxn>
                  <a:cxn ang="0">
                    <a:pos x="T6" y="T7"/>
                  </a:cxn>
                  <a:cxn ang="0">
                    <a:pos x="T8" y="T9"/>
                  </a:cxn>
                  <a:cxn ang="0">
                    <a:pos x="T10" y="T11"/>
                  </a:cxn>
                </a:cxnLst>
                <a:rect l="0" t="0" r="r" b="b"/>
                <a:pathLst>
                  <a:path w="126" h="62">
                    <a:moveTo>
                      <a:pt x="0" y="26"/>
                    </a:moveTo>
                    <a:lnTo>
                      <a:pt x="126" y="0"/>
                    </a:lnTo>
                    <a:lnTo>
                      <a:pt x="126" y="25"/>
                    </a:lnTo>
                    <a:lnTo>
                      <a:pt x="92" y="37"/>
                    </a:lnTo>
                    <a:lnTo>
                      <a:pt x="0" y="62"/>
                    </a:lnTo>
                    <a:lnTo>
                      <a:pt x="0" y="26"/>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8" name="Freeform 195"/>
              <p:cNvSpPr>
                <a:spLocks/>
              </p:cNvSpPr>
              <p:nvPr/>
            </p:nvSpPr>
            <p:spPr bwMode="auto">
              <a:xfrm>
                <a:off x="4860926" y="3933826"/>
                <a:ext cx="95250" cy="47625"/>
              </a:xfrm>
              <a:custGeom>
                <a:avLst/>
                <a:gdLst>
                  <a:gd name="T0" fmla="*/ 0 w 120"/>
                  <a:gd name="T1" fmla="*/ 25 h 60"/>
                  <a:gd name="T2" fmla="*/ 15 w 120"/>
                  <a:gd name="T3" fmla="*/ 22 h 60"/>
                  <a:gd name="T4" fmla="*/ 30 w 120"/>
                  <a:gd name="T5" fmla="*/ 19 h 60"/>
                  <a:gd name="T6" fmla="*/ 45 w 120"/>
                  <a:gd name="T7" fmla="*/ 16 h 60"/>
                  <a:gd name="T8" fmla="*/ 60 w 120"/>
                  <a:gd name="T9" fmla="*/ 12 h 60"/>
                  <a:gd name="T10" fmla="*/ 75 w 120"/>
                  <a:gd name="T11" fmla="*/ 9 h 60"/>
                  <a:gd name="T12" fmla="*/ 90 w 120"/>
                  <a:gd name="T13" fmla="*/ 6 h 60"/>
                  <a:gd name="T14" fmla="*/ 105 w 120"/>
                  <a:gd name="T15" fmla="*/ 3 h 60"/>
                  <a:gd name="T16" fmla="*/ 120 w 120"/>
                  <a:gd name="T17" fmla="*/ 0 h 60"/>
                  <a:gd name="T18" fmla="*/ 120 w 120"/>
                  <a:gd name="T19" fmla="*/ 7 h 60"/>
                  <a:gd name="T20" fmla="*/ 120 w 120"/>
                  <a:gd name="T21" fmla="*/ 12 h 60"/>
                  <a:gd name="T22" fmla="*/ 120 w 120"/>
                  <a:gd name="T23" fmla="*/ 19 h 60"/>
                  <a:gd name="T24" fmla="*/ 120 w 120"/>
                  <a:gd name="T25" fmla="*/ 26 h 60"/>
                  <a:gd name="T26" fmla="*/ 112 w 120"/>
                  <a:gd name="T27" fmla="*/ 29 h 60"/>
                  <a:gd name="T28" fmla="*/ 103 w 120"/>
                  <a:gd name="T29" fmla="*/ 31 h 60"/>
                  <a:gd name="T30" fmla="*/ 94 w 120"/>
                  <a:gd name="T31" fmla="*/ 34 h 60"/>
                  <a:gd name="T32" fmla="*/ 86 w 120"/>
                  <a:gd name="T33" fmla="*/ 37 h 60"/>
                  <a:gd name="T34" fmla="*/ 76 w 120"/>
                  <a:gd name="T35" fmla="*/ 40 h 60"/>
                  <a:gd name="T36" fmla="*/ 64 w 120"/>
                  <a:gd name="T37" fmla="*/ 42 h 60"/>
                  <a:gd name="T38" fmla="*/ 54 w 120"/>
                  <a:gd name="T39" fmla="*/ 46 h 60"/>
                  <a:gd name="T40" fmla="*/ 44 w 120"/>
                  <a:gd name="T41" fmla="*/ 48 h 60"/>
                  <a:gd name="T42" fmla="*/ 32 w 120"/>
                  <a:gd name="T43" fmla="*/ 50 h 60"/>
                  <a:gd name="T44" fmla="*/ 22 w 120"/>
                  <a:gd name="T45" fmla="*/ 54 h 60"/>
                  <a:gd name="T46" fmla="*/ 10 w 120"/>
                  <a:gd name="T47" fmla="*/ 56 h 60"/>
                  <a:gd name="T48" fmla="*/ 0 w 120"/>
                  <a:gd name="T49" fmla="*/ 60 h 60"/>
                  <a:gd name="T50" fmla="*/ 0 w 120"/>
                  <a:gd name="T51" fmla="*/ 50 h 60"/>
                  <a:gd name="T52" fmla="*/ 0 w 120"/>
                  <a:gd name="T53" fmla="*/ 42 h 60"/>
                  <a:gd name="T54" fmla="*/ 0 w 120"/>
                  <a:gd name="T55" fmla="*/ 33 h 60"/>
                  <a:gd name="T56" fmla="*/ 0 w 120"/>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60">
                    <a:moveTo>
                      <a:pt x="0" y="25"/>
                    </a:moveTo>
                    <a:lnTo>
                      <a:pt x="15" y="22"/>
                    </a:lnTo>
                    <a:lnTo>
                      <a:pt x="30" y="19"/>
                    </a:lnTo>
                    <a:lnTo>
                      <a:pt x="45" y="16"/>
                    </a:lnTo>
                    <a:lnTo>
                      <a:pt x="60" y="12"/>
                    </a:lnTo>
                    <a:lnTo>
                      <a:pt x="75" y="9"/>
                    </a:lnTo>
                    <a:lnTo>
                      <a:pt x="90" y="6"/>
                    </a:lnTo>
                    <a:lnTo>
                      <a:pt x="105" y="3"/>
                    </a:lnTo>
                    <a:lnTo>
                      <a:pt x="120" y="0"/>
                    </a:lnTo>
                    <a:lnTo>
                      <a:pt x="120" y="7"/>
                    </a:lnTo>
                    <a:lnTo>
                      <a:pt x="120" y="12"/>
                    </a:lnTo>
                    <a:lnTo>
                      <a:pt x="120" y="19"/>
                    </a:lnTo>
                    <a:lnTo>
                      <a:pt x="120" y="26"/>
                    </a:lnTo>
                    <a:lnTo>
                      <a:pt x="112" y="29"/>
                    </a:lnTo>
                    <a:lnTo>
                      <a:pt x="103" y="31"/>
                    </a:lnTo>
                    <a:lnTo>
                      <a:pt x="94" y="34"/>
                    </a:lnTo>
                    <a:lnTo>
                      <a:pt x="86" y="37"/>
                    </a:lnTo>
                    <a:lnTo>
                      <a:pt x="76" y="40"/>
                    </a:lnTo>
                    <a:lnTo>
                      <a:pt x="64" y="42"/>
                    </a:lnTo>
                    <a:lnTo>
                      <a:pt x="54" y="46"/>
                    </a:lnTo>
                    <a:lnTo>
                      <a:pt x="44" y="48"/>
                    </a:lnTo>
                    <a:lnTo>
                      <a:pt x="32" y="50"/>
                    </a:lnTo>
                    <a:lnTo>
                      <a:pt x="22" y="54"/>
                    </a:lnTo>
                    <a:lnTo>
                      <a:pt x="10" y="56"/>
                    </a:lnTo>
                    <a:lnTo>
                      <a:pt x="0" y="60"/>
                    </a:lnTo>
                    <a:lnTo>
                      <a:pt x="0" y="50"/>
                    </a:lnTo>
                    <a:lnTo>
                      <a:pt x="0" y="42"/>
                    </a:lnTo>
                    <a:lnTo>
                      <a:pt x="0" y="33"/>
                    </a:lnTo>
                    <a:lnTo>
                      <a:pt x="0" y="25"/>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59" name="Freeform 196"/>
              <p:cNvSpPr>
                <a:spLocks/>
              </p:cNvSpPr>
              <p:nvPr/>
            </p:nvSpPr>
            <p:spPr bwMode="auto">
              <a:xfrm>
                <a:off x="4865689" y="3933826"/>
                <a:ext cx="90488" cy="46038"/>
              </a:xfrm>
              <a:custGeom>
                <a:avLst/>
                <a:gdLst>
                  <a:gd name="T0" fmla="*/ 0 w 113"/>
                  <a:gd name="T1" fmla="*/ 24 h 57"/>
                  <a:gd name="T2" fmla="*/ 13 w 113"/>
                  <a:gd name="T3" fmla="*/ 20 h 57"/>
                  <a:gd name="T4" fmla="*/ 28 w 113"/>
                  <a:gd name="T5" fmla="*/ 18 h 57"/>
                  <a:gd name="T6" fmla="*/ 42 w 113"/>
                  <a:gd name="T7" fmla="*/ 15 h 57"/>
                  <a:gd name="T8" fmla="*/ 57 w 113"/>
                  <a:gd name="T9" fmla="*/ 11 h 57"/>
                  <a:gd name="T10" fmla="*/ 71 w 113"/>
                  <a:gd name="T11" fmla="*/ 9 h 57"/>
                  <a:gd name="T12" fmla="*/ 85 w 113"/>
                  <a:gd name="T13" fmla="*/ 6 h 57"/>
                  <a:gd name="T14" fmla="*/ 99 w 113"/>
                  <a:gd name="T15" fmla="*/ 3 h 57"/>
                  <a:gd name="T16" fmla="*/ 113 w 113"/>
                  <a:gd name="T17" fmla="*/ 0 h 57"/>
                  <a:gd name="T18" fmla="*/ 113 w 113"/>
                  <a:gd name="T19" fmla="*/ 7 h 57"/>
                  <a:gd name="T20" fmla="*/ 113 w 113"/>
                  <a:gd name="T21" fmla="*/ 12 h 57"/>
                  <a:gd name="T22" fmla="*/ 113 w 113"/>
                  <a:gd name="T23" fmla="*/ 19 h 57"/>
                  <a:gd name="T24" fmla="*/ 113 w 113"/>
                  <a:gd name="T25" fmla="*/ 26 h 57"/>
                  <a:gd name="T26" fmla="*/ 105 w 113"/>
                  <a:gd name="T27" fmla="*/ 29 h 57"/>
                  <a:gd name="T28" fmla="*/ 96 w 113"/>
                  <a:gd name="T29" fmla="*/ 31 h 57"/>
                  <a:gd name="T30" fmla="*/ 87 w 113"/>
                  <a:gd name="T31" fmla="*/ 34 h 57"/>
                  <a:gd name="T32" fmla="*/ 79 w 113"/>
                  <a:gd name="T33" fmla="*/ 37 h 57"/>
                  <a:gd name="T34" fmla="*/ 69 w 113"/>
                  <a:gd name="T35" fmla="*/ 39 h 57"/>
                  <a:gd name="T36" fmla="*/ 60 w 113"/>
                  <a:gd name="T37" fmla="*/ 41 h 57"/>
                  <a:gd name="T38" fmla="*/ 49 w 113"/>
                  <a:gd name="T39" fmla="*/ 45 h 57"/>
                  <a:gd name="T40" fmla="*/ 40 w 113"/>
                  <a:gd name="T41" fmla="*/ 47 h 57"/>
                  <a:gd name="T42" fmla="*/ 30 w 113"/>
                  <a:gd name="T43" fmla="*/ 49 h 57"/>
                  <a:gd name="T44" fmla="*/ 19 w 113"/>
                  <a:gd name="T45" fmla="*/ 52 h 57"/>
                  <a:gd name="T46" fmla="*/ 10 w 113"/>
                  <a:gd name="T47" fmla="*/ 55 h 57"/>
                  <a:gd name="T48" fmla="*/ 0 w 113"/>
                  <a:gd name="T49" fmla="*/ 57 h 57"/>
                  <a:gd name="T50" fmla="*/ 0 w 113"/>
                  <a:gd name="T51" fmla="*/ 49 h 57"/>
                  <a:gd name="T52" fmla="*/ 0 w 113"/>
                  <a:gd name="T53" fmla="*/ 41 h 57"/>
                  <a:gd name="T54" fmla="*/ 0 w 113"/>
                  <a:gd name="T55" fmla="*/ 32 h 57"/>
                  <a:gd name="T56" fmla="*/ 0 w 113"/>
                  <a:gd name="T5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57">
                    <a:moveTo>
                      <a:pt x="0" y="24"/>
                    </a:moveTo>
                    <a:lnTo>
                      <a:pt x="13" y="20"/>
                    </a:lnTo>
                    <a:lnTo>
                      <a:pt x="28" y="18"/>
                    </a:lnTo>
                    <a:lnTo>
                      <a:pt x="42" y="15"/>
                    </a:lnTo>
                    <a:lnTo>
                      <a:pt x="57" y="11"/>
                    </a:lnTo>
                    <a:lnTo>
                      <a:pt x="71" y="9"/>
                    </a:lnTo>
                    <a:lnTo>
                      <a:pt x="85" y="6"/>
                    </a:lnTo>
                    <a:lnTo>
                      <a:pt x="99" y="3"/>
                    </a:lnTo>
                    <a:lnTo>
                      <a:pt x="113" y="0"/>
                    </a:lnTo>
                    <a:lnTo>
                      <a:pt x="113" y="7"/>
                    </a:lnTo>
                    <a:lnTo>
                      <a:pt x="113" y="12"/>
                    </a:lnTo>
                    <a:lnTo>
                      <a:pt x="113" y="19"/>
                    </a:lnTo>
                    <a:lnTo>
                      <a:pt x="113" y="26"/>
                    </a:lnTo>
                    <a:lnTo>
                      <a:pt x="105" y="29"/>
                    </a:lnTo>
                    <a:lnTo>
                      <a:pt x="96" y="31"/>
                    </a:lnTo>
                    <a:lnTo>
                      <a:pt x="87" y="34"/>
                    </a:lnTo>
                    <a:lnTo>
                      <a:pt x="79" y="37"/>
                    </a:lnTo>
                    <a:lnTo>
                      <a:pt x="69" y="39"/>
                    </a:lnTo>
                    <a:lnTo>
                      <a:pt x="60" y="41"/>
                    </a:lnTo>
                    <a:lnTo>
                      <a:pt x="49" y="45"/>
                    </a:lnTo>
                    <a:lnTo>
                      <a:pt x="40" y="47"/>
                    </a:lnTo>
                    <a:lnTo>
                      <a:pt x="30" y="49"/>
                    </a:lnTo>
                    <a:lnTo>
                      <a:pt x="19" y="52"/>
                    </a:lnTo>
                    <a:lnTo>
                      <a:pt x="10" y="55"/>
                    </a:lnTo>
                    <a:lnTo>
                      <a:pt x="0" y="57"/>
                    </a:lnTo>
                    <a:lnTo>
                      <a:pt x="0" y="49"/>
                    </a:lnTo>
                    <a:lnTo>
                      <a:pt x="0" y="41"/>
                    </a:lnTo>
                    <a:lnTo>
                      <a:pt x="0" y="32"/>
                    </a:lnTo>
                    <a:lnTo>
                      <a:pt x="0" y="24"/>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0" name="Freeform 197"/>
              <p:cNvSpPr>
                <a:spLocks/>
              </p:cNvSpPr>
              <p:nvPr/>
            </p:nvSpPr>
            <p:spPr bwMode="auto">
              <a:xfrm>
                <a:off x="4872039" y="3933826"/>
                <a:ext cx="84138" cy="44450"/>
              </a:xfrm>
              <a:custGeom>
                <a:avLst/>
                <a:gdLst>
                  <a:gd name="T0" fmla="*/ 0 w 107"/>
                  <a:gd name="T1" fmla="*/ 23 h 56"/>
                  <a:gd name="T2" fmla="*/ 13 w 107"/>
                  <a:gd name="T3" fmla="*/ 19 h 56"/>
                  <a:gd name="T4" fmla="*/ 26 w 107"/>
                  <a:gd name="T5" fmla="*/ 17 h 56"/>
                  <a:gd name="T6" fmla="*/ 40 w 107"/>
                  <a:gd name="T7" fmla="*/ 14 h 56"/>
                  <a:gd name="T8" fmla="*/ 54 w 107"/>
                  <a:gd name="T9" fmla="*/ 11 h 56"/>
                  <a:gd name="T10" fmla="*/ 66 w 107"/>
                  <a:gd name="T11" fmla="*/ 9 h 56"/>
                  <a:gd name="T12" fmla="*/ 80 w 107"/>
                  <a:gd name="T13" fmla="*/ 6 h 56"/>
                  <a:gd name="T14" fmla="*/ 93 w 107"/>
                  <a:gd name="T15" fmla="*/ 3 h 56"/>
                  <a:gd name="T16" fmla="*/ 107 w 107"/>
                  <a:gd name="T17" fmla="*/ 0 h 56"/>
                  <a:gd name="T18" fmla="*/ 107 w 107"/>
                  <a:gd name="T19" fmla="*/ 7 h 56"/>
                  <a:gd name="T20" fmla="*/ 107 w 107"/>
                  <a:gd name="T21" fmla="*/ 14 h 56"/>
                  <a:gd name="T22" fmla="*/ 107 w 107"/>
                  <a:gd name="T23" fmla="*/ 20 h 56"/>
                  <a:gd name="T24" fmla="*/ 107 w 107"/>
                  <a:gd name="T25" fmla="*/ 26 h 56"/>
                  <a:gd name="T26" fmla="*/ 99 w 107"/>
                  <a:gd name="T27" fmla="*/ 29 h 56"/>
                  <a:gd name="T28" fmla="*/ 89 w 107"/>
                  <a:gd name="T29" fmla="*/ 31 h 56"/>
                  <a:gd name="T30" fmla="*/ 81 w 107"/>
                  <a:gd name="T31" fmla="*/ 34 h 56"/>
                  <a:gd name="T32" fmla="*/ 73 w 107"/>
                  <a:gd name="T33" fmla="*/ 37 h 56"/>
                  <a:gd name="T34" fmla="*/ 64 w 107"/>
                  <a:gd name="T35" fmla="*/ 39 h 56"/>
                  <a:gd name="T36" fmla="*/ 55 w 107"/>
                  <a:gd name="T37" fmla="*/ 41 h 56"/>
                  <a:gd name="T38" fmla="*/ 46 w 107"/>
                  <a:gd name="T39" fmla="*/ 44 h 56"/>
                  <a:gd name="T40" fmla="*/ 36 w 107"/>
                  <a:gd name="T41" fmla="*/ 46 h 56"/>
                  <a:gd name="T42" fmla="*/ 27 w 107"/>
                  <a:gd name="T43" fmla="*/ 49 h 56"/>
                  <a:gd name="T44" fmla="*/ 18 w 107"/>
                  <a:gd name="T45" fmla="*/ 52 h 56"/>
                  <a:gd name="T46" fmla="*/ 9 w 107"/>
                  <a:gd name="T47" fmla="*/ 54 h 56"/>
                  <a:gd name="T48" fmla="*/ 0 w 107"/>
                  <a:gd name="T49" fmla="*/ 56 h 56"/>
                  <a:gd name="T50" fmla="*/ 0 w 107"/>
                  <a:gd name="T51" fmla="*/ 48 h 56"/>
                  <a:gd name="T52" fmla="*/ 0 w 107"/>
                  <a:gd name="T53" fmla="*/ 39 h 56"/>
                  <a:gd name="T54" fmla="*/ 0 w 107"/>
                  <a:gd name="T55" fmla="*/ 31 h 56"/>
                  <a:gd name="T56" fmla="*/ 0 w 107"/>
                  <a:gd name="T5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56">
                    <a:moveTo>
                      <a:pt x="0" y="23"/>
                    </a:moveTo>
                    <a:lnTo>
                      <a:pt x="13" y="19"/>
                    </a:lnTo>
                    <a:lnTo>
                      <a:pt x="26" y="17"/>
                    </a:lnTo>
                    <a:lnTo>
                      <a:pt x="40" y="14"/>
                    </a:lnTo>
                    <a:lnTo>
                      <a:pt x="54" y="11"/>
                    </a:lnTo>
                    <a:lnTo>
                      <a:pt x="66" y="9"/>
                    </a:lnTo>
                    <a:lnTo>
                      <a:pt x="80" y="6"/>
                    </a:lnTo>
                    <a:lnTo>
                      <a:pt x="93" y="3"/>
                    </a:lnTo>
                    <a:lnTo>
                      <a:pt x="107" y="0"/>
                    </a:lnTo>
                    <a:lnTo>
                      <a:pt x="107" y="7"/>
                    </a:lnTo>
                    <a:lnTo>
                      <a:pt x="107" y="14"/>
                    </a:lnTo>
                    <a:lnTo>
                      <a:pt x="107" y="20"/>
                    </a:lnTo>
                    <a:lnTo>
                      <a:pt x="107" y="26"/>
                    </a:lnTo>
                    <a:lnTo>
                      <a:pt x="99" y="29"/>
                    </a:lnTo>
                    <a:lnTo>
                      <a:pt x="89" y="31"/>
                    </a:lnTo>
                    <a:lnTo>
                      <a:pt x="81" y="34"/>
                    </a:lnTo>
                    <a:lnTo>
                      <a:pt x="73" y="37"/>
                    </a:lnTo>
                    <a:lnTo>
                      <a:pt x="64" y="39"/>
                    </a:lnTo>
                    <a:lnTo>
                      <a:pt x="55" y="41"/>
                    </a:lnTo>
                    <a:lnTo>
                      <a:pt x="46" y="44"/>
                    </a:lnTo>
                    <a:lnTo>
                      <a:pt x="36" y="46"/>
                    </a:lnTo>
                    <a:lnTo>
                      <a:pt x="27" y="49"/>
                    </a:lnTo>
                    <a:lnTo>
                      <a:pt x="18" y="52"/>
                    </a:lnTo>
                    <a:lnTo>
                      <a:pt x="9" y="54"/>
                    </a:lnTo>
                    <a:lnTo>
                      <a:pt x="0" y="56"/>
                    </a:lnTo>
                    <a:lnTo>
                      <a:pt x="0" y="48"/>
                    </a:lnTo>
                    <a:lnTo>
                      <a:pt x="0" y="39"/>
                    </a:lnTo>
                    <a:lnTo>
                      <a:pt x="0" y="31"/>
                    </a:lnTo>
                    <a:lnTo>
                      <a:pt x="0" y="23"/>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1" name="Freeform 198"/>
              <p:cNvSpPr>
                <a:spLocks/>
              </p:cNvSpPr>
              <p:nvPr/>
            </p:nvSpPr>
            <p:spPr bwMode="auto">
              <a:xfrm>
                <a:off x="4876801" y="3933826"/>
                <a:ext cx="79375" cy="42863"/>
              </a:xfrm>
              <a:custGeom>
                <a:avLst/>
                <a:gdLst>
                  <a:gd name="T0" fmla="*/ 0 w 102"/>
                  <a:gd name="T1" fmla="*/ 22 h 54"/>
                  <a:gd name="T2" fmla="*/ 13 w 102"/>
                  <a:gd name="T3" fmla="*/ 19 h 54"/>
                  <a:gd name="T4" fmla="*/ 26 w 102"/>
                  <a:gd name="T5" fmla="*/ 16 h 54"/>
                  <a:gd name="T6" fmla="*/ 38 w 102"/>
                  <a:gd name="T7" fmla="*/ 14 h 54"/>
                  <a:gd name="T8" fmla="*/ 51 w 102"/>
                  <a:gd name="T9" fmla="*/ 11 h 54"/>
                  <a:gd name="T10" fmla="*/ 64 w 102"/>
                  <a:gd name="T11" fmla="*/ 9 h 54"/>
                  <a:gd name="T12" fmla="*/ 76 w 102"/>
                  <a:gd name="T13" fmla="*/ 6 h 54"/>
                  <a:gd name="T14" fmla="*/ 89 w 102"/>
                  <a:gd name="T15" fmla="*/ 3 h 54"/>
                  <a:gd name="T16" fmla="*/ 102 w 102"/>
                  <a:gd name="T17" fmla="*/ 0 h 54"/>
                  <a:gd name="T18" fmla="*/ 102 w 102"/>
                  <a:gd name="T19" fmla="*/ 7 h 54"/>
                  <a:gd name="T20" fmla="*/ 102 w 102"/>
                  <a:gd name="T21" fmla="*/ 14 h 54"/>
                  <a:gd name="T22" fmla="*/ 102 w 102"/>
                  <a:gd name="T23" fmla="*/ 20 h 54"/>
                  <a:gd name="T24" fmla="*/ 102 w 102"/>
                  <a:gd name="T25" fmla="*/ 27 h 54"/>
                  <a:gd name="T26" fmla="*/ 94 w 102"/>
                  <a:gd name="T27" fmla="*/ 30 h 54"/>
                  <a:gd name="T28" fmla="*/ 86 w 102"/>
                  <a:gd name="T29" fmla="*/ 32 h 54"/>
                  <a:gd name="T30" fmla="*/ 76 w 102"/>
                  <a:gd name="T31" fmla="*/ 34 h 54"/>
                  <a:gd name="T32" fmla="*/ 68 w 102"/>
                  <a:gd name="T33" fmla="*/ 37 h 54"/>
                  <a:gd name="T34" fmla="*/ 60 w 102"/>
                  <a:gd name="T35" fmla="*/ 39 h 54"/>
                  <a:gd name="T36" fmla="*/ 52 w 102"/>
                  <a:gd name="T37" fmla="*/ 41 h 54"/>
                  <a:gd name="T38" fmla="*/ 43 w 102"/>
                  <a:gd name="T39" fmla="*/ 44 h 54"/>
                  <a:gd name="T40" fmla="*/ 35 w 102"/>
                  <a:gd name="T41" fmla="*/ 45 h 54"/>
                  <a:gd name="T42" fmla="*/ 27 w 102"/>
                  <a:gd name="T43" fmla="*/ 47 h 54"/>
                  <a:gd name="T44" fmla="*/ 18 w 102"/>
                  <a:gd name="T45" fmla="*/ 49 h 54"/>
                  <a:gd name="T46" fmla="*/ 10 w 102"/>
                  <a:gd name="T47" fmla="*/ 52 h 54"/>
                  <a:gd name="T48" fmla="*/ 1 w 102"/>
                  <a:gd name="T49" fmla="*/ 54 h 54"/>
                  <a:gd name="T50" fmla="*/ 1 w 102"/>
                  <a:gd name="T51" fmla="*/ 46 h 54"/>
                  <a:gd name="T52" fmla="*/ 1 w 102"/>
                  <a:gd name="T53" fmla="*/ 38 h 54"/>
                  <a:gd name="T54" fmla="*/ 1 w 102"/>
                  <a:gd name="T55" fmla="*/ 30 h 54"/>
                  <a:gd name="T56" fmla="*/ 0 w 102"/>
                  <a:gd name="T5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54">
                    <a:moveTo>
                      <a:pt x="0" y="22"/>
                    </a:moveTo>
                    <a:lnTo>
                      <a:pt x="13" y="19"/>
                    </a:lnTo>
                    <a:lnTo>
                      <a:pt x="26" y="16"/>
                    </a:lnTo>
                    <a:lnTo>
                      <a:pt x="38" y="14"/>
                    </a:lnTo>
                    <a:lnTo>
                      <a:pt x="51" y="11"/>
                    </a:lnTo>
                    <a:lnTo>
                      <a:pt x="64" y="9"/>
                    </a:lnTo>
                    <a:lnTo>
                      <a:pt x="76" y="6"/>
                    </a:lnTo>
                    <a:lnTo>
                      <a:pt x="89" y="3"/>
                    </a:lnTo>
                    <a:lnTo>
                      <a:pt x="102" y="0"/>
                    </a:lnTo>
                    <a:lnTo>
                      <a:pt x="102" y="7"/>
                    </a:lnTo>
                    <a:lnTo>
                      <a:pt x="102" y="14"/>
                    </a:lnTo>
                    <a:lnTo>
                      <a:pt x="102" y="20"/>
                    </a:lnTo>
                    <a:lnTo>
                      <a:pt x="102" y="27"/>
                    </a:lnTo>
                    <a:lnTo>
                      <a:pt x="94" y="30"/>
                    </a:lnTo>
                    <a:lnTo>
                      <a:pt x="86" y="32"/>
                    </a:lnTo>
                    <a:lnTo>
                      <a:pt x="76" y="34"/>
                    </a:lnTo>
                    <a:lnTo>
                      <a:pt x="68" y="37"/>
                    </a:lnTo>
                    <a:lnTo>
                      <a:pt x="60" y="39"/>
                    </a:lnTo>
                    <a:lnTo>
                      <a:pt x="52" y="41"/>
                    </a:lnTo>
                    <a:lnTo>
                      <a:pt x="43" y="44"/>
                    </a:lnTo>
                    <a:lnTo>
                      <a:pt x="35" y="45"/>
                    </a:lnTo>
                    <a:lnTo>
                      <a:pt x="27" y="47"/>
                    </a:lnTo>
                    <a:lnTo>
                      <a:pt x="18" y="49"/>
                    </a:lnTo>
                    <a:lnTo>
                      <a:pt x="10" y="52"/>
                    </a:lnTo>
                    <a:lnTo>
                      <a:pt x="1" y="54"/>
                    </a:lnTo>
                    <a:lnTo>
                      <a:pt x="1" y="46"/>
                    </a:lnTo>
                    <a:lnTo>
                      <a:pt x="1" y="38"/>
                    </a:lnTo>
                    <a:lnTo>
                      <a:pt x="1" y="30"/>
                    </a:lnTo>
                    <a:lnTo>
                      <a:pt x="0" y="2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2" name="Freeform 199"/>
              <p:cNvSpPr>
                <a:spLocks/>
              </p:cNvSpPr>
              <p:nvPr/>
            </p:nvSpPr>
            <p:spPr bwMode="auto">
              <a:xfrm>
                <a:off x="4881564" y="3933826"/>
                <a:ext cx="74613" cy="41275"/>
              </a:xfrm>
              <a:custGeom>
                <a:avLst/>
                <a:gdLst>
                  <a:gd name="T0" fmla="*/ 0 w 95"/>
                  <a:gd name="T1" fmla="*/ 19 h 52"/>
                  <a:gd name="T2" fmla="*/ 12 w 95"/>
                  <a:gd name="T3" fmla="*/ 17 h 52"/>
                  <a:gd name="T4" fmla="*/ 23 w 95"/>
                  <a:gd name="T5" fmla="*/ 15 h 52"/>
                  <a:gd name="T6" fmla="*/ 35 w 95"/>
                  <a:gd name="T7" fmla="*/ 11 h 52"/>
                  <a:gd name="T8" fmla="*/ 48 w 95"/>
                  <a:gd name="T9" fmla="*/ 9 h 52"/>
                  <a:gd name="T10" fmla="*/ 59 w 95"/>
                  <a:gd name="T11" fmla="*/ 7 h 52"/>
                  <a:gd name="T12" fmla="*/ 71 w 95"/>
                  <a:gd name="T13" fmla="*/ 5 h 52"/>
                  <a:gd name="T14" fmla="*/ 83 w 95"/>
                  <a:gd name="T15" fmla="*/ 2 h 52"/>
                  <a:gd name="T16" fmla="*/ 95 w 95"/>
                  <a:gd name="T17" fmla="*/ 0 h 52"/>
                  <a:gd name="T18" fmla="*/ 95 w 95"/>
                  <a:gd name="T19" fmla="*/ 6 h 52"/>
                  <a:gd name="T20" fmla="*/ 95 w 95"/>
                  <a:gd name="T21" fmla="*/ 13 h 52"/>
                  <a:gd name="T22" fmla="*/ 95 w 95"/>
                  <a:gd name="T23" fmla="*/ 19 h 52"/>
                  <a:gd name="T24" fmla="*/ 95 w 95"/>
                  <a:gd name="T25" fmla="*/ 26 h 52"/>
                  <a:gd name="T26" fmla="*/ 87 w 95"/>
                  <a:gd name="T27" fmla="*/ 29 h 52"/>
                  <a:gd name="T28" fmla="*/ 79 w 95"/>
                  <a:gd name="T29" fmla="*/ 31 h 52"/>
                  <a:gd name="T30" fmla="*/ 71 w 95"/>
                  <a:gd name="T31" fmla="*/ 33 h 52"/>
                  <a:gd name="T32" fmla="*/ 63 w 95"/>
                  <a:gd name="T33" fmla="*/ 36 h 52"/>
                  <a:gd name="T34" fmla="*/ 54 w 95"/>
                  <a:gd name="T35" fmla="*/ 38 h 52"/>
                  <a:gd name="T36" fmla="*/ 48 w 95"/>
                  <a:gd name="T37" fmla="*/ 40 h 52"/>
                  <a:gd name="T38" fmla="*/ 39 w 95"/>
                  <a:gd name="T39" fmla="*/ 41 h 52"/>
                  <a:gd name="T40" fmla="*/ 33 w 95"/>
                  <a:gd name="T41" fmla="*/ 44 h 52"/>
                  <a:gd name="T42" fmla="*/ 24 w 95"/>
                  <a:gd name="T43" fmla="*/ 46 h 52"/>
                  <a:gd name="T44" fmla="*/ 16 w 95"/>
                  <a:gd name="T45" fmla="*/ 47 h 52"/>
                  <a:gd name="T46" fmla="*/ 9 w 95"/>
                  <a:gd name="T47" fmla="*/ 49 h 52"/>
                  <a:gd name="T48" fmla="*/ 1 w 95"/>
                  <a:gd name="T49" fmla="*/ 52 h 52"/>
                  <a:gd name="T50" fmla="*/ 1 w 95"/>
                  <a:gd name="T51" fmla="*/ 44 h 52"/>
                  <a:gd name="T52" fmla="*/ 1 w 95"/>
                  <a:gd name="T53" fmla="*/ 36 h 52"/>
                  <a:gd name="T54" fmla="*/ 0 w 95"/>
                  <a:gd name="T55" fmla="*/ 28 h 52"/>
                  <a:gd name="T56" fmla="*/ 0 w 95"/>
                  <a:gd name="T5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2">
                    <a:moveTo>
                      <a:pt x="0" y="19"/>
                    </a:moveTo>
                    <a:lnTo>
                      <a:pt x="12" y="17"/>
                    </a:lnTo>
                    <a:lnTo>
                      <a:pt x="23" y="15"/>
                    </a:lnTo>
                    <a:lnTo>
                      <a:pt x="35" y="11"/>
                    </a:lnTo>
                    <a:lnTo>
                      <a:pt x="48" y="9"/>
                    </a:lnTo>
                    <a:lnTo>
                      <a:pt x="59" y="7"/>
                    </a:lnTo>
                    <a:lnTo>
                      <a:pt x="71" y="5"/>
                    </a:lnTo>
                    <a:lnTo>
                      <a:pt x="83" y="2"/>
                    </a:lnTo>
                    <a:lnTo>
                      <a:pt x="95" y="0"/>
                    </a:lnTo>
                    <a:lnTo>
                      <a:pt x="95" y="6"/>
                    </a:lnTo>
                    <a:lnTo>
                      <a:pt x="95" y="13"/>
                    </a:lnTo>
                    <a:lnTo>
                      <a:pt x="95" y="19"/>
                    </a:lnTo>
                    <a:lnTo>
                      <a:pt x="95" y="26"/>
                    </a:lnTo>
                    <a:lnTo>
                      <a:pt x="87" y="29"/>
                    </a:lnTo>
                    <a:lnTo>
                      <a:pt x="79" y="31"/>
                    </a:lnTo>
                    <a:lnTo>
                      <a:pt x="71" y="33"/>
                    </a:lnTo>
                    <a:lnTo>
                      <a:pt x="63" y="36"/>
                    </a:lnTo>
                    <a:lnTo>
                      <a:pt x="54" y="38"/>
                    </a:lnTo>
                    <a:lnTo>
                      <a:pt x="48" y="40"/>
                    </a:lnTo>
                    <a:lnTo>
                      <a:pt x="39" y="41"/>
                    </a:lnTo>
                    <a:lnTo>
                      <a:pt x="33" y="44"/>
                    </a:lnTo>
                    <a:lnTo>
                      <a:pt x="24" y="46"/>
                    </a:lnTo>
                    <a:lnTo>
                      <a:pt x="16" y="47"/>
                    </a:lnTo>
                    <a:lnTo>
                      <a:pt x="9" y="49"/>
                    </a:lnTo>
                    <a:lnTo>
                      <a:pt x="1" y="52"/>
                    </a:lnTo>
                    <a:lnTo>
                      <a:pt x="1" y="44"/>
                    </a:lnTo>
                    <a:lnTo>
                      <a:pt x="1" y="36"/>
                    </a:lnTo>
                    <a:lnTo>
                      <a:pt x="0" y="28"/>
                    </a:lnTo>
                    <a:lnTo>
                      <a:pt x="0" y="19"/>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3" name="Freeform 200"/>
              <p:cNvSpPr>
                <a:spLocks/>
              </p:cNvSpPr>
              <p:nvPr/>
            </p:nvSpPr>
            <p:spPr bwMode="auto">
              <a:xfrm>
                <a:off x="4887914" y="3933826"/>
                <a:ext cx="68263" cy="39688"/>
              </a:xfrm>
              <a:custGeom>
                <a:avLst/>
                <a:gdLst>
                  <a:gd name="T0" fmla="*/ 0 w 88"/>
                  <a:gd name="T1" fmla="*/ 18 h 49"/>
                  <a:gd name="T2" fmla="*/ 11 w 88"/>
                  <a:gd name="T3" fmla="*/ 16 h 49"/>
                  <a:gd name="T4" fmla="*/ 22 w 88"/>
                  <a:gd name="T5" fmla="*/ 14 h 49"/>
                  <a:gd name="T6" fmla="*/ 32 w 88"/>
                  <a:gd name="T7" fmla="*/ 11 h 49"/>
                  <a:gd name="T8" fmla="*/ 44 w 88"/>
                  <a:gd name="T9" fmla="*/ 9 h 49"/>
                  <a:gd name="T10" fmla="*/ 54 w 88"/>
                  <a:gd name="T11" fmla="*/ 7 h 49"/>
                  <a:gd name="T12" fmla="*/ 66 w 88"/>
                  <a:gd name="T13" fmla="*/ 5 h 49"/>
                  <a:gd name="T14" fmla="*/ 76 w 88"/>
                  <a:gd name="T15" fmla="*/ 2 h 49"/>
                  <a:gd name="T16" fmla="*/ 88 w 88"/>
                  <a:gd name="T17" fmla="*/ 0 h 49"/>
                  <a:gd name="T18" fmla="*/ 88 w 88"/>
                  <a:gd name="T19" fmla="*/ 7 h 49"/>
                  <a:gd name="T20" fmla="*/ 88 w 88"/>
                  <a:gd name="T21" fmla="*/ 14 h 49"/>
                  <a:gd name="T22" fmla="*/ 88 w 88"/>
                  <a:gd name="T23" fmla="*/ 21 h 49"/>
                  <a:gd name="T24" fmla="*/ 88 w 88"/>
                  <a:gd name="T25" fmla="*/ 28 h 49"/>
                  <a:gd name="T26" fmla="*/ 80 w 88"/>
                  <a:gd name="T27" fmla="*/ 30 h 49"/>
                  <a:gd name="T28" fmla="*/ 72 w 88"/>
                  <a:gd name="T29" fmla="*/ 31 h 49"/>
                  <a:gd name="T30" fmla="*/ 64 w 88"/>
                  <a:gd name="T31" fmla="*/ 33 h 49"/>
                  <a:gd name="T32" fmla="*/ 56 w 88"/>
                  <a:gd name="T33" fmla="*/ 36 h 49"/>
                  <a:gd name="T34" fmla="*/ 49 w 88"/>
                  <a:gd name="T35" fmla="*/ 37 h 49"/>
                  <a:gd name="T36" fmla="*/ 42 w 88"/>
                  <a:gd name="T37" fmla="*/ 39 h 49"/>
                  <a:gd name="T38" fmla="*/ 35 w 88"/>
                  <a:gd name="T39" fmla="*/ 40 h 49"/>
                  <a:gd name="T40" fmla="*/ 29 w 88"/>
                  <a:gd name="T41" fmla="*/ 43 h 49"/>
                  <a:gd name="T42" fmla="*/ 22 w 88"/>
                  <a:gd name="T43" fmla="*/ 44 h 49"/>
                  <a:gd name="T44" fmla="*/ 15 w 88"/>
                  <a:gd name="T45" fmla="*/ 46 h 49"/>
                  <a:gd name="T46" fmla="*/ 9 w 88"/>
                  <a:gd name="T47" fmla="*/ 47 h 49"/>
                  <a:gd name="T48" fmla="*/ 2 w 88"/>
                  <a:gd name="T49" fmla="*/ 49 h 49"/>
                  <a:gd name="T50" fmla="*/ 2 w 88"/>
                  <a:gd name="T51" fmla="*/ 41 h 49"/>
                  <a:gd name="T52" fmla="*/ 1 w 88"/>
                  <a:gd name="T53" fmla="*/ 33 h 49"/>
                  <a:gd name="T54" fmla="*/ 0 w 88"/>
                  <a:gd name="T55" fmla="*/ 26 h 49"/>
                  <a:gd name="T56" fmla="*/ 0 w 88"/>
                  <a:gd name="T5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9">
                    <a:moveTo>
                      <a:pt x="0" y="18"/>
                    </a:moveTo>
                    <a:lnTo>
                      <a:pt x="11" y="16"/>
                    </a:lnTo>
                    <a:lnTo>
                      <a:pt x="22" y="14"/>
                    </a:lnTo>
                    <a:lnTo>
                      <a:pt x="32" y="11"/>
                    </a:lnTo>
                    <a:lnTo>
                      <a:pt x="44" y="9"/>
                    </a:lnTo>
                    <a:lnTo>
                      <a:pt x="54" y="7"/>
                    </a:lnTo>
                    <a:lnTo>
                      <a:pt x="66" y="5"/>
                    </a:lnTo>
                    <a:lnTo>
                      <a:pt x="76" y="2"/>
                    </a:lnTo>
                    <a:lnTo>
                      <a:pt x="88" y="0"/>
                    </a:lnTo>
                    <a:lnTo>
                      <a:pt x="88" y="7"/>
                    </a:lnTo>
                    <a:lnTo>
                      <a:pt x="88" y="14"/>
                    </a:lnTo>
                    <a:lnTo>
                      <a:pt x="88" y="21"/>
                    </a:lnTo>
                    <a:lnTo>
                      <a:pt x="88" y="28"/>
                    </a:lnTo>
                    <a:lnTo>
                      <a:pt x="80" y="30"/>
                    </a:lnTo>
                    <a:lnTo>
                      <a:pt x="72" y="31"/>
                    </a:lnTo>
                    <a:lnTo>
                      <a:pt x="64" y="33"/>
                    </a:lnTo>
                    <a:lnTo>
                      <a:pt x="56" y="36"/>
                    </a:lnTo>
                    <a:lnTo>
                      <a:pt x="49" y="37"/>
                    </a:lnTo>
                    <a:lnTo>
                      <a:pt x="42" y="39"/>
                    </a:lnTo>
                    <a:lnTo>
                      <a:pt x="35" y="40"/>
                    </a:lnTo>
                    <a:lnTo>
                      <a:pt x="29" y="43"/>
                    </a:lnTo>
                    <a:lnTo>
                      <a:pt x="22" y="44"/>
                    </a:lnTo>
                    <a:lnTo>
                      <a:pt x="15" y="46"/>
                    </a:lnTo>
                    <a:lnTo>
                      <a:pt x="9" y="47"/>
                    </a:lnTo>
                    <a:lnTo>
                      <a:pt x="2" y="49"/>
                    </a:lnTo>
                    <a:lnTo>
                      <a:pt x="2" y="41"/>
                    </a:lnTo>
                    <a:lnTo>
                      <a:pt x="1" y="33"/>
                    </a:lnTo>
                    <a:lnTo>
                      <a:pt x="0" y="26"/>
                    </a:lnTo>
                    <a:lnTo>
                      <a:pt x="0" y="18"/>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4" name="Freeform 201"/>
              <p:cNvSpPr>
                <a:spLocks/>
              </p:cNvSpPr>
              <p:nvPr/>
            </p:nvSpPr>
            <p:spPr bwMode="auto">
              <a:xfrm>
                <a:off x="4892676" y="3933826"/>
                <a:ext cx="63500" cy="39688"/>
              </a:xfrm>
              <a:custGeom>
                <a:avLst/>
                <a:gdLst>
                  <a:gd name="T0" fmla="*/ 0 w 81"/>
                  <a:gd name="T1" fmla="*/ 17 h 48"/>
                  <a:gd name="T2" fmla="*/ 10 w 81"/>
                  <a:gd name="T3" fmla="*/ 15 h 48"/>
                  <a:gd name="T4" fmla="*/ 20 w 81"/>
                  <a:gd name="T5" fmla="*/ 13 h 48"/>
                  <a:gd name="T6" fmla="*/ 30 w 81"/>
                  <a:gd name="T7" fmla="*/ 10 h 48"/>
                  <a:gd name="T8" fmla="*/ 40 w 81"/>
                  <a:gd name="T9" fmla="*/ 8 h 48"/>
                  <a:gd name="T10" fmla="*/ 50 w 81"/>
                  <a:gd name="T11" fmla="*/ 7 h 48"/>
                  <a:gd name="T12" fmla="*/ 60 w 81"/>
                  <a:gd name="T13" fmla="*/ 5 h 48"/>
                  <a:gd name="T14" fmla="*/ 70 w 81"/>
                  <a:gd name="T15" fmla="*/ 2 h 48"/>
                  <a:gd name="T16" fmla="*/ 81 w 81"/>
                  <a:gd name="T17" fmla="*/ 0 h 48"/>
                  <a:gd name="T18" fmla="*/ 81 w 81"/>
                  <a:gd name="T19" fmla="*/ 7 h 48"/>
                  <a:gd name="T20" fmla="*/ 81 w 81"/>
                  <a:gd name="T21" fmla="*/ 14 h 48"/>
                  <a:gd name="T22" fmla="*/ 81 w 81"/>
                  <a:gd name="T23" fmla="*/ 21 h 48"/>
                  <a:gd name="T24" fmla="*/ 81 w 81"/>
                  <a:gd name="T25" fmla="*/ 28 h 48"/>
                  <a:gd name="T26" fmla="*/ 73 w 81"/>
                  <a:gd name="T27" fmla="*/ 30 h 48"/>
                  <a:gd name="T28" fmla="*/ 65 w 81"/>
                  <a:gd name="T29" fmla="*/ 31 h 48"/>
                  <a:gd name="T30" fmla="*/ 57 w 81"/>
                  <a:gd name="T31" fmla="*/ 33 h 48"/>
                  <a:gd name="T32" fmla="*/ 49 w 81"/>
                  <a:gd name="T33" fmla="*/ 36 h 48"/>
                  <a:gd name="T34" fmla="*/ 43 w 81"/>
                  <a:gd name="T35" fmla="*/ 37 h 48"/>
                  <a:gd name="T36" fmla="*/ 37 w 81"/>
                  <a:gd name="T37" fmla="*/ 39 h 48"/>
                  <a:gd name="T38" fmla="*/ 31 w 81"/>
                  <a:gd name="T39" fmla="*/ 40 h 48"/>
                  <a:gd name="T40" fmla="*/ 25 w 81"/>
                  <a:gd name="T41" fmla="*/ 41 h 48"/>
                  <a:gd name="T42" fmla="*/ 20 w 81"/>
                  <a:gd name="T43" fmla="*/ 44 h 48"/>
                  <a:gd name="T44" fmla="*/ 13 w 81"/>
                  <a:gd name="T45" fmla="*/ 45 h 48"/>
                  <a:gd name="T46" fmla="*/ 7 w 81"/>
                  <a:gd name="T47" fmla="*/ 47 h 48"/>
                  <a:gd name="T48" fmla="*/ 1 w 81"/>
                  <a:gd name="T49" fmla="*/ 48 h 48"/>
                  <a:gd name="T50" fmla="*/ 0 w 81"/>
                  <a:gd name="T51" fmla="*/ 40 h 48"/>
                  <a:gd name="T52" fmla="*/ 0 w 81"/>
                  <a:gd name="T53" fmla="*/ 32 h 48"/>
                  <a:gd name="T54" fmla="*/ 0 w 81"/>
                  <a:gd name="T55" fmla="*/ 25 h 48"/>
                  <a:gd name="T56" fmla="*/ 0 w 81"/>
                  <a:gd name="T5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48">
                    <a:moveTo>
                      <a:pt x="0" y="17"/>
                    </a:moveTo>
                    <a:lnTo>
                      <a:pt x="10" y="15"/>
                    </a:lnTo>
                    <a:lnTo>
                      <a:pt x="20" y="13"/>
                    </a:lnTo>
                    <a:lnTo>
                      <a:pt x="30" y="10"/>
                    </a:lnTo>
                    <a:lnTo>
                      <a:pt x="40" y="8"/>
                    </a:lnTo>
                    <a:lnTo>
                      <a:pt x="50" y="7"/>
                    </a:lnTo>
                    <a:lnTo>
                      <a:pt x="60" y="5"/>
                    </a:lnTo>
                    <a:lnTo>
                      <a:pt x="70" y="2"/>
                    </a:lnTo>
                    <a:lnTo>
                      <a:pt x="81" y="0"/>
                    </a:lnTo>
                    <a:lnTo>
                      <a:pt x="81" y="7"/>
                    </a:lnTo>
                    <a:lnTo>
                      <a:pt x="81" y="14"/>
                    </a:lnTo>
                    <a:lnTo>
                      <a:pt x="81" y="21"/>
                    </a:lnTo>
                    <a:lnTo>
                      <a:pt x="81" y="28"/>
                    </a:lnTo>
                    <a:lnTo>
                      <a:pt x="73" y="30"/>
                    </a:lnTo>
                    <a:lnTo>
                      <a:pt x="65" y="31"/>
                    </a:lnTo>
                    <a:lnTo>
                      <a:pt x="57" y="33"/>
                    </a:lnTo>
                    <a:lnTo>
                      <a:pt x="49" y="36"/>
                    </a:lnTo>
                    <a:lnTo>
                      <a:pt x="43" y="37"/>
                    </a:lnTo>
                    <a:lnTo>
                      <a:pt x="37" y="39"/>
                    </a:lnTo>
                    <a:lnTo>
                      <a:pt x="31" y="40"/>
                    </a:lnTo>
                    <a:lnTo>
                      <a:pt x="25" y="41"/>
                    </a:lnTo>
                    <a:lnTo>
                      <a:pt x="20" y="44"/>
                    </a:lnTo>
                    <a:lnTo>
                      <a:pt x="13" y="45"/>
                    </a:lnTo>
                    <a:lnTo>
                      <a:pt x="7" y="47"/>
                    </a:lnTo>
                    <a:lnTo>
                      <a:pt x="1" y="48"/>
                    </a:lnTo>
                    <a:lnTo>
                      <a:pt x="0" y="40"/>
                    </a:lnTo>
                    <a:lnTo>
                      <a:pt x="0" y="32"/>
                    </a:lnTo>
                    <a:lnTo>
                      <a:pt x="0" y="25"/>
                    </a:lnTo>
                    <a:lnTo>
                      <a:pt x="0" y="17"/>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5" name="Freeform 202"/>
              <p:cNvSpPr>
                <a:spLocks/>
              </p:cNvSpPr>
              <p:nvPr/>
            </p:nvSpPr>
            <p:spPr bwMode="auto">
              <a:xfrm>
                <a:off x="4897439" y="3933826"/>
                <a:ext cx="58738" cy="36513"/>
              </a:xfrm>
              <a:custGeom>
                <a:avLst/>
                <a:gdLst>
                  <a:gd name="T0" fmla="*/ 0 w 75"/>
                  <a:gd name="T1" fmla="*/ 16 h 46"/>
                  <a:gd name="T2" fmla="*/ 9 w 75"/>
                  <a:gd name="T3" fmla="*/ 14 h 46"/>
                  <a:gd name="T4" fmla="*/ 18 w 75"/>
                  <a:gd name="T5" fmla="*/ 11 h 46"/>
                  <a:gd name="T6" fmla="*/ 28 w 75"/>
                  <a:gd name="T7" fmla="*/ 10 h 46"/>
                  <a:gd name="T8" fmla="*/ 38 w 75"/>
                  <a:gd name="T9" fmla="*/ 8 h 46"/>
                  <a:gd name="T10" fmla="*/ 47 w 75"/>
                  <a:gd name="T11" fmla="*/ 6 h 46"/>
                  <a:gd name="T12" fmla="*/ 56 w 75"/>
                  <a:gd name="T13" fmla="*/ 5 h 46"/>
                  <a:gd name="T14" fmla="*/ 66 w 75"/>
                  <a:gd name="T15" fmla="*/ 2 h 46"/>
                  <a:gd name="T16" fmla="*/ 75 w 75"/>
                  <a:gd name="T17" fmla="*/ 0 h 46"/>
                  <a:gd name="T18" fmla="*/ 75 w 75"/>
                  <a:gd name="T19" fmla="*/ 7 h 46"/>
                  <a:gd name="T20" fmla="*/ 75 w 75"/>
                  <a:gd name="T21" fmla="*/ 14 h 46"/>
                  <a:gd name="T22" fmla="*/ 75 w 75"/>
                  <a:gd name="T23" fmla="*/ 21 h 46"/>
                  <a:gd name="T24" fmla="*/ 75 w 75"/>
                  <a:gd name="T25" fmla="*/ 28 h 46"/>
                  <a:gd name="T26" fmla="*/ 67 w 75"/>
                  <a:gd name="T27" fmla="*/ 30 h 46"/>
                  <a:gd name="T28" fmla="*/ 60 w 75"/>
                  <a:gd name="T29" fmla="*/ 32 h 46"/>
                  <a:gd name="T30" fmla="*/ 52 w 75"/>
                  <a:gd name="T31" fmla="*/ 33 h 46"/>
                  <a:gd name="T32" fmla="*/ 44 w 75"/>
                  <a:gd name="T33" fmla="*/ 36 h 46"/>
                  <a:gd name="T34" fmla="*/ 39 w 75"/>
                  <a:gd name="T35" fmla="*/ 37 h 46"/>
                  <a:gd name="T36" fmla="*/ 33 w 75"/>
                  <a:gd name="T37" fmla="*/ 38 h 46"/>
                  <a:gd name="T38" fmla="*/ 29 w 75"/>
                  <a:gd name="T39" fmla="*/ 39 h 46"/>
                  <a:gd name="T40" fmla="*/ 23 w 75"/>
                  <a:gd name="T41" fmla="*/ 40 h 46"/>
                  <a:gd name="T42" fmla="*/ 18 w 75"/>
                  <a:gd name="T43" fmla="*/ 43 h 46"/>
                  <a:gd name="T44" fmla="*/ 13 w 75"/>
                  <a:gd name="T45" fmla="*/ 44 h 46"/>
                  <a:gd name="T46" fmla="*/ 8 w 75"/>
                  <a:gd name="T47" fmla="*/ 45 h 46"/>
                  <a:gd name="T48" fmla="*/ 2 w 75"/>
                  <a:gd name="T49" fmla="*/ 46 h 46"/>
                  <a:gd name="T50" fmla="*/ 1 w 75"/>
                  <a:gd name="T51" fmla="*/ 38 h 46"/>
                  <a:gd name="T52" fmla="*/ 1 w 75"/>
                  <a:gd name="T53" fmla="*/ 31 h 46"/>
                  <a:gd name="T54" fmla="*/ 1 w 75"/>
                  <a:gd name="T55" fmla="*/ 24 h 46"/>
                  <a:gd name="T56" fmla="*/ 0 w 75"/>
                  <a:gd name="T5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46">
                    <a:moveTo>
                      <a:pt x="0" y="16"/>
                    </a:moveTo>
                    <a:lnTo>
                      <a:pt x="9" y="14"/>
                    </a:lnTo>
                    <a:lnTo>
                      <a:pt x="18" y="11"/>
                    </a:lnTo>
                    <a:lnTo>
                      <a:pt x="28" y="10"/>
                    </a:lnTo>
                    <a:lnTo>
                      <a:pt x="38" y="8"/>
                    </a:lnTo>
                    <a:lnTo>
                      <a:pt x="47" y="6"/>
                    </a:lnTo>
                    <a:lnTo>
                      <a:pt x="56" y="5"/>
                    </a:lnTo>
                    <a:lnTo>
                      <a:pt x="66" y="2"/>
                    </a:lnTo>
                    <a:lnTo>
                      <a:pt x="75" y="0"/>
                    </a:lnTo>
                    <a:lnTo>
                      <a:pt x="75" y="7"/>
                    </a:lnTo>
                    <a:lnTo>
                      <a:pt x="75" y="14"/>
                    </a:lnTo>
                    <a:lnTo>
                      <a:pt x="75" y="21"/>
                    </a:lnTo>
                    <a:lnTo>
                      <a:pt x="75" y="28"/>
                    </a:lnTo>
                    <a:lnTo>
                      <a:pt x="67" y="30"/>
                    </a:lnTo>
                    <a:lnTo>
                      <a:pt x="60" y="32"/>
                    </a:lnTo>
                    <a:lnTo>
                      <a:pt x="52" y="33"/>
                    </a:lnTo>
                    <a:lnTo>
                      <a:pt x="44" y="36"/>
                    </a:lnTo>
                    <a:lnTo>
                      <a:pt x="39" y="37"/>
                    </a:lnTo>
                    <a:lnTo>
                      <a:pt x="33" y="38"/>
                    </a:lnTo>
                    <a:lnTo>
                      <a:pt x="29" y="39"/>
                    </a:lnTo>
                    <a:lnTo>
                      <a:pt x="23" y="40"/>
                    </a:lnTo>
                    <a:lnTo>
                      <a:pt x="18" y="43"/>
                    </a:lnTo>
                    <a:lnTo>
                      <a:pt x="13" y="44"/>
                    </a:lnTo>
                    <a:lnTo>
                      <a:pt x="8" y="45"/>
                    </a:lnTo>
                    <a:lnTo>
                      <a:pt x="2" y="46"/>
                    </a:lnTo>
                    <a:lnTo>
                      <a:pt x="1" y="38"/>
                    </a:lnTo>
                    <a:lnTo>
                      <a:pt x="1" y="31"/>
                    </a:lnTo>
                    <a:lnTo>
                      <a:pt x="1" y="24"/>
                    </a:lnTo>
                    <a:lnTo>
                      <a:pt x="0" y="16"/>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6" name="Freeform 203"/>
              <p:cNvSpPr>
                <a:spLocks/>
              </p:cNvSpPr>
              <p:nvPr/>
            </p:nvSpPr>
            <p:spPr bwMode="auto">
              <a:xfrm>
                <a:off x="4902201" y="3933826"/>
                <a:ext cx="53975" cy="34925"/>
              </a:xfrm>
              <a:custGeom>
                <a:avLst/>
                <a:gdLst>
                  <a:gd name="T0" fmla="*/ 0 w 68"/>
                  <a:gd name="T1" fmla="*/ 15 h 44"/>
                  <a:gd name="T2" fmla="*/ 8 w 68"/>
                  <a:gd name="T3" fmla="*/ 13 h 44"/>
                  <a:gd name="T4" fmla="*/ 17 w 68"/>
                  <a:gd name="T5" fmla="*/ 11 h 44"/>
                  <a:gd name="T6" fmla="*/ 25 w 68"/>
                  <a:gd name="T7" fmla="*/ 9 h 44"/>
                  <a:gd name="T8" fmla="*/ 34 w 68"/>
                  <a:gd name="T9" fmla="*/ 7 h 44"/>
                  <a:gd name="T10" fmla="*/ 42 w 68"/>
                  <a:gd name="T11" fmla="*/ 6 h 44"/>
                  <a:gd name="T12" fmla="*/ 50 w 68"/>
                  <a:gd name="T13" fmla="*/ 3 h 44"/>
                  <a:gd name="T14" fmla="*/ 60 w 68"/>
                  <a:gd name="T15" fmla="*/ 2 h 44"/>
                  <a:gd name="T16" fmla="*/ 68 w 68"/>
                  <a:gd name="T17" fmla="*/ 0 h 44"/>
                  <a:gd name="T18" fmla="*/ 68 w 68"/>
                  <a:gd name="T19" fmla="*/ 7 h 44"/>
                  <a:gd name="T20" fmla="*/ 68 w 68"/>
                  <a:gd name="T21" fmla="*/ 14 h 44"/>
                  <a:gd name="T22" fmla="*/ 68 w 68"/>
                  <a:gd name="T23" fmla="*/ 21 h 44"/>
                  <a:gd name="T24" fmla="*/ 68 w 68"/>
                  <a:gd name="T25" fmla="*/ 29 h 44"/>
                  <a:gd name="T26" fmla="*/ 60 w 68"/>
                  <a:gd name="T27" fmla="*/ 30 h 44"/>
                  <a:gd name="T28" fmla="*/ 53 w 68"/>
                  <a:gd name="T29" fmla="*/ 32 h 44"/>
                  <a:gd name="T30" fmla="*/ 45 w 68"/>
                  <a:gd name="T31" fmla="*/ 33 h 44"/>
                  <a:gd name="T32" fmla="*/ 37 w 68"/>
                  <a:gd name="T33" fmla="*/ 36 h 44"/>
                  <a:gd name="T34" fmla="*/ 32 w 68"/>
                  <a:gd name="T35" fmla="*/ 37 h 44"/>
                  <a:gd name="T36" fmla="*/ 29 w 68"/>
                  <a:gd name="T37" fmla="*/ 38 h 44"/>
                  <a:gd name="T38" fmla="*/ 24 w 68"/>
                  <a:gd name="T39" fmla="*/ 39 h 44"/>
                  <a:gd name="T40" fmla="*/ 19 w 68"/>
                  <a:gd name="T41" fmla="*/ 40 h 44"/>
                  <a:gd name="T42" fmla="*/ 15 w 68"/>
                  <a:gd name="T43" fmla="*/ 41 h 44"/>
                  <a:gd name="T44" fmla="*/ 11 w 68"/>
                  <a:gd name="T45" fmla="*/ 41 h 44"/>
                  <a:gd name="T46" fmla="*/ 7 w 68"/>
                  <a:gd name="T47" fmla="*/ 43 h 44"/>
                  <a:gd name="T48" fmla="*/ 2 w 68"/>
                  <a:gd name="T49" fmla="*/ 44 h 44"/>
                  <a:gd name="T50" fmla="*/ 1 w 68"/>
                  <a:gd name="T51" fmla="*/ 37 h 44"/>
                  <a:gd name="T52" fmla="*/ 1 w 68"/>
                  <a:gd name="T53" fmla="*/ 30 h 44"/>
                  <a:gd name="T54" fmla="*/ 0 w 68"/>
                  <a:gd name="T55" fmla="*/ 23 h 44"/>
                  <a:gd name="T56" fmla="*/ 0 w 68"/>
                  <a:gd name="T5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4">
                    <a:moveTo>
                      <a:pt x="0" y="15"/>
                    </a:moveTo>
                    <a:lnTo>
                      <a:pt x="8" y="13"/>
                    </a:lnTo>
                    <a:lnTo>
                      <a:pt x="17" y="11"/>
                    </a:lnTo>
                    <a:lnTo>
                      <a:pt x="25" y="9"/>
                    </a:lnTo>
                    <a:lnTo>
                      <a:pt x="34" y="7"/>
                    </a:lnTo>
                    <a:lnTo>
                      <a:pt x="42" y="6"/>
                    </a:lnTo>
                    <a:lnTo>
                      <a:pt x="50" y="3"/>
                    </a:lnTo>
                    <a:lnTo>
                      <a:pt x="60" y="2"/>
                    </a:lnTo>
                    <a:lnTo>
                      <a:pt x="68" y="0"/>
                    </a:lnTo>
                    <a:lnTo>
                      <a:pt x="68" y="7"/>
                    </a:lnTo>
                    <a:lnTo>
                      <a:pt x="68" y="14"/>
                    </a:lnTo>
                    <a:lnTo>
                      <a:pt x="68" y="21"/>
                    </a:lnTo>
                    <a:lnTo>
                      <a:pt x="68" y="29"/>
                    </a:lnTo>
                    <a:lnTo>
                      <a:pt x="60" y="30"/>
                    </a:lnTo>
                    <a:lnTo>
                      <a:pt x="53" y="32"/>
                    </a:lnTo>
                    <a:lnTo>
                      <a:pt x="45" y="33"/>
                    </a:lnTo>
                    <a:lnTo>
                      <a:pt x="37" y="36"/>
                    </a:lnTo>
                    <a:lnTo>
                      <a:pt x="32" y="37"/>
                    </a:lnTo>
                    <a:lnTo>
                      <a:pt x="29" y="38"/>
                    </a:lnTo>
                    <a:lnTo>
                      <a:pt x="24" y="39"/>
                    </a:lnTo>
                    <a:lnTo>
                      <a:pt x="19" y="40"/>
                    </a:lnTo>
                    <a:lnTo>
                      <a:pt x="15" y="41"/>
                    </a:lnTo>
                    <a:lnTo>
                      <a:pt x="11" y="41"/>
                    </a:lnTo>
                    <a:lnTo>
                      <a:pt x="7" y="43"/>
                    </a:lnTo>
                    <a:lnTo>
                      <a:pt x="2" y="44"/>
                    </a:lnTo>
                    <a:lnTo>
                      <a:pt x="1" y="37"/>
                    </a:lnTo>
                    <a:lnTo>
                      <a:pt x="1" y="30"/>
                    </a:lnTo>
                    <a:lnTo>
                      <a:pt x="0" y="23"/>
                    </a:lnTo>
                    <a:lnTo>
                      <a:pt x="0" y="15"/>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7" name="Freeform 204"/>
              <p:cNvSpPr>
                <a:spLocks/>
              </p:cNvSpPr>
              <p:nvPr/>
            </p:nvSpPr>
            <p:spPr bwMode="auto">
              <a:xfrm>
                <a:off x="4908551" y="3933826"/>
                <a:ext cx="47625" cy="34925"/>
              </a:xfrm>
              <a:custGeom>
                <a:avLst/>
                <a:gdLst>
                  <a:gd name="T0" fmla="*/ 0 w 61"/>
                  <a:gd name="T1" fmla="*/ 15 h 43"/>
                  <a:gd name="T2" fmla="*/ 7 w 61"/>
                  <a:gd name="T3" fmla="*/ 13 h 43"/>
                  <a:gd name="T4" fmla="*/ 15 w 61"/>
                  <a:gd name="T5" fmla="*/ 10 h 43"/>
                  <a:gd name="T6" fmla="*/ 22 w 61"/>
                  <a:gd name="T7" fmla="*/ 9 h 43"/>
                  <a:gd name="T8" fmla="*/ 30 w 61"/>
                  <a:gd name="T9" fmla="*/ 7 h 43"/>
                  <a:gd name="T10" fmla="*/ 38 w 61"/>
                  <a:gd name="T11" fmla="*/ 6 h 43"/>
                  <a:gd name="T12" fmla="*/ 46 w 61"/>
                  <a:gd name="T13" fmla="*/ 3 h 43"/>
                  <a:gd name="T14" fmla="*/ 53 w 61"/>
                  <a:gd name="T15" fmla="*/ 2 h 43"/>
                  <a:gd name="T16" fmla="*/ 61 w 61"/>
                  <a:gd name="T17" fmla="*/ 0 h 43"/>
                  <a:gd name="T18" fmla="*/ 61 w 61"/>
                  <a:gd name="T19" fmla="*/ 7 h 43"/>
                  <a:gd name="T20" fmla="*/ 61 w 61"/>
                  <a:gd name="T21" fmla="*/ 14 h 43"/>
                  <a:gd name="T22" fmla="*/ 61 w 61"/>
                  <a:gd name="T23" fmla="*/ 22 h 43"/>
                  <a:gd name="T24" fmla="*/ 61 w 61"/>
                  <a:gd name="T25" fmla="*/ 29 h 43"/>
                  <a:gd name="T26" fmla="*/ 53 w 61"/>
                  <a:gd name="T27" fmla="*/ 30 h 43"/>
                  <a:gd name="T28" fmla="*/ 46 w 61"/>
                  <a:gd name="T29" fmla="*/ 32 h 43"/>
                  <a:gd name="T30" fmla="*/ 38 w 61"/>
                  <a:gd name="T31" fmla="*/ 33 h 43"/>
                  <a:gd name="T32" fmla="*/ 31 w 61"/>
                  <a:gd name="T33" fmla="*/ 36 h 43"/>
                  <a:gd name="T34" fmla="*/ 23 w 61"/>
                  <a:gd name="T35" fmla="*/ 37 h 43"/>
                  <a:gd name="T36" fmla="*/ 16 w 61"/>
                  <a:gd name="T37" fmla="*/ 39 h 43"/>
                  <a:gd name="T38" fmla="*/ 9 w 61"/>
                  <a:gd name="T39" fmla="*/ 40 h 43"/>
                  <a:gd name="T40" fmla="*/ 1 w 61"/>
                  <a:gd name="T41" fmla="*/ 43 h 43"/>
                  <a:gd name="T42" fmla="*/ 1 w 61"/>
                  <a:gd name="T43" fmla="*/ 36 h 43"/>
                  <a:gd name="T44" fmla="*/ 1 w 61"/>
                  <a:gd name="T45" fmla="*/ 29 h 43"/>
                  <a:gd name="T46" fmla="*/ 0 w 61"/>
                  <a:gd name="T47" fmla="*/ 22 h 43"/>
                  <a:gd name="T48" fmla="*/ 0 w 61"/>
                  <a:gd name="T4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3">
                    <a:moveTo>
                      <a:pt x="0" y="15"/>
                    </a:moveTo>
                    <a:lnTo>
                      <a:pt x="7" y="13"/>
                    </a:lnTo>
                    <a:lnTo>
                      <a:pt x="15" y="10"/>
                    </a:lnTo>
                    <a:lnTo>
                      <a:pt x="22" y="9"/>
                    </a:lnTo>
                    <a:lnTo>
                      <a:pt x="30" y="7"/>
                    </a:lnTo>
                    <a:lnTo>
                      <a:pt x="38" y="6"/>
                    </a:lnTo>
                    <a:lnTo>
                      <a:pt x="46" y="3"/>
                    </a:lnTo>
                    <a:lnTo>
                      <a:pt x="53" y="2"/>
                    </a:lnTo>
                    <a:lnTo>
                      <a:pt x="61" y="0"/>
                    </a:lnTo>
                    <a:lnTo>
                      <a:pt x="61" y="7"/>
                    </a:lnTo>
                    <a:lnTo>
                      <a:pt x="61" y="14"/>
                    </a:lnTo>
                    <a:lnTo>
                      <a:pt x="61" y="22"/>
                    </a:lnTo>
                    <a:lnTo>
                      <a:pt x="61" y="29"/>
                    </a:lnTo>
                    <a:lnTo>
                      <a:pt x="53" y="30"/>
                    </a:lnTo>
                    <a:lnTo>
                      <a:pt x="46" y="32"/>
                    </a:lnTo>
                    <a:lnTo>
                      <a:pt x="38" y="33"/>
                    </a:lnTo>
                    <a:lnTo>
                      <a:pt x="31" y="36"/>
                    </a:lnTo>
                    <a:lnTo>
                      <a:pt x="23" y="37"/>
                    </a:lnTo>
                    <a:lnTo>
                      <a:pt x="16" y="39"/>
                    </a:lnTo>
                    <a:lnTo>
                      <a:pt x="9" y="40"/>
                    </a:lnTo>
                    <a:lnTo>
                      <a:pt x="1" y="43"/>
                    </a:lnTo>
                    <a:lnTo>
                      <a:pt x="1" y="36"/>
                    </a:lnTo>
                    <a:lnTo>
                      <a:pt x="1" y="29"/>
                    </a:lnTo>
                    <a:lnTo>
                      <a:pt x="0" y="22"/>
                    </a:lnTo>
                    <a:lnTo>
                      <a:pt x="0" y="15"/>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8" name="Freeform 205"/>
              <p:cNvSpPr>
                <a:spLocks/>
              </p:cNvSpPr>
              <p:nvPr/>
            </p:nvSpPr>
            <p:spPr bwMode="auto">
              <a:xfrm>
                <a:off x="4913314" y="3933826"/>
                <a:ext cx="42863" cy="33338"/>
              </a:xfrm>
              <a:custGeom>
                <a:avLst/>
                <a:gdLst>
                  <a:gd name="T0" fmla="*/ 0 w 56"/>
                  <a:gd name="T1" fmla="*/ 14 h 40"/>
                  <a:gd name="T2" fmla="*/ 56 w 56"/>
                  <a:gd name="T3" fmla="*/ 0 h 40"/>
                  <a:gd name="T4" fmla="*/ 56 w 56"/>
                  <a:gd name="T5" fmla="*/ 30 h 40"/>
                  <a:gd name="T6" fmla="*/ 26 w 56"/>
                  <a:gd name="T7" fmla="*/ 36 h 40"/>
                  <a:gd name="T8" fmla="*/ 3 w 56"/>
                  <a:gd name="T9" fmla="*/ 40 h 40"/>
                  <a:gd name="T10" fmla="*/ 0 w 56"/>
                  <a:gd name="T11" fmla="*/ 14 h 40"/>
                </a:gdLst>
                <a:ahLst/>
                <a:cxnLst>
                  <a:cxn ang="0">
                    <a:pos x="T0" y="T1"/>
                  </a:cxn>
                  <a:cxn ang="0">
                    <a:pos x="T2" y="T3"/>
                  </a:cxn>
                  <a:cxn ang="0">
                    <a:pos x="T4" y="T5"/>
                  </a:cxn>
                  <a:cxn ang="0">
                    <a:pos x="T6" y="T7"/>
                  </a:cxn>
                  <a:cxn ang="0">
                    <a:pos x="T8" y="T9"/>
                  </a:cxn>
                  <a:cxn ang="0">
                    <a:pos x="T10" y="T11"/>
                  </a:cxn>
                </a:cxnLst>
                <a:rect l="0" t="0" r="r" b="b"/>
                <a:pathLst>
                  <a:path w="56" h="40">
                    <a:moveTo>
                      <a:pt x="0" y="14"/>
                    </a:moveTo>
                    <a:lnTo>
                      <a:pt x="56" y="0"/>
                    </a:lnTo>
                    <a:lnTo>
                      <a:pt x="56" y="30"/>
                    </a:lnTo>
                    <a:lnTo>
                      <a:pt x="26" y="36"/>
                    </a:lnTo>
                    <a:lnTo>
                      <a:pt x="3" y="40"/>
                    </a:lnTo>
                    <a:lnTo>
                      <a:pt x="0" y="1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69" name="Freeform 206"/>
              <p:cNvSpPr>
                <a:spLocks/>
              </p:cNvSpPr>
              <p:nvPr/>
            </p:nvSpPr>
            <p:spPr bwMode="auto">
              <a:xfrm>
                <a:off x="4859339" y="3609976"/>
                <a:ext cx="68263" cy="25400"/>
              </a:xfrm>
              <a:custGeom>
                <a:avLst/>
                <a:gdLst>
                  <a:gd name="T0" fmla="*/ 0 w 85"/>
                  <a:gd name="T1" fmla="*/ 0 h 31"/>
                  <a:gd name="T2" fmla="*/ 0 w 85"/>
                  <a:gd name="T3" fmla="*/ 31 h 31"/>
                  <a:gd name="T4" fmla="*/ 21 w 85"/>
                  <a:gd name="T5" fmla="*/ 31 h 31"/>
                  <a:gd name="T6" fmla="*/ 85 w 85"/>
                  <a:gd name="T7" fmla="*/ 29 h 31"/>
                  <a:gd name="T8" fmla="*/ 80 w 85"/>
                  <a:gd name="T9" fmla="*/ 0 h 31"/>
                  <a:gd name="T10" fmla="*/ 0 w 85"/>
                  <a:gd name="T11" fmla="*/ 0 h 31"/>
                </a:gdLst>
                <a:ahLst/>
                <a:cxnLst>
                  <a:cxn ang="0">
                    <a:pos x="T0" y="T1"/>
                  </a:cxn>
                  <a:cxn ang="0">
                    <a:pos x="T2" y="T3"/>
                  </a:cxn>
                  <a:cxn ang="0">
                    <a:pos x="T4" y="T5"/>
                  </a:cxn>
                  <a:cxn ang="0">
                    <a:pos x="T6" y="T7"/>
                  </a:cxn>
                  <a:cxn ang="0">
                    <a:pos x="T8" y="T9"/>
                  </a:cxn>
                  <a:cxn ang="0">
                    <a:pos x="T10" y="T11"/>
                  </a:cxn>
                </a:cxnLst>
                <a:rect l="0" t="0" r="r" b="b"/>
                <a:pathLst>
                  <a:path w="85" h="31">
                    <a:moveTo>
                      <a:pt x="0" y="0"/>
                    </a:moveTo>
                    <a:lnTo>
                      <a:pt x="0" y="31"/>
                    </a:lnTo>
                    <a:lnTo>
                      <a:pt x="21" y="31"/>
                    </a:lnTo>
                    <a:lnTo>
                      <a:pt x="85" y="29"/>
                    </a:lnTo>
                    <a:lnTo>
                      <a:pt x="80"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0" name="Freeform 207"/>
              <p:cNvSpPr>
                <a:spLocks/>
              </p:cNvSpPr>
              <p:nvPr/>
            </p:nvSpPr>
            <p:spPr bwMode="auto">
              <a:xfrm>
                <a:off x="4864101" y="3609976"/>
                <a:ext cx="63500" cy="25400"/>
              </a:xfrm>
              <a:custGeom>
                <a:avLst/>
                <a:gdLst>
                  <a:gd name="T0" fmla="*/ 0 w 81"/>
                  <a:gd name="T1" fmla="*/ 0 h 31"/>
                  <a:gd name="T2" fmla="*/ 0 w 81"/>
                  <a:gd name="T3" fmla="*/ 8 h 31"/>
                  <a:gd name="T4" fmla="*/ 0 w 81"/>
                  <a:gd name="T5" fmla="*/ 15 h 31"/>
                  <a:gd name="T6" fmla="*/ 0 w 81"/>
                  <a:gd name="T7" fmla="*/ 23 h 31"/>
                  <a:gd name="T8" fmla="*/ 0 w 81"/>
                  <a:gd name="T9" fmla="*/ 31 h 31"/>
                  <a:gd name="T10" fmla="*/ 6 w 81"/>
                  <a:gd name="T11" fmla="*/ 31 h 31"/>
                  <a:gd name="T12" fmla="*/ 11 w 81"/>
                  <a:gd name="T13" fmla="*/ 31 h 31"/>
                  <a:gd name="T14" fmla="*/ 16 w 81"/>
                  <a:gd name="T15" fmla="*/ 31 h 31"/>
                  <a:gd name="T16" fmla="*/ 22 w 81"/>
                  <a:gd name="T17" fmla="*/ 31 h 31"/>
                  <a:gd name="T18" fmla="*/ 29 w 81"/>
                  <a:gd name="T19" fmla="*/ 31 h 31"/>
                  <a:gd name="T20" fmla="*/ 37 w 81"/>
                  <a:gd name="T21" fmla="*/ 30 h 31"/>
                  <a:gd name="T22" fmla="*/ 44 w 81"/>
                  <a:gd name="T23" fmla="*/ 30 h 31"/>
                  <a:gd name="T24" fmla="*/ 52 w 81"/>
                  <a:gd name="T25" fmla="*/ 30 h 31"/>
                  <a:gd name="T26" fmla="*/ 59 w 81"/>
                  <a:gd name="T27" fmla="*/ 29 h 31"/>
                  <a:gd name="T28" fmla="*/ 66 w 81"/>
                  <a:gd name="T29" fmla="*/ 29 h 31"/>
                  <a:gd name="T30" fmla="*/ 74 w 81"/>
                  <a:gd name="T31" fmla="*/ 29 h 31"/>
                  <a:gd name="T32" fmla="*/ 81 w 81"/>
                  <a:gd name="T33" fmla="*/ 29 h 31"/>
                  <a:gd name="T34" fmla="*/ 80 w 81"/>
                  <a:gd name="T35" fmla="*/ 22 h 31"/>
                  <a:gd name="T36" fmla="*/ 79 w 81"/>
                  <a:gd name="T37" fmla="*/ 14 h 31"/>
                  <a:gd name="T38" fmla="*/ 77 w 81"/>
                  <a:gd name="T39" fmla="*/ 7 h 31"/>
                  <a:gd name="T40" fmla="*/ 76 w 81"/>
                  <a:gd name="T41" fmla="*/ 0 h 31"/>
                  <a:gd name="T42" fmla="*/ 67 w 81"/>
                  <a:gd name="T43" fmla="*/ 0 h 31"/>
                  <a:gd name="T44" fmla="*/ 58 w 81"/>
                  <a:gd name="T45" fmla="*/ 0 h 31"/>
                  <a:gd name="T46" fmla="*/ 47 w 81"/>
                  <a:gd name="T47" fmla="*/ 0 h 31"/>
                  <a:gd name="T48" fmla="*/ 38 w 81"/>
                  <a:gd name="T49" fmla="*/ 0 h 31"/>
                  <a:gd name="T50" fmla="*/ 29 w 81"/>
                  <a:gd name="T51" fmla="*/ 0 h 31"/>
                  <a:gd name="T52" fmla="*/ 20 w 81"/>
                  <a:gd name="T53" fmla="*/ 0 h 31"/>
                  <a:gd name="T54" fmla="*/ 9 w 81"/>
                  <a:gd name="T55" fmla="*/ 0 h 31"/>
                  <a:gd name="T56" fmla="*/ 0 w 8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31">
                    <a:moveTo>
                      <a:pt x="0" y="0"/>
                    </a:moveTo>
                    <a:lnTo>
                      <a:pt x="0" y="8"/>
                    </a:lnTo>
                    <a:lnTo>
                      <a:pt x="0" y="15"/>
                    </a:lnTo>
                    <a:lnTo>
                      <a:pt x="0" y="23"/>
                    </a:lnTo>
                    <a:lnTo>
                      <a:pt x="0" y="31"/>
                    </a:lnTo>
                    <a:lnTo>
                      <a:pt x="6" y="31"/>
                    </a:lnTo>
                    <a:lnTo>
                      <a:pt x="11" y="31"/>
                    </a:lnTo>
                    <a:lnTo>
                      <a:pt x="16" y="31"/>
                    </a:lnTo>
                    <a:lnTo>
                      <a:pt x="22" y="31"/>
                    </a:lnTo>
                    <a:lnTo>
                      <a:pt x="29" y="31"/>
                    </a:lnTo>
                    <a:lnTo>
                      <a:pt x="37" y="30"/>
                    </a:lnTo>
                    <a:lnTo>
                      <a:pt x="44" y="30"/>
                    </a:lnTo>
                    <a:lnTo>
                      <a:pt x="52" y="30"/>
                    </a:lnTo>
                    <a:lnTo>
                      <a:pt x="59" y="29"/>
                    </a:lnTo>
                    <a:lnTo>
                      <a:pt x="66" y="29"/>
                    </a:lnTo>
                    <a:lnTo>
                      <a:pt x="74" y="29"/>
                    </a:lnTo>
                    <a:lnTo>
                      <a:pt x="81" y="29"/>
                    </a:lnTo>
                    <a:lnTo>
                      <a:pt x="80" y="22"/>
                    </a:lnTo>
                    <a:lnTo>
                      <a:pt x="79" y="14"/>
                    </a:lnTo>
                    <a:lnTo>
                      <a:pt x="77" y="7"/>
                    </a:lnTo>
                    <a:lnTo>
                      <a:pt x="76" y="0"/>
                    </a:lnTo>
                    <a:lnTo>
                      <a:pt x="67" y="0"/>
                    </a:lnTo>
                    <a:lnTo>
                      <a:pt x="58" y="0"/>
                    </a:lnTo>
                    <a:lnTo>
                      <a:pt x="47" y="0"/>
                    </a:lnTo>
                    <a:lnTo>
                      <a:pt x="38" y="0"/>
                    </a:lnTo>
                    <a:lnTo>
                      <a:pt x="29" y="0"/>
                    </a:lnTo>
                    <a:lnTo>
                      <a:pt x="20" y="0"/>
                    </a:lnTo>
                    <a:lnTo>
                      <a:pt x="9"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1" name="Freeform 208"/>
              <p:cNvSpPr>
                <a:spLocks/>
              </p:cNvSpPr>
              <p:nvPr/>
            </p:nvSpPr>
            <p:spPr bwMode="auto">
              <a:xfrm>
                <a:off x="4867276" y="3609976"/>
                <a:ext cx="60325" cy="25400"/>
              </a:xfrm>
              <a:custGeom>
                <a:avLst/>
                <a:gdLst>
                  <a:gd name="T0" fmla="*/ 0 w 76"/>
                  <a:gd name="T1" fmla="*/ 0 h 31"/>
                  <a:gd name="T2" fmla="*/ 0 w 76"/>
                  <a:gd name="T3" fmla="*/ 8 h 31"/>
                  <a:gd name="T4" fmla="*/ 0 w 76"/>
                  <a:gd name="T5" fmla="*/ 15 h 31"/>
                  <a:gd name="T6" fmla="*/ 0 w 76"/>
                  <a:gd name="T7" fmla="*/ 23 h 31"/>
                  <a:gd name="T8" fmla="*/ 0 w 76"/>
                  <a:gd name="T9" fmla="*/ 31 h 31"/>
                  <a:gd name="T10" fmla="*/ 6 w 76"/>
                  <a:gd name="T11" fmla="*/ 31 h 31"/>
                  <a:gd name="T12" fmla="*/ 10 w 76"/>
                  <a:gd name="T13" fmla="*/ 31 h 31"/>
                  <a:gd name="T14" fmla="*/ 16 w 76"/>
                  <a:gd name="T15" fmla="*/ 31 h 31"/>
                  <a:gd name="T16" fmla="*/ 21 w 76"/>
                  <a:gd name="T17" fmla="*/ 31 h 31"/>
                  <a:gd name="T18" fmla="*/ 27 w 76"/>
                  <a:gd name="T19" fmla="*/ 31 h 31"/>
                  <a:gd name="T20" fmla="*/ 34 w 76"/>
                  <a:gd name="T21" fmla="*/ 30 h 31"/>
                  <a:gd name="T22" fmla="*/ 41 w 76"/>
                  <a:gd name="T23" fmla="*/ 30 h 31"/>
                  <a:gd name="T24" fmla="*/ 48 w 76"/>
                  <a:gd name="T25" fmla="*/ 30 h 31"/>
                  <a:gd name="T26" fmla="*/ 55 w 76"/>
                  <a:gd name="T27" fmla="*/ 29 h 31"/>
                  <a:gd name="T28" fmla="*/ 62 w 76"/>
                  <a:gd name="T29" fmla="*/ 29 h 31"/>
                  <a:gd name="T30" fmla="*/ 69 w 76"/>
                  <a:gd name="T31" fmla="*/ 29 h 31"/>
                  <a:gd name="T32" fmla="*/ 76 w 76"/>
                  <a:gd name="T33" fmla="*/ 29 h 31"/>
                  <a:gd name="T34" fmla="*/ 75 w 76"/>
                  <a:gd name="T35" fmla="*/ 22 h 31"/>
                  <a:gd name="T36" fmla="*/ 74 w 76"/>
                  <a:gd name="T37" fmla="*/ 14 h 31"/>
                  <a:gd name="T38" fmla="*/ 72 w 76"/>
                  <a:gd name="T39" fmla="*/ 7 h 31"/>
                  <a:gd name="T40" fmla="*/ 71 w 76"/>
                  <a:gd name="T41" fmla="*/ 0 h 31"/>
                  <a:gd name="T42" fmla="*/ 62 w 76"/>
                  <a:gd name="T43" fmla="*/ 0 h 31"/>
                  <a:gd name="T44" fmla="*/ 53 w 76"/>
                  <a:gd name="T45" fmla="*/ 0 h 31"/>
                  <a:gd name="T46" fmla="*/ 45 w 76"/>
                  <a:gd name="T47" fmla="*/ 0 h 31"/>
                  <a:gd name="T48" fmla="*/ 36 w 76"/>
                  <a:gd name="T49" fmla="*/ 0 h 31"/>
                  <a:gd name="T50" fmla="*/ 26 w 76"/>
                  <a:gd name="T51" fmla="*/ 0 h 31"/>
                  <a:gd name="T52" fmla="*/ 18 w 76"/>
                  <a:gd name="T53" fmla="*/ 0 h 31"/>
                  <a:gd name="T54" fmla="*/ 9 w 76"/>
                  <a:gd name="T55" fmla="*/ 0 h 31"/>
                  <a:gd name="T56" fmla="*/ 0 w 7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1">
                    <a:moveTo>
                      <a:pt x="0" y="0"/>
                    </a:moveTo>
                    <a:lnTo>
                      <a:pt x="0" y="8"/>
                    </a:lnTo>
                    <a:lnTo>
                      <a:pt x="0" y="15"/>
                    </a:lnTo>
                    <a:lnTo>
                      <a:pt x="0" y="23"/>
                    </a:lnTo>
                    <a:lnTo>
                      <a:pt x="0" y="31"/>
                    </a:lnTo>
                    <a:lnTo>
                      <a:pt x="6" y="31"/>
                    </a:lnTo>
                    <a:lnTo>
                      <a:pt x="10" y="31"/>
                    </a:lnTo>
                    <a:lnTo>
                      <a:pt x="16" y="31"/>
                    </a:lnTo>
                    <a:lnTo>
                      <a:pt x="21" y="31"/>
                    </a:lnTo>
                    <a:lnTo>
                      <a:pt x="27" y="31"/>
                    </a:lnTo>
                    <a:lnTo>
                      <a:pt x="34" y="30"/>
                    </a:lnTo>
                    <a:lnTo>
                      <a:pt x="41" y="30"/>
                    </a:lnTo>
                    <a:lnTo>
                      <a:pt x="48" y="30"/>
                    </a:lnTo>
                    <a:lnTo>
                      <a:pt x="55" y="29"/>
                    </a:lnTo>
                    <a:lnTo>
                      <a:pt x="62" y="29"/>
                    </a:lnTo>
                    <a:lnTo>
                      <a:pt x="69" y="29"/>
                    </a:lnTo>
                    <a:lnTo>
                      <a:pt x="76" y="29"/>
                    </a:lnTo>
                    <a:lnTo>
                      <a:pt x="75" y="22"/>
                    </a:lnTo>
                    <a:lnTo>
                      <a:pt x="74" y="14"/>
                    </a:lnTo>
                    <a:lnTo>
                      <a:pt x="72" y="7"/>
                    </a:lnTo>
                    <a:lnTo>
                      <a:pt x="71" y="0"/>
                    </a:lnTo>
                    <a:lnTo>
                      <a:pt x="62" y="0"/>
                    </a:lnTo>
                    <a:lnTo>
                      <a:pt x="53" y="0"/>
                    </a:lnTo>
                    <a:lnTo>
                      <a:pt x="45" y="0"/>
                    </a:lnTo>
                    <a:lnTo>
                      <a:pt x="36" y="0"/>
                    </a:lnTo>
                    <a:lnTo>
                      <a:pt x="26" y="0"/>
                    </a:lnTo>
                    <a:lnTo>
                      <a:pt x="18" y="0"/>
                    </a:lnTo>
                    <a:lnTo>
                      <a:pt x="9"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2" name="Freeform 209"/>
              <p:cNvSpPr>
                <a:spLocks/>
              </p:cNvSpPr>
              <p:nvPr/>
            </p:nvSpPr>
            <p:spPr bwMode="auto">
              <a:xfrm>
                <a:off x="4872039" y="3609976"/>
                <a:ext cx="55563" cy="25400"/>
              </a:xfrm>
              <a:custGeom>
                <a:avLst/>
                <a:gdLst>
                  <a:gd name="T0" fmla="*/ 0 w 70"/>
                  <a:gd name="T1" fmla="*/ 0 h 31"/>
                  <a:gd name="T2" fmla="*/ 0 w 70"/>
                  <a:gd name="T3" fmla="*/ 8 h 31"/>
                  <a:gd name="T4" fmla="*/ 0 w 70"/>
                  <a:gd name="T5" fmla="*/ 15 h 31"/>
                  <a:gd name="T6" fmla="*/ 0 w 70"/>
                  <a:gd name="T7" fmla="*/ 23 h 31"/>
                  <a:gd name="T8" fmla="*/ 0 w 70"/>
                  <a:gd name="T9" fmla="*/ 31 h 31"/>
                  <a:gd name="T10" fmla="*/ 4 w 70"/>
                  <a:gd name="T11" fmla="*/ 31 h 31"/>
                  <a:gd name="T12" fmla="*/ 9 w 70"/>
                  <a:gd name="T13" fmla="*/ 31 h 31"/>
                  <a:gd name="T14" fmla="*/ 13 w 70"/>
                  <a:gd name="T15" fmla="*/ 31 h 31"/>
                  <a:gd name="T16" fmla="*/ 18 w 70"/>
                  <a:gd name="T17" fmla="*/ 31 h 31"/>
                  <a:gd name="T18" fmla="*/ 25 w 70"/>
                  <a:gd name="T19" fmla="*/ 31 h 31"/>
                  <a:gd name="T20" fmla="*/ 31 w 70"/>
                  <a:gd name="T21" fmla="*/ 30 h 31"/>
                  <a:gd name="T22" fmla="*/ 38 w 70"/>
                  <a:gd name="T23" fmla="*/ 30 h 31"/>
                  <a:gd name="T24" fmla="*/ 45 w 70"/>
                  <a:gd name="T25" fmla="*/ 30 h 31"/>
                  <a:gd name="T26" fmla="*/ 50 w 70"/>
                  <a:gd name="T27" fmla="*/ 29 h 31"/>
                  <a:gd name="T28" fmla="*/ 57 w 70"/>
                  <a:gd name="T29" fmla="*/ 29 h 31"/>
                  <a:gd name="T30" fmla="*/ 63 w 70"/>
                  <a:gd name="T31" fmla="*/ 29 h 31"/>
                  <a:gd name="T32" fmla="*/ 70 w 70"/>
                  <a:gd name="T33" fmla="*/ 29 h 31"/>
                  <a:gd name="T34" fmla="*/ 69 w 70"/>
                  <a:gd name="T35" fmla="*/ 22 h 31"/>
                  <a:gd name="T36" fmla="*/ 68 w 70"/>
                  <a:gd name="T37" fmla="*/ 14 h 31"/>
                  <a:gd name="T38" fmla="*/ 66 w 70"/>
                  <a:gd name="T39" fmla="*/ 7 h 31"/>
                  <a:gd name="T40" fmla="*/ 65 w 70"/>
                  <a:gd name="T41" fmla="*/ 0 h 31"/>
                  <a:gd name="T42" fmla="*/ 57 w 70"/>
                  <a:gd name="T43" fmla="*/ 0 h 31"/>
                  <a:gd name="T44" fmla="*/ 49 w 70"/>
                  <a:gd name="T45" fmla="*/ 0 h 31"/>
                  <a:gd name="T46" fmla="*/ 41 w 70"/>
                  <a:gd name="T47" fmla="*/ 0 h 31"/>
                  <a:gd name="T48" fmla="*/ 33 w 70"/>
                  <a:gd name="T49" fmla="*/ 0 h 31"/>
                  <a:gd name="T50" fmla="*/ 25 w 70"/>
                  <a:gd name="T51" fmla="*/ 0 h 31"/>
                  <a:gd name="T52" fmla="*/ 17 w 70"/>
                  <a:gd name="T53" fmla="*/ 0 h 31"/>
                  <a:gd name="T54" fmla="*/ 8 w 70"/>
                  <a:gd name="T55" fmla="*/ 0 h 31"/>
                  <a:gd name="T56" fmla="*/ 0 w 70"/>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31">
                    <a:moveTo>
                      <a:pt x="0" y="0"/>
                    </a:moveTo>
                    <a:lnTo>
                      <a:pt x="0" y="8"/>
                    </a:lnTo>
                    <a:lnTo>
                      <a:pt x="0" y="15"/>
                    </a:lnTo>
                    <a:lnTo>
                      <a:pt x="0" y="23"/>
                    </a:lnTo>
                    <a:lnTo>
                      <a:pt x="0" y="31"/>
                    </a:lnTo>
                    <a:lnTo>
                      <a:pt x="4" y="31"/>
                    </a:lnTo>
                    <a:lnTo>
                      <a:pt x="9" y="31"/>
                    </a:lnTo>
                    <a:lnTo>
                      <a:pt x="13" y="31"/>
                    </a:lnTo>
                    <a:lnTo>
                      <a:pt x="18" y="31"/>
                    </a:lnTo>
                    <a:lnTo>
                      <a:pt x="25" y="31"/>
                    </a:lnTo>
                    <a:lnTo>
                      <a:pt x="31" y="30"/>
                    </a:lnTo>
                    <a:lnTo>
                      <a:pt x="38" y="30"/>
                    </a:lnTo>
                    <a:lnTo>
                      <a:pt x="45" y="30"/>
                    </a:lnTo>
                    <a:lnTo>
                      <a:pt x="50" y="29"/>
                    </a:lnTo>
                    <a:lnTo>
                      <a:pt x="57" y="29"/>
                    </a:lnTo>
                    <a:lnTo>
                      <a:pt x="63" y="29"/>
                    </a:lnTo>
                    <a:lnTo>
                      <a:pt x="70" y="29"/>
                    </a:lnTo>
                    <a:lnTo>
                      <a:pt x="69" y="22"/>
                    </a:lnTo>
                    <a:lnTo>
                      <a:pt x="68" y="14"/>
                    </a:lnTo>
                    <a:lnTo>
                      <a:pt x="66" y="7"/>
                    </a:lnTo>
                    <a:lnTo>
                      <a:pt x="65" y="0"/>
                    </a:lnTo>
                    <a:lnTo>
                      <a:pt x="57" y="0"/>
                    </a:lnTo>
                    <a:lnTo>
                      <a:pt x="49" y="0"/>
                    </a:lnTo>
                    <a:lnTo>
                      <a:pt x="41" y="0"/>
                    </a:lnTo>
                    <a:lnTo>
                      <a:pt x="33" y="0"/>
                    </a:lnTo>
                    <a:lnTo>
                      <a:pt x="25" y="0"/>
                    </a:lnTo>
                    <a:lnTo>
                      <a:pt x="17" y="0"/>
                    </a:lnTo>
                    <a:lnTo>
                      <a:pt x="8"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3" name="Freeform 210"/>
              <p:cNvSpPr>
                <a:spLocks/>
              </p:cNvSpPr>
              <p:nvPr/>
            </p:nvSpPr>
            <p:spPr bwMode="auto">
              <a:xfrm>
                <a:off x="4875214" y="3609976"/>
                <a:ext cx="52388" cy="25400"/>
              </a:xfrm>
              <a:custGeom>
                <a:avLst/>
                <a:gdLst>
                  <a:gd name="T0" fmla="*/ 0 w 66"/>
                  <a:gd name="T1" fmla="*/ 0 h 31"/>
                  <a:gd name="T2" fmla="*/ 0 w 66"/>
                  <a:gd name="T3" fmla="*/ 8 h 31"/>
                  <a:gd name="T4" fmla="*/ 0 w 66"/>
                  <a:gd name="T5" fmla="*/ 15 h 31"/>
                  <a:gd name="T6" fmla="*/ 0 w 66"/>
                  <a:gd name="T7" fmla="*/ 23 h 31"/>
                  <a:gd name="T8" fmla="*/ 0 w 66"/>
                  <a:gd name="T9" fmla="*/ 31 h 31"/>
                  <a:gd name="T10" fmla="*/ 5 w 66"/>
                  <a:gd name="T11" fmla="*/ 31 h 31"/>
                  <a:gd name="T12" fmla="*/ 9 w 66"/>
                  <a:gd name="T13" fmla="*/ 31 h 31"/>
                  <a:gd name="T14" fmla="*/ 14 w 66"/>
                  <a:gd name="T15" fmla="*/ 31 h 31"/>
                  <a:gd name="T16" fmla="*/ 19 w 66"/>
                  <a:gd name="T17" fmla="*/ 31 h 31"/>
                  <a:gd name="T18" fmla="*/ 24 w 66"/>
                  <a:gd name="T19" fmla="*/ 31 h 31"/>
                  <a:gd name="T20" fmla="*/ 30 w 66"/>
                  <a:gd name="T21" fmla="*/ 30 h 31"/>
                  <a:gd name="T22" fmla="*/ 36 w 66"/>
                  <a:gd name="T23" fmla="*/ 30 h 31"/>
                  <a:gd name="T24" fmla="*/ 43 w 66"/>
                  <a:gd name="T25" fmla="*/ 30 h 31"/>
                  <a:gd name="T26" fmla="*/ 49 w 66"/>
                  <a:gd name="T27" fmla="*/ 29 h 31"/>
                  <a:gd name="T28" fmla="*/ 54 w 66"/>
                  <a:gd name="T29" fmla="*/ 29 h 31"/>
                  <a:gd name="T30" fmla="*/ 60 w 66"/>
                  <a:gd name="T31" fmla="*/ 29 h 31"/>
                  <a:gd name="T32" fmla="*/ 66 w 66"/>
                  <a:gd name="T33" fmla="*/ 29 h 31"/>
                  <a:gd name="T34" fmla="*/ 65 w 66"/>
                  <a:gd name="T35" fmla="*/ 22 h 31"/>
                  <a:gd name="T36" fmla="*/ 64 w 66"/>
                  <a:gd name="T37" fmla="*/ 14 h 31"/>
                  <a:gd name="T38" fmla="*/ 62 w 66"/>
                  <a:gd name="T39" fmla="*/ 7 h 31"/>
                  <a:gd name="T40" fmla="*/ 61 w 66"/>
                  <a:gd name="T41" fmla="*/ 0 h 31"/>
                  <a:gd name="T42" fmla="*/ 54 w 66"/>
                  <a:gd name="T43" fmla="*/ 0 h 31"/>
                  <a:gd name="T44" fmla="*/ 46 w 66"/>
                  <a:gd name="T45" fmla="*/ 0 h 31"/>
                  <a:gd name="T46" fmla="*/ 39 w 66"/>
                  <a:gd name="T47" fmla="*/ 0 h 31"/>
                  <a:gd name="T48" fmla="*/ 31 w 66"/>
                  <a:gd name="T49" fmla="*/ 0 h 31"/>
                  <a:gd name="T50" fmla="*/ 23 w 66"/>
                  <a:gd name="T51" fmla="*/ 0 h 31"/>
                  <a:gd name="T52" fmla="*/ 15 w 66"/>
                  <a:gd name="T53" fmla="*/ 0 h 31"/>
                  <a:gd name="T54" fmla="*/ 8 w 66"/>
                  <a:gd name="T55" fmla="*/ 0 h 31"/>
                  <a:gd name="T56" fmla="*/ 0 w 66"/>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31">
                    <a:moveTo>
                      <a:pt x="0" y="0"/>
                    </a:moveTo>
                    <a:lnTo>
                      <a:pt x="0" y="8"/>
                    </a:lnTo>
                    <a:lnTo>
                      <a:pt x="0" y="15"/>
                    </a:lnTo>
                    <a:lnTo>
                      <a:pt x="0" y="23"/>
                    </a:lnTo>
                    <a:lnTo>
                      <a:pt x="0" y="31"/>
                    </a:lnTo>
                    <a:lnTo>
                      <a:pt x="5" y="31"/>
                    </a:lnTo>
                    <a:lnTo>
                      <a:pt x="9" y="31"/>
                    </a:lnTo>
                    <a:lnTo>
                      <a:pt x="14" y="31"/>
                    </a:lnTo>
                    <a:lnTo>
                      <a:pt x="19" y="31"/>
                    </a:lnTo>
                    <a:lnTo>
                      <a:pt x="24" y="31"/>
                    </a:lnTo>
                    <a:lnTo>
                      <a:pt x="30" y="30"/>
                    </a:lnTo>
                    <a:lnTo>
                      <a:pt x="36" y="30"/>
                    </a:lnTo>
                    <a:lnTo>
                      <a:pt x="43" y="30"/>
                    </a:lnTo>
                    <a:lnTo>
                      <a:pt x="49" y="29"/>
                    </a:lnTo>
                    <a:lnTo>
                      <a:pt x="54" y="29"/>
                    </a:lnTo>
                    <a:lnTo>
                      <a:pt x="60" y="29"/>
                    </a:lnTo>
                    <a:lnTo>
                      <a:pt x="66" y="29"/>
                    </a:lnTo>
                    <a:lnTo>
                      <a:pt x="65" y="22"/>
                    </a:lnTo>
                    <a:lnTo>
                      <a:pt x="64" y="14"/>
                    </a:lnTo>
                    <a:lnTo>
                      <a:pt x="62" y="7"/>
                    </a:lnTo>
                    <a:lnTo>
                      <a:pt x="61" y="0"/>
                    </a:lnTo>
                    <a:lnTo>
                      <a:pt x="54" y="0"/>
                    </a:lnTo>
                    <a:lnTo>
                      <a:pt x="46" y="0"/>
                    </a:lnTo>
                    <a:lnTo>
                      <a:pt x="39" y="0"/>
                    </a:lnTo>
                    <a:lnTo>
                      <a:pt x="31" y="0"/>
                    </a:lnTo>
                    <a:lnTo>
                      <a:pt x="23" y="0"/>
                    </a:lnTo>
                    <a:lnTo>
                      <a:pt x="15" y="0"/>
                    </a:lnTo>
                    <a:lnTo>
                      <a:pt x="8"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4" name="Freeform 211"/>
              <p:cNvSpPr>
                <a:spLocks/>
              </p:cNvSpPr>
              <p:nvPr/>
            </p:nvSpPr>
            <p:spPr bwMode="auto">
              <a:xfrm>
                <a:off x="4878389" y="3609976"/>
                <a:ext cx="49213" cy="25400"/>
              </a:xfrm>
              <a:custGeom>
                <a:avLst/>
                <a:gdLst>
                  <a:gd name="T0" fmla="*/ 0 w 61"/>
                  <a:gd name="T1" fmla="*/ 0 h 31"/>
                  <a:gd name="T2" fmla="*/ 0 w 61"/>
                  <a:gd name="T3" fmla="*/ 8 h 31"/>
                  <a:gd name="T4" fmla="*/ 0 w 61"/>
                  <a:gd name="T5" fmla="*/ 15 h 31"/>
                  <a:gd name="T6" fmla="*/ 0 w 61"/>
                  <a:gd name="T7" fmla="*/ 23 h 31"/>
                  <a:gd name="T8" fmla="*/ 0 w 61"/>
                  <a:gd name="T9" fmla="*/ 31 h 31"/>
                  <a:gd name="T10" fmla="*/ 4 w 61"/>
                  <a:gd name="T11" fmla="*/ 31 h 31"/>
                  <a:gd name="T12" fmla="*/ 9 w 61"/>
                  <a:gd name="T13" fmla="*/ 31 h 31"/>
                  <a:gd name="T14" fmla="*/ 14 w 61"/>
                  <a:gd name="T15" fmla="*/ 31 h 31"/>
                  <a:gd name="T16" fmla="*/ 17 w 61"/>
                  <a:gd name="T17" fmla="*/ 31 h 31"/>
                  <a:gd name="T18" fmla="*/ 23 w 61"/>
                  <a:gd name="T19" fmla="*/ 31 h 31"/>
                  <a:gd name="T20" fmla="*/ 29 w 61"/>
                  <a:gd name="T21" fmla="*/ 30 h 31"/>
                  <a:gd name="T22" fmla="*/ 33 w 61"/>
                  <a:gd name="T23" fmla="*/ 30 h 31"/>
                  <a:gd name="T24" fmla="*/ 39 w 61"/>
                  <a:gd name="T25" fmla="*/ 30 h 31"/>
                  <a:gd name="T26" fmla="*/ 45 w 61"/>
                  <a:gd name="T27" fmla="*/ 29 h 31"/>
                  <a:gd name="T28" fmla="*/ 49 w 61"/>
                  <a:gd name="T29" fmla="*/ 29 h 31"/>
                  <a:gd name="T30" fmla="*/ 55 w 61"/>
                  <a:gd name="T31" fmla="*/ 29 h 31"/>
                  <a:gd name="T32" fmla="*/ 61 w 61"/>
                  <a:gd name="T33" fmla="*/ 29 h 31"/>
                  <a:gd name="T34" fmla="*/ 60 w 61"/>
                  <a:gd name="T35" fmla="*/ 22 h 31"/>
                  <a:gd name="T36" fmla="*/ 59 w 61"/>
                  <a:gd name="T37" fmla="*/ 14 h 31"/>
                  <a:gd name="T38" fmla="*/ 57 w 61"/>
                  <a:gd name="T39" fmla="*/ 7 h 31"/>
                  <a:gd name="T40" fmla="*/ 56 w 61"/>
                  <a:gd name="T41" fmla="*/ 0 h 31"/>
                  <a:gd name="T42" fmla="*/ 49 w 61"/>
                  <a:gd name="T43" fmla="*/ 0 h 31"/>
                  <a:gd name="T44" fmla="*/ 42 w 61"/>
                  <a:gd name="T45" fmla="*/ 0 h 31"/>
                  <a:gd name="T46" fmla="*/ 36 w 61"/>
                  <a:gd name="T47" fmla="*/ 0 h 31"/>
                  <a:gd name="T48" fmla="*/ 29 w 61"/>
                  <a:gd name="T49" fmla="*/ 0 h 31"/>
                  <a:gd name="T50" fmla="*/ 22 w 61"/>
                  <a:gd name="T51" fmla="*/ 0 h 31"/>
                  <a:gd name="T52" fmla="*/ 15 w 61"/>
                  <a:gd name="T53" fmla="*/ 0 h 31"/>
                  <a:gd name="T54" fmla="*/ 7 w 61"/>
                  <a:gd name="T55" fmla="*/ 0 h 31"/>
                  <a:gd name="T56" fmla="*/ 0 w 6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31">
                    <a:moveTo>
                      <a:pt x="0" y="0"/>
                    </a:moveTo>
                    <a:lnTo>
                      <a:pt x="0" y="8"/>
                    </a:lnTo>
                    <a:lnTo>
                      <a:pt x="0" y="15"/>
                    </a:lnTo>
                    <a:lnTo>
                      <a:pt x="0" y="23"/>
                    </a:lnTo>
                    <a:lnTo>
                      <a:pt x="0" y="31"/>
                    </a:lnTo>
                    <a:lnTo>
                      <a:pt x="4" y="31"/>
                    </a:lnTo>
                    <a:lnTo>
                      <a:pt x="9" y="31"/>
                    </a:lnTo>
                    <a:lnTo>
                      <a:pt x="14" y="31"/>
                    </a:lnTo>
                    <a:lnTo>
                      <a:pt x="17" y="31"/>
                    </a:lnTo>
                    <a:lnTo>
                      <a:pt x="23" y="31"/>
                    </a:lnTo>
                    <a:lnTo>
                      <a:pt x="29" y="30"/>
                    </a:lnTo>
                    <a:lnTo>
                      <a:pt x="33" y="30"/>
                    </a:lnTo>
                    <a:lnTo>
                      <a:pt x="39" y="30"/>
                    </a:lnTo>
                    <a:lnTo>
                      <a:pt x="45" y="29"/>
                    </a:lnTo>
                    <a:lnTo>
                      <a:pt x="49" y="29"/>
                    </a:lnTo>
                    <a:lnTo>
                      <a:pt x="55" y="29"/>
                    </a:lnTo>
                    <a:lnTo>
                      <a:pt x="61" y="29"/>
                    </a:lnTo>
                    <a:lnTo>
                      <a:pt x="60" y="22"/>
                    </a:lnTo>
                    <a:lnTo>
                      <a:pt x="59" y="14"/>
                    </a:lnTo>
                    <a:lnTo>
                      <a:pt x="57" y="7"/>
                    </a:lnTo>
                    <a:lnTo>
                      <a:pt x="56" y="0"/>
                    </a:lnTo>
                    <a:lnTo>
                      <a:pt x="49" y="0"/>
                    </a:lnTo>
                    <a:lnTo>
                      <a:pt x="42" y="0"/>
                    </a:lnTo>
                    <a:lnTo>
                      <a:pt x="36" y="0"/>
                    </a:lnTo>
                    <a:lnTo>
                      <a:pt x="29" y="0"/>
                    </a:lnTo>
                    <a:lnTo>
                      <a:pt x="22" y="0"/>
                    </a:lnTo>
                    <a:lnTo>
                      <a:pt x="15" y="0"/>
                    </a:lnTo>
                    <a:lnTo>
                      <a:pt x="7"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5" name="Freeform 212"/>
              <p:cNvSpPr>
                <a:spLocks/>
              </p:cNvSpPr>
              <p:nvPr/>
            </p:nvSpPr>
            <p:spPr bwMode="auto">
              <a:xfrm>
                <a:off x="4883151" y="3609976"/>
                <a:ext cx="44450" cy="25400"/>
              </a:xfrm>
              <a:custGeom>
                <a:avLst/>
                <a:gdLst>
                  <a:gd name="T0" fmla="*/ 0 w 55"/>
                  <a:gd name="T1" fmla="*/ 0 h 31"/>
                  <a:gd name="T2" fmla="*/ 0 w 55"/>
                  <a:gd name="T3" fmla="*/ 8 h 31"/>
                  <a:gd name="T4" fmla="*/ 0 w 55"/>
                  <a:gd name="T5" fmla="*/ 15 h 31"/>
                  <a:gd name="T6" fmla="*/ 0 w 55"/>
                  <a:gd name="T7" fmla="*/ 23 h 31"/>
                  <a:gd name="T8" fmla="*/ 0 w 55"/>
                  <a:gd name="T9" fmla="*/ 31 h 31"/>
                  <a:gd name="T10" fmla="*/ 3 w 55"/>
                  <a:gd name="T11" fmla="*/ 31 h 31"/>
                  <a:gd name="T12" fmla="*/ 8 w 55"/>
                  <a:gd name="T13" fmla="*/ 31 h 31"/>
                  <a:gd name="T14" fmla="*/ 11 w 55"/>
                  <a:gd name="T15" fmla="*/ 31 h 31"/>
                  <a:gd name="T16" fmla="*/ 16 w 55"/>
                  <a:gd name="T17" fmla="*/ 31 h 31"/>
                  <a:gd name="T18" fmla="*/ 20 w 55"/>
                  <a:gd name="T19" fmla="*/ 31 h 31"/>
                  <a:gd name="T20" fmla="*/ 25 w 55"/>
                  <a:gd name="T21" fmla="*/ 30 h 31"/>
                  <a:gd name="T22" fmla="*/ 30 w 55"/>
                  <a:gd name="T23" fmla="*/ 30 h 31"/>
                  <a:gd name="T24" fmla="*/ 35 w 55"/>
                  <a:gd name="T25" fmla="*/ 30 h 31"/>
                  <a:gd name="T26" fmla="*/ 40 w 55"/>
                  <a:gd name="T27" fmla="*/ 29 h 31"/>
                  <a:gd name="T28" fmla="*/ 45 w 55"/>
                  <a:gd name="T29" fmla="*/ 29 h 31"/>
                  <a:gd name="T30" fmla="*/ 50 w 55"/>
                  <a:gd name="T31" fmla="*/ 29 h 31"/>
                  <a:gd name="T32" fmla="*/ 55 w 55"/>
                  <a:gd name="T33" fmla="*/ 29 h 31"/>
                  <a:gd name="T34" fmla="*/ 54 w 55"/>
                  <a:gd name="T35" fmla="*/ 22 h 31"/>
                  <a:gd name="T36" fmla="*/ 53 w 55"/>
                  <a:gd name="T37" fmla="*/ 14 h 31"/>
                  <a:gd name="T38" fmla="*/ 51 w 55"/>
                  <a:gd name="T39" fmla="*/ 7 h 31"/>
                  <a:gd name="T40" fmla="*/ 50 w 55"/>
                  <a:gd name="T41" fmla="*/ 0 h 31"/>
                  <a:gd name="T42" fmla="*/ 43 w 55"/>
                  <a:gd name="T43" fmla="*/ 0 h 31"/>
                  <a:gd name="T44" fmla="*/ 38 w 55"/>
                  <a:gd name="T45" fmla="*/ 0 h 31"/>
                  <a:gd name="T46" fmla="*/ 31 w 55"/>
                  <a:gd name="T47" fmla="*/ 0 h 31"/>
                  <a:gd name="T48" fmla="*/ 25 w 55"/>
                  <a:gd name="T49" fmla="*/ 0 h 31"/>
                  <a:gd name="T50" fmla="*/ 18 w 55"/>
                  <a:gd name="T51" fmla="*/ 0 h 31"/>
                  <a:gd name="T52" fmla="*/ 12 w 55"/>
                  <a:gd name="T53" fmla="*/ 0 h 31"/>
                  <a:gd name="T54" fmla="*/ 5 w 55"/>
                  <a:gd name="T55" fmla="*/ 0 h 31"/>
                  <a:gd name="T56" fmla="*/ 0 w 5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1">
                    <a:moveTo>
                      <a:pt x="0" y="0"/>
                    </a:moveTo>
                    <a:lnTo>
                      <a:pt x="0" y="8"/>
                    </a:lnTo>
                    <a:lnTo>
                      <a:pt x="0" y="15"/>
                    </a:lnTo>
                    <a:lnTo>
                      <a:pt x="0" y="23"/>
                    </a:lnTo>
                    <a:lnTo>
                      <a:pt x="0" y="31"/>
                    </a:lnTo>
                    <a:lnTo>
                      <a:pt x="3" y="31"/>
                    </a:lnTo>
                    <a:lnTo>
                      <a:pt x="8" y="31"/>
                    </a:lnTo>
                    <a:lnTo>
                      <a:pt x="11" y="31"/>
                    </a:lnTo>
                    <a:lnTo>
                      <a:pt x="16" y="31"/>
                    </a:lnTo>
                    <a:lnTo>
                      <a:pt x="20" y="31"/>
                    </a:lnTo>
                    <a:lnTo>
                      <a:pt x="25" y="30"/>
                    </a:lnTo>
                    <a:lnTo>
                      <a:pt x="30" y="30"/>
                    </a:lnTo>
                    <a:lnTo>
                      <a:pt x="35" y="30"/>
                    </a:lnTo>
                    <a:lnTo>
                      <a:pt x="40" y="29"/>
                    </a:lnTo>
                    <a:lnTo>
                      <a:pt x="45" y="29"/>
                    </a:lnTo>
                    <a:lnTo>
                      <a:pt x="50" y="29"/>
                    </a:lnTo>
                    <a:lnTo>
                      <a:pt x="55" y="29"/>
                    </a:lnTo>
                    <a:lnTo>
                      <a:pt x="54" y="22"/>
                    </a:lnTo>
                    <a:lnTo>
                      <a:pt x="53" y="14"/>
                    </a:lnTo>
                    <a:lnTo>
                      <a:pt x="51" y="7"/>
                    </a:lnTo>
                    <a:lnTo>
                      <a:pt x="50" y="0"/>
                    </a:lnTo>
                    <a:lnTo>
                      <a:pt x="43" y="0"/>
                    </a:lnTo>
                    <a:lnTo>
                      <a:pt x="38" y="0"/>
                    </a:lnTo>
                    <a:lnTo>
                      <a:pt x="31" y="0"/>
                    </a:lnTo>
                    <a:lnTo>
                      <a:pt x="25" y="0"/>
                    </a:lnTo>
                    <a:lnTo>
                      <a:pt x="18" y="0"/>
                    </a:lnTo>
                    <a:lnTo>
                      <a:pt x="12" y="0"/>
                    </a:lnTo>
                    <a:lnTo>
                      <a:pt x="5"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6" name="Freeform 214"/>
              <p:cNvSpPr>
                <a:spLocks/>
              </p:cNvSpPr>
              <p:nvPr/>
            </p:nvSpPr>
            <p:spPr bwMode="auto">
              <a:xfrm>
                <a:off x="4887913" y="3609976"/>
                <a:ext cx="39688" cy="25400"/>
              </a:xfrm>
              <a:custGeom>
                <a:avLst/>
                <a:gdLst>
                  <a:gd name="T0" fmla="*/ 0 w 51"/>
                  <a:gd name="T1" fmla="*/ 0 h 31"/>
                  <a:gd name="T2" fmla="*/ 0 w 51"/>
                  <a:gd name="T3" fmla="*/ 8 h 31"/>
                  <a:gd name="T4" fmla="*/ 0 w 51"/>
                  <a:gd name="T5" fmla="*/ 15 h 31"/>
                  <a:gd name="T6" fmla="*/ 0 w 51"/>
                  <a:gd name="T7" fmla="*/ 23 h 31"/>
                  <a:gd name="T8" fmla="*/ 0 w 51"/>
                  <a:gd name="T9" fmla="*/ 31 h 31"/>
                  <a:gd name="T10" fmla="*/ 4 w 51"/>
                  <a:gd name="T11" fmla="*/ 31 h 31"/>
                  <a:gd name="T12" fmla="*/ 8 w 51"/>
                  <a:gd name="T13" fmla="*/ 31 h 31"/>
                  <a:gd name="T14" fmla="*/ 12 w 51"/>
                  <a:gd name="T15" fmla="*/ 31 h 31"/>
                  <a:gd name="T16" fmla="*/ 15 w 51"/>
                  <a:gd name="T17" fmla="*/ 31 h 31"/>
                  <a:gd name="T18" fmla="*/ 20 w 51"/>
                  <a:gd name="T19" fmla="*/ 31 h 31"/>
                  <a:gd name="T20" fmla="*/ 24 w 51"/>
                  <a:gd name="T21" fmla="*/ 30 h 31"/>
                  <a:gd name="T22" fmla="*/ 29 w 51"/>
                  <a:gd name="T23" fmla="*/ 30 h 31"/>
                  <a:gd name="T24" fmla="*/ 34 w 51"/>
                  <a:gd name="T25" fmla="*/ 30 h 31"/>
                  <a:gd name="T26" fmla="*/ 37 w 51"/>
                  <a:gd name="T27" fmla="*/ 29 h 31"/>
                  <a:gd name="T28" fmla="*/ 42 w 51"/>
                  <a:gd name="T29" fmla="*/ 29 h 31"/>
                  <a:gd name="T30" fmla="*/ 46 w 51"/>
                  <a:gd name="T31" fmla="*/ 29 h 31"/>
                  <a:gd name="T32" fmla="*/ 51 w 51"/>
                  <a:gd name="T33" fmla="*/ 29 h 31"/>
                  <a:gd name="T34" fmla="*/ 50 w 51"/>
                  <a:gd name="T35" fmla="*/ 22 h 31"/>
                  <a:gd name="T36" fmla="*/ 49 w 51"/>
                  <a:gd name="T37" fmla="*/ 14 h 31"/>
                  <a:gd name="T38" fmla="*/ 47 w 51"/>
                  <a:gd name="T39" fmla="*/ 7 h 31"/>
                  <a:gd name="T40" fmla="*/ 46 w 51"/>
                  <a:gd name="T41" fmla="*/ 0 h 31"/>
                  <a:gd name="T42" fmla="*/ 41 w 51"/>
                  <a:gd name="T43" fmla="*/ 0 h 31"/>
                  <a:gd name="T44" fmla="*/ 35 w 51"/>
                  <a:gd name="T45" fmla="*/ 0 h 31"/>
                  <a:gd name="T46" fmla="*/ 29 w 51"/>
                  <a:gd name="T47" fmla="*/ 0 h 31"/>
                  <a:gd name="T48" fmla="*/ 23 w 51"/>
                  <a:gd name="T49" fmla="*/ 0 h 31"/>
                  <a:gd name="T50" fmla="*/ 17 w 51"/>
                  <a:gd name="T51" fmla="*/ 0 h 31"/>
                  <a:gd name="T52" fmla="*/ 12 w 51"/>
                  <a:gd name="T53" fmla="*/ 0 h 31"/>
                  <a:gd name="T54" fmla="*/ 6 w 51"/>
                  <a:gd name="T55" fmla="*/ 0 h 31"/>
                  <a:gd name="T56" fmla="*/ 0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0" y="0"/>
                    </a:moveTo>
                    <a:lnTo>
                      <a:pt x="0" y="8"/>
                    </a:lnTo>
                    <a:lnTo>
                      <a:pt x="0" y="15"/>
                    </a:lnTo>
                    <a:lnTo>
                      <a:pt x="0" y="23"/>
                    </a:lnTo>
                    <a:lnTo>
                      <a:pt x="0" y="31"/>
                    </a:lnTo>
                    <a:lnTo>
                      <a:pt x="4" y="31"/>
                    </a:lnTo>
                    <a:lnTo>
                      <a:pt x="8" y="31"/>
                    </a:lnTo>
                    <a:lnTo>
                      <a:pt x="12" y="31"/>
                    </a:lnTo>
                    <a:lnTo>
                      <a:pt x="15" y="31"/>
                    </a:lnTo>
                    <a:lnTo>
                      <a:pt x="20" y="31"/>
                    </a:lnTo>
                    <a:lnTo>
                      <a:pt x="24" y="30"/>
                    </a:lnTo>
                    <a:lnTo>
                      <a:pt x="29" y="30"/>
                    </a:lnTo>
                    <a:lnTo>
                      <a:pt x="34" y="30"/>
                    </a:lnTo>
                    <a:lnTo>
                      <a:pt x="37" y="29"/>
                    </a:lnTo>
                    <a:lnTo>
                      <a:pt x="42" y="29"/>
                    </a:lnTo>
                    <a:lnTo>
                      <a:pt x="46" y="29"/>
                    </a:lnTo>
                    <a:lnTo>
                      <a:pt x="51" y="29"/>
                    </a:lnTo>
                    <a:lnTo>
                      <a:pt x="50" y="22"/>
                    </a:lnTo>
                    <a:lnTo>
                      <a:pt x="49" y="14"/>
                    </a:lnTo>
                    <a:lnTo>
                      <a:pt x="47" y="7"/>
                    </a:lnTo>
                    <a:lnTo>
                      <a:pt x="46" y="0"/>
                    </a:lnTo>
                    <a:lnTo>
                      <a:pt x="41" y="0"/>
                    </a:lnTo>
                    <a:lnTo>
                      <a:pt x="35" y="0"/>
                    </a:lnTo>
                    <a:lnTo>
                      <a:pt x="29" y="0"/>
                    </a:lnTo>
                    <a:lnTo>
                      <a:pt x="23" y="0"/>
                    </a:lnTo>
                    <a:lnTo>
                      <a:pt x="17" y="0"/>
                    </a:lnTo>
                    <a:lnTo>
                      <a:pt x="12" y="0"/>
                    </a:lnTo>
                    <a:lnTo>
                      <a:pt x="6"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7" name="Freeform 215"/>
              <p:cNvSpPr>
                <a:spLocks/>
              </p:cNvSpPr>
              <p:nvPr/>
            </p:nvSpPr>
            <p:spPr bwMode="auto">
              <a:xfrm>
                <a:off x="4891088" y="3609976"/>
                <a:ext cx="36513" cy="25400"/>
              </a:xfrm>
              <a:custGeom>
                <a:avLst/>
                <a:gdLst>
                  <a:gd name="T0" fmla="*/ 0 w 45"/>
                  <a:gd name="T1" fmla="*/ 0 h 31"/>
                  <a:gd name="T2" fmla="*/ 0 w 45"/>
                  <a:gd name="T3" fmla="*/ 8 h 31"/>
                  <a:gd name="T4" fmla="*/ 0 w 45"/>
                  <a:gd name="T5" fmla="*/ 15 h 31"/>
                  <a:gd name="T6" fmla="*/ 0 w 45"/>
                  <a:gd name="T7" fmla="*/ 23 h 31"/>
                  <a:gd name="T8" fmla="*/ 0 w 45"/>
                  <a:gd name="T9" fmla="*/ 31 h 31"/>
                  <a:gd name="T10" fmla="*/ 3 w 45"/>
                  <a:gd name="T11" fmla="*/ 31 h 31"/>
                  <a:gd name="T12" fmla="*/ 7 w 45"/>
                  <a:gd name="T13" fmla="*/ 31 h 31"/>
                  <a:gd name="T14" fmla="*/ 9 w 45"/>
                  <a:gd name="T15" fmla="*/ 31 h 31"/>
                  <a:gd name="T16" fmla="*/ 13 w 45"/>
                  <a:gd name="T17" fmla="*/ 31 h 31"/>
                  <a:gd name="T18" fmla="*/ 21 w 45"/>
                  <a:gd name="T19" fmla="*/ 30 h 31"/>
                  <a:gd name="T20" fmla="*/ 29 w 45"/>
                  <a:gd name="T21" fmla="*/ 30 h 31"/>
                  <a:gd name="T22" fmla="*/ 37 w 45"/>
                  <a:gd name="T23" fmla="*/ 29 h 31"/>
                  <a:gd name="T24" fmla="*/ 45 w 45"/>
                  <a:gd name="T25" fmla="*/ 29 h 31"/>
                  <a:gd name="T26" fmla="*/ 44 w 45"/>
                  <a:gd name="T27" fmla="*/ 22 h 31"/>
                  <a:gd name="T28" fmla="*/ 43 w 45"/>
                  <a:gd name="T29" fmla="*/ 14 h 31"/>
                  <a:gd name="T30" fmla="*/ 41 w 45"/>
                  <a:gd name="T31" fmla="*/ 7 h 31"/>
                  <a:gd name="T32" fmla="*/ 40 w 45"/>
                  <a:gd name="T33" fmla="*/ 0 h 31"/>
                  <a:gd name="T34" fmla="*/ 36 w 45"/>
                  <a:gd name="T35" fmla="*/ 0 h 31"/>
                  <a:gd name="T36" fmla="*/ 30 w 45"/>
                  <a:gd name="T37" fmla="*/ 0 h 31"/>
                  <a:gd name="T38" fmla="*/ 25 w 45"/>
                  <a:gd name="T39" fmla="*/ 0 h 31"/>
                  <a:gd name="T40" fmla="*/ 20 w 45"/>
                  <a:gd name="T41" fmla="*/ 0 h 31"/>
                  <a:gd name="T42" fmla="*/ 15 w 45"/>
                  <a:gd name="T43" fmla="*/ 0 h 31"/>
                  <a:gd name="T44" fmla="*/ 9 w 45"/>
                  <a:gd name="T45" fmla="*/ 0 h 31"/>
                  <a:gd name="T46" fmla="*/ 5 w 45"/>
                  <a:gd name="T47" fmla="*/ 0 h 31"/>
                  <a:gd name="T48" fmla="*/ 0 w 45"/>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1">
                    <a:moveTo>
                      <a:pt x="0" y="0"/>
                    </a:moveTo>
                    <a:lnTo>
                      <a:pt x="0" y="8"/>
                    </a:lnTo>
                    <a:lnTo>
                      <a:pt x="0" y="15"/>
                    </a:lnTo>
                    <a:lnTo>
                      <a:pt x="0" y="23"/>
                    </a:lnTo>
                    <a:lnTo>
                      <a:pt x="0" y="31"/>
                    </a:lnTo>
                    <a:lnTo>
                      <a:pt x="3" y="31"/>
                    </a:lnTo>
                    <a:lnTo>
                      <a:pt x="7" y="31"/>
                    </a:lnTo>
                    <a:lnTo>
                      <a:pt x="9" y="31"/>
                    </a:lnTo>
                    <a:lnTo>
                      <a:pt x="13" y="31"/>
                    </a:lnTo>
                    <a:lnTo>
                      <a:pt x="21" y="30"/>
                    </a:lnTo>
                    <a:lnTo>
                      <a:pt x="29" y="30"/>
                    </a:lnTo>
                    <a:lnTo>
                      <a:pt x="37" y="29"/>
                    </a:lnTo>
                    <a:lnTo>
                      <a:pt x="45" y="29"/>
                    </a:lnTo>
                    <a:lnTo>
                      <a:pt x="44" y="22"/>
                    </a:lnTo>
                    <a:lnTo>
                      <a:pt x="43" y="14"/>
                    </a:lnTo>
                    <a:lnTo>
                      <a:pt x="41" y="7"/>
                    </a:lnTo>
                    <a:lnTo>
                      <a:pt x="40" y="0"/>
                    </a:lnTo>
                    <a:lnTo>
                      <a:pt x="36" y="0"/>
                    </a:lnTo>
                    <a:lnTo>
                      <a:pt x="30" y="0"/>
                    </a:lnTo>
                    <a:lnTo>
                      <a:pt x="25" y="0"/>
                    </a:lnTo>
                    <a:lnTo>
                      <a:pt x="20" y="0"/>
                    </a:lnTo>
                    <a:lnTo>
                      <a:pt x="15" y="0"/>
                    </a:lnTo>
                    <a:lnTo>
                      <a:pt x="9" y="0"/>
                    </a:lnTo>
                    <a:lnTo>
                      <a:pt x="5"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8" name="Freeform 216"/>
              <p:cNvSpPr>
                <a:spLocks/>
              </p:cNvSpPr>
              <p:nvPr/>
            </p:nvSpPr>
            <p:spPr bwMode="auto">
              <a:xfrm>
                <a:off x="4895851" y="3609976"/>
                <a:ext cx="31750" cy="25400"/>
              </a:xfrm>
              <a:custGeom>
                <a:avLst/>
                <a:gdLst>
                  <a:gd name="T0" fmla="*/ 0 w 40"/>
                  <a:gd name="T1" fmla="*/ 0 h 31"/>
                  <a:gd name="T2" fmla="*/ 0 w 40"/>
                  <a:gd name="T3" fmla="*/ 8 h 31"/>
                  <a:gd name="T4" fmla="*/ 0 w 40"/>
                  <a:gd name="T5" fmla="*/ 15 h 31"/>
                  <a:gd name="T6" fmla="*/ 0 w 40"/>
                  <a:gd name="T7" fmla="*/ 23 h 31"/>
                  <a:gd name="T8" fmla="*/ 0 w 40"/>
                  <a:gd name="T9" fmla="*/ 31 h 31"/>
                  <a:gd name="T10" fmla="*/ 3 w 40"/>
                  <a:gd name="T11" fmla="*/ 31 h 31"/>
                  <a:gd name="T12" fmla="*/ 6 w 40"/>
                  <a:gd name="T13" fmla="*/ 31 h 31"/>
                  <a:gd name="T14" fmla="*/ 9 w 40"/>
                  <a:gd name="T15" fmla="*/ 31 h 31"/>
                  <a:gd name="T16" fmla="*/ 12 w 40"/>
                  <a:gd name="T17" fmla="*/ 31 h 31"/>
                  <a:gd name="T18" fmla="*/ 19 w 40"/>
                  <a:gd name="T19" fmla="*/ 30 h 31"/>
                  <a:gd name="T20" fmla="*/ 26 w 40"/>
                  <a:gd name="T21" fmla="*/ 30 h 31"/>
                  <a:gd name="T22" fmla="*/ 33 w 40"/>
                  <a:gd name="T23" fmla="*/ 29 h 31"/>
                  <a:gd name="T24" fmla="*/ 40 w 40"/>
                  <a:gd name="T25" fmla="*/ 29 h 31"/>
                  <a:gd name="T26" fmla="*/ 39 w 40"/>
                  <a:gd name="T27" fmla="*/ 22 h 31"/>
                  <a:gd name="T28" fmla="*/ 38 w 40"/>
                  <a:gd name="T29" fmla="*/ 14 h 31"/>
                  <a:gd name="T30" fmla="*/ 36 w 40"/>
                  <a:gd name="T31" fmla="*/ 7 h 31"/>
                  <a:gd name="T32" fmla="*/ 35 w 40"/>
                  <a:gd name="T33" fmla="*/ 0 h 31"/>
                  <a:gd name="T34" fmla="*/ 31 w 40"/>
                  <a:gd name="T35" fmla="*/ 0 h 31"/>
                  <a:gd name="T36" fmla="*/ 26 w 40"/>
                  <a:gd name="T37" fmla="*/ 0 h 31"/>
                  <a:gd name="T38" fmla="*/ 21 w 40"/>
                  <a:gd name="T39" fmla="*/ 0 h 31"/>
                  <a:gd name="T40" fmla="*/ 17 w 40"/>
                  <a:gd name="T41" fmla="*/ 0 h 31"/>
                  <a:gd name="T42" fmla="*/ 12 w 40"/>
                  <a:gd name="T43" fmla="*/ 0 h 31"/>
                  <a:gd name="T44" fmla="*/ 9 w 40"/>
                  <a:gd name="T45" fmla="*/ 0 h 31"/>
                  <a:gd name="T46" fmla="*/ 4 w 40"/>
                  <a:gd name="T47" fmla="*/ 0 h 31"/>
                  <a:gd name="T48" fmla="*/ 0 w 40"/>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1">
                    <a:moveTo>
                      <a:pt x="0" y="0"/>
                    </a:moveTo>
                    <a:lnTo>
                      <a:pt x="0" y="8"/>
                    </a:lnTo>
                    <a:lnTo>
                      <a:pt x="0" y="15"/>
                    </a:lnTo>
                    <a:lnTo>
                      <a:pt x="0" y="23"/>
                    </a:lnTo>
                    <a:lnTo>
                      <a:pt x="0" y="31"/>
                    </a:lnTo>
                    <a:lnTo>
                      <a:pt x="3" y="31"/>
                    </a:lnTo>
                    <a:lnTo>
                      <a:pt x="6" y="31"/>
                    </a:lnTo>
                    <a:lnTo>
                      <a:pt x="9" y="31"/>
                    </a:lnTo>
                    <a:lnTo>
                      <a:pt x="12" y="31"/>
                    </a:lnTo>
                    <a:lnTo>
                      <a:pt x="19" y="30"/>
                    </a:lnTo>
                    <a:lnTo>
                      <a:pt x="26" y="30"/>
                    </a:lnTo>
                    <a:lnTo>
                      <a:pt x="33" y="29"/>
                    </a:lnTo>
                    <a:lnTo>
                      <a:pt x="40" y="29"/>
                    </a:lnTo>
                    <a:lnTo>
                      <a:pt x="39" y="22"/>
                    </a:lnTo>
                    <a:lnTo>
                      <a:pt x="38" y="14"/>
                    </a:lnTo>
                    <a:lnTo>
                      <a:pt x="36" y="7"/>
                    </a:lnTo>
                    <a:lnTo>
                      <a:pt x="35" y="0"/>
                    </a:lnTo>
                    <a:lnTo>
                      <a:pt x="31" y="0"/>
                    </a:lnTo>
                    <a:lnTo>
                      <a:pt x="26" y="0"/>
                    </a:lnTo>
                    <a:lnTo>
                      <a:pt x="21" y="0"/>
                    </a:lnTo>
                    <a:lnTo>
                      <a:pt x="17" y="0"/>
                    </a:lnTo>
                    <a:lnTo>
                      <a:pt x="12" y="0"/>
                    </a:lnTo>
                    <a:lnTo>
                      <a:pt x="9" y="0"/>
                    </a:lnTo>
                    <a:lnTo>
                      <a:pt x="4"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79" name="Freeform 217"/>
              <p:cNvSpPr>
                <a:spLocks/>
              </p:cNvSpPr>
              <p:nvPr/>
            </p:nvSpPr>
            <p:spPr bwMode="auto">
              <a:xfrm>
                <a:off x="4899026" y="3609976"/>
                <a:ext cx="28575" cy="25400"/>
              </a:xfrm>
              <a:custGeom>
                <a:avLst/>
                <a:gdLst>
                  <a:gd name="T0" fmla="*/ 0 w 36"/>
                  <a:gd name="T1" fmla="*/ 0 h 31"/>
                  <a:gd name="T2" fmla="*/ 0 w 36"/>
                  <a:gd name="T3" fmla="*/ 8 h 31"/>
                  <a:gd name="T4" fmla="*/ 0 w 36"/>
                  <a:gd name="T5" fmla="*/ 15 h 31"/>
                  <a:gd name="T6" fmla="*/ 0 w 36"/>
                  <a:gd name="T7" fmla="*/ 23 h 31"/>
                  <a:gd name="T8" fmla="*/ 0 w 36"/>
                  <a:gd name="T9" fmla="*/ 31 h 31"/>
                  <a:gd name="T10" fmla="*/ 4 w 36"/>
                  <a:gd name="T11" fmla="*/ 31 h 31"/>
                  <a:gd name="T12" fmla="*/ 6 w 36"/>
                  <a:gd name="T13" fmla="*/ 31 h 31"/>
                  <a:gd name="T14" fmla="*/ 9 w 36"/>
                  <a:gd name="T15" fmla="*/ 31 h 31"/>
                  <a:gd name="T16" fmla="*/ 12 w 36"/>
                  <a:gd name="T17" fmla="*/ 31 h 31"/>
                  <a:gd name="T18" fmla="*/ 17 w 36"/>
                  <a:gd name="T19" fmla="*/ 30 h 31"/>
                  <a:gd name="T20" fmla="*/ 24 w 36"/>
                  <a:gd name="T21" fmla="*/ 30 h 31"/>
                  <a:gd name="T22" fmla="*/ 30 w 36"/>
                  <a:gd name="T23" fmla="*/ 29 h 31"/>
                  <a:gd name="T24" fmla="*/ 36 w 36"/>
                  <a:gd name="T25" fmla="*/ 29 h 31"/>
                  <a:gd name="T26" fmla="*/ 35 w 36"/>
                  <a:gd name="T27" fmla="*/ 22 h 31"/>
                  <a:gd name="T28" fmla="*/ 34 w 36"/>
                  <a:gd name="T29" fmla="*/ 14 h 31"/>
                  <a:gd name="T30" fmla="*/ 32 w 36"/>
                  <a:gd name="T31" fmla="*/ 7 h 31"/>
                  <a:gd name="T32" fmla="*/ 31 w 36"/>
                  <a:gd name="T33" fmla="*/ 0 h 31"/>
                  <a:gd name="T34" fmla="*/ 23 w 36"/>
                  <a:gd name="T35" fmla="*/ 0 h 31"/>
                  <a:gd name="T36" fmla="*/ 16 w 36"/>
                  <a:gd name="T37" fmla="*/ 0 h 31"/>
                  <a:gd name="T38" fmla="*/ 8 w 36"/>
                  <a:gd name="T39" fmla="*/ 0 h 31"/>
                  <a:gd name="T40" fmla="*/ 0 w 3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1">
                    <a:moveTo>
                      <a:pt x="0" y="0"/>
                    </a:moveTo>
                    <a:lnTo>
                      <a:pt x="0" y="8"/>
                    </a:lnTo>
                    <a:lnTo>
                      <a:pt x="0" y="15"/>
                    </a:lnTo>
                    <a:lnTo>
                      <a:pt x="0" y="23"/>
                    </a:lnTo>
                    <a:lnTo>
                      <a:pt x="0" y="31"/>
                    </a:lnTo>
                    <a:lnTo>
                      <a:pt x="4" y="31"/>
                    </a:lnTo>
                    <a:lnTo>
                      <a:pt x="6" y="31"/>
                    </a:lnTo>
                    <a:lnTo>
                      <a:pt x="9" y="31"/>
                    </a:lnTo>
                    <a:lnTo>
                      <a:pt x="12" y="31"/>
                    </a:lnTo>
                    <a:lnTo>
                      <a:pt x="17" y="30"/>
                    </a:lnTo>
                    <a:lnTo>
                      <a:pt x="24" y="30"/>
                    </a:lnTo>
                    <a:lnTo>
                      <a:pt x="30" y="29"/>
                    </a:lnTo>
                    <a:lnTo>
                      <a:pt x="36" y="29"/>
                    </a:lnTo>
                    <a:lnTo>
                      <a:pt x="35" y="22"/>
                    </a:lnTo>
                    <a:lnTo>
                      <a:pt x="34" y="14"/>
                    </a:lnTo>
                    <a:lnTo>
                      <a:pt x="32" y="7"/>
                    </a:lnTo>
                    <a:lnTo>
                      <a:pt x="31" y="0"/>
                    </a:lnTo>
                    <a:lnTo>
                      <a:pt x="23" y="0"/>
                    </a:lnTo>
                    <a:lnTo>
                      <a:pt x="16" y="0"/>
                    </a:lnTo>
                    <a:lnTo>
                      <a:pt x="8"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0" name="Freeform 218"/>
              <p:cNvSpPr>
                <a:spLocks/>
              </p:cNvSpPr>
              <p:nvPr/>
            </p:nvSpPr>
            <p:spPr bwMode="auto">
              <a:xfrm>
                <a:off x="4903788" y="3609976"/>
                <a:ext cx="23813" cy="25400"/>
              </a:xfrm>
              <a:custGeom>
                <a:avLst/>
                <a:gdLst>
                  <a:gd name="T0" fmla="*/ 0 w 30"/>
                  <a:gd name="T1" fmla="*/ 0 h 31"/>
                  <a:gd name="T2" fmla="*/ 0 w 30"/>
                  <a:gd name="T3" fmla="*/ 31 h 31"/>
                  <a:gd name="T4" fmla="*/ 9 w 30"/>
                  <a:gd name="T5" fmla="*/ 31 h 31"/>
                  <a:gd name="T6" fmla="*/ 30 w 30"/>
                  <a:gd name="T7" fmla="*/ 29 h 31"/>
                  <a:gd name="T8" fmla="*/ 25 w 30"/>
                  <a:gd name="T9" fmla="*/ 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1"/>
                    </a:lnTo>
                    <a:lnTo>
                      <a:pt x="9" y="31"/>
                    </a:lnTo>
                    <a:lnTo>
                      <a:pt x="30" y="29"/>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1" name="Freeform 219"/>
              <p:cNvSpPr>
                <a:spLocks/>
              </p:cNvSpPr>
              <p:nvPr/>
            </p:nvSpPr>
            <p:spPr bwMode="auto">
              <a:xfrm>
                <a:off x="4908551" y="3644901"/>
                <a:ext cx="44450" cy="280988"/>
              </a:xfrm>
              <a:custGeom>
                <a:avLst/>
                <a:gdLst>
                  <a:gd name="T0" fmla="*/ 0 w 56"/>
                  <a:gd name="T1" fmla="*/ 2 h 353"/>
                  <a:gd name="T2" fmla="*/ 11 w 56"/>
                  <a:gd name="T3" fmla="*/ 0 h 353"/>
                  <a:gd name="T4" fmla="*/ 26 w 56"/>
                  <a:gd name="T5" fmla="*/ 0 h 353"/>
                  <a:gd name="T6" fmla="*/ 40 w 56"/>
                  <a:gd name="T7" fmla="*/ 88 h 353"/>
                  <a:gd name="T8" fmla="*/ 49 w 56"/>
                  <a:gd name="T9" fmla="*/ 173 h 353"/>
                  <a:gd name="T10" fmla="*/ 55 w 56"/>
                  <a:gd name="T11" fmla="*/ 258 h 353"/>
                  <a:gd name="T12" fmla="*/ 56 w 56"/>
                  <a:gd name="T13" fmla="*/ 345 h 353"/>
                  <a:gd name="T14" fmla="*/ 32 w 56"/>
                  <a:gd name="T15" fmla="*/ 353 h 353"/>
                  <a:gd name="T16" fmla="*/ 30 w 56"/>
                  <a:gd name="T17" fmla="*/ 265 h 353"/>
                  <a:gd name="T18" fmla="*/ 25 w 56"/>
                  <a:gd name="T19" fmla="*/ 177 h 353"/>
                  <a:gd name="T20" fmla="*/ 15 w 56"/>
                  <a:gd name="T21" fmla="*/ 91 h 353"/>
                  <a:gd name="T22" fmla="*/ 0 w 56"/>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53">
                    <a:moveTo>
                      <a:pt x="0" y="2"/>
                    </a:moveTo>
                    <a:lnTo>
                      <a:pt x="11" y="0"/>
                    </a:lnTo>
                    <a:lnTo>
                      <a:pt x="26" y="0"/>
                    </a:lnTo>
                    <a:lnTo>
                      <a:pt x="40" y="88"/>
                    </a:lnTo>
                    <a:lnTo>
                      <a:pt x="49" y="173"/>
                    </a:lnTo>
                    <a:lnTo>
                      <a:pt x="55" y="258"/>
                    </a:lnTo>
                    <a:lnTo>
                      <a:pt x="56" y="345"/>
                    </a:lnTo>
                    <a:lnTo>
                      <a:pt x="32" y="353"/>
                    </a:lnTo>
                    <a:lnTo>
                      <a:pt x="30" y="265"/>
                    </a:lnTo>
                    <a:lnTo>
                      <a:pt x="25" y="177"/>
                    </a:lnTo>
                    <a:lnTo>
                      <a:pt x="15" y="91"/>
                    </a:lnTo>
                    <a:lnTo>
                      <a:pt x="0" y="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2" name="Freeform 220"/>
              <p:cNvSpPr>
                <a:spLocks/>
              </p:cNvSpPr>
              <p:nvPr/>
            </p:nvSpPr>
            <p:spPr bwMode="auto">
              <a:xfrm>
                <a:off x="49037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4 w 58"/>
                  <a:gd name="T15" fmla="*/ 0 h 353"/>
                  <a:gd name="T16" fmla="*/ 29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5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4" y="0"/>
                    </a:lnTo>
                    <a:lnTo>
                      <a:pt x="29" y="0"/>
                    </a:lnTo>
                    <a:lnTo>
                      <a:pt x="41" y="88"/>
                    </a:lnTo>
                    <a:lnTo>
                      <a:pt x="51" y="173"/>
                    </a:lnTo>
                    <a:lnTo>
                      <a:pt x="55" y="258"/>
                    </a:lnTo>
                    <a:lnTo>
                      <a:pt x="58" y="345"/>
                    </a:lnTo>
                    <a:lnTo>
                      <a:pt x="52" y="348"/>
                    </a:lnTo>
                    <a:lnTo>
                      <a:pt x="45" y="349"/>
                    </a:lnTo>
                    <a:lnTo>
                      <a:pt x="38" y="351"/>
                    </a:lnTo>
                    <a:lnTo>
                      <a:pt x="32" y="353"/>
                    </a:lnTo>
                    <a:lnTo>
                      <a:pt x="30" y="265"/>
                    </a:lnTo>
                    <a:lnTo>
                      <a:pt x="25" y="177"/>
                    </a:lnTo>
                    <a:lnTo>
                      <a:pt x="15" y="91"/>
                    </a:lnTo>
                    <a:lnTo>
                      <a:pt x="0" y="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3" name="Freeform 221"/>
              <p:cNvSpPr>
                <a:spLocks/>
              </p:cNvSpPr>
              <p:nvPr/>
            </p:nvSpPr>
            <p:spPr bwMode="auto">
              <a:xfrm>
                <a:off x="4899026"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2 w 59"/>
                  <a:gd name="T19" fmla="*/ 88 h 353"/>
                  <a:gd name="T20" fmla="*/ 52 w 59"/>
                  <a:gd name="T21" fmla="*/ 173 h 353"/>
                  <a:gd name="T22" fmla="*/ 57 w 59"/>
                  <a:gd name="T23" fmla="*/ 258 h 353"/>
                  <a:gd name="T24" fmla="*/ 59 w 59"/>
                  <a:gd name="T25" fmla="*/ 345 h 353"/>
                  <a:gd name="T26" fmla="*/ 52 w 59"/>
                  <a:gd name="T27" fmla="*/ 348 h 353"/>
                  <a:gd name="T28" fmla="*/ 46 w 59"/>
                  <a:gd name="T29" fmla="*/ 349 h 353"/>
                  <a:gd name="T30" fmla="*/ 41 w 59"/>
                  <a:gd name="T31" fmla="*/ 351 h 353"/>
                  <a:gd name="T32" fmla="*/ 35 w 59"/>
                  <a:gd name="T33" fmla="*/ 353 h 353"/>
                  <a:gd name="T34" fmla="*/ 35 w 59"/>
                  <a:gd name="T35" fmla="*/ 308 h 353"/>
                  <a:gd name="T36" fmla="*/ 32 w 59"/>
                  <a:gd name="T37" fmla="*/ 265 h 353"/>
                  <a:gd name="T38" fmla="*/ 30 w 59"/>
                  <a:gd name="T39" fmla="*/ 221 h 353"/>
                  <a:gd name="T40" fmla="*/ 27 w 59"/>
                  <a:gd name="T41" fmla="*/ 177 h 353"/>
                  <a:gd name="T42" fmla="*/ 21 w 59"/>
                  <a:gd name="T43" fmla="*/ 135 h 353"/>
                  <a:gd name="T44" fmla="*/ 15 w 59"/>
                  <a:gd name="T45" fmla="*/ 91 h 353"/>
                  <a:gd name="T46" fmla="*/ 8 w 59"/>
                  <a:gd name="T47" fmla="*/ 47 h 353"/>
                  <a:gd name="T48" fmla="*/ 0 w 59"/>
                  <a:gd name="T49"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53">
                    <a:moveTo>
                      <a:pt x="0" y="2"/>
                    </a:moveTo>
                    <a:lnTo>
                      <a:pt x="4" y="1"/>
                    </a:lnTo>
                    <a:lnTo>
                      <a:pt x="7" y="1"/>
                    </a:lnTo>
                    <a:lnTo>
                      <a:pt x="11" y="1"/>
                    </a:lnTo>
                    <a:lnTo>
                      <a:pt x="13" y="0"/>
                    </a:lnTo>
                    <a:lnTo>
                      <a:pt x="17" y="0"/>
                    </a:lnTo>
                    <a:lnTo>
                      <a:pt x="21" y="0"/>
                    </a:lnTo>
                    <a:lnTo>
                      <a:pt x="24" y="0"/>
                    </a:lnTo>
                    <a:lnTo>
                      <a:pt x="28" y="0"/>
                    </a:lnTo>
                    <a:lnTo>
                      <a:pt x="42" y="88"/>
                    </a:lnTo>
                    <a:lnTo>
                      <a:pt x="52" y="173"/>
                    </a:lnTo>
                    <a:lnTo>
                      <a:pt x="57" y="258"/>
                    </a:lnTo>
                    <a:lnTo>
                      <a:pt x="59" y="345"/>
                    </a:lnTo>
                    <a:lnTo>
                      <a:pt x="52" y="348"/>
                    </a:lnTo>
                    <a:lnTo>
                      <a:pt x="46" y="349"/>
                    </a:lnTo>
                    <a:lnTo>
                      <a:pt x="41" y="351"/>
                    </a:lnTo>
                    <a:lnTo>
                      <a:pt x="35" y="353"/>
                    </a:lnTo>
                    <a:lnTo>
                      <a:pt x="35" y="308"/>
                    </a:lnTo>
                    <a:lnTo>
                      <a:pt x="32" y="265"/>
                    </a:lnTo>
                    <a:lnTo>
                      <a:pt x="30" y="221"/>
                    </a:lnTo>
                    <a:lnTo>
                      <a:pt x="27" y="177"/>
                    </a:lnTo>
                    <a:lnTo>
                      <a:pt x="21" y="135"/>
                    </a:lnTo>
                    <a:lnTo>
                      <a:pt x="15" y="91"/>
                    </a:lnTo>
                    <a:lnTo>
                      <a:pt x="8" y="47"/>
                    </a:lnTo>
                    <a:lnTo>
                      <a:pt x="0" y="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4" name="Freeform 222"/>
              <p:cNvSpPr>
                <a:spLocks/>
              </p:cNvSpPr>
              <p:nvPr/>
            </p:nvSpPr>
            <p:spPr bwMode="auto">
              <a:xfrm>
                <a:off x="48958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5" name="Freeform 223"/>
              <p:cNvSpPr>
                <a:spLocks/>
              </p:cNvSpPr>
              <p:nvPr/>
            </p:nvSpPr>
            <p:spPr bwMode="auto">
              <a:xfrm>
                <a:off x="4891088" y="3644901"/>
                <a:ext cx="46038" cy="280988"/>
              </a:xfrm>
              <a:custGeom>
                <a:avLst/>
                <a:gdLst>
                  <a:gd name="T0" fmla="*/ 0 w 58"/>
                  <a:gd name="T1" fmla="*/ 2 h 353"/>
                  <a:gd name="T2" fmla="*/ 2 w 58"/>
                  <a:gd name="T3" fmla="*/ 1 h 353"/>
                  <a:gd name="T4" fmla="*/ 6 w 58"/>
                  <a:gd name="T5" fmla="*/ 1 h 353"/>
                  <a:gd name="T6" fmla="*/ 9 w 58"/>
                  <a:gd name="T7" fmla="*/ 1 h 353"/>
                  <a:gd name="T8" fmla="*/ 13 w 58"/>
                  <a:gd name="T9" fmla="*/ 0 h 353"/>
                  <a:gd name="T10" fmla="*/ 16 w 58"/>
                  <a:gd name="T11" fmla="*/ 0 h 353"/>
                  <a:gd name="T12" fmla="*/ 20 w 58"/>
                  <a:gd name="T13" fmla="*/ 0 h 353"/>
                  <a:gd name="T14" fmla="*/ 23 w 58"/>
                  <a:gd name="T15" fmla="*/ 0 h 353"/>
                  <a:gd name="T16" fmla="*/ 28 w 58"/>
                  <a:gd name="T17" fmla="*/ 0 h 353"/>
                  <a:gd name="T18" fmla="*/ 41 w 58"/>
                  <a:gd name="T19" fmla="*/ 88 h 353"/>
                  <a:gd name="T20" fmla="*/ 51 w 58"/>
                  <a:gd name="T21" fmla="*/ 173 h 353"/>
                  <a:gd name="T22" fmla="*/ 55 w 58"/>
                  <a:gd name="T23" fmla="*/ 258 h 353"/>
                  <a:gd name="T24" fmla="*/ 58 w 58"/>
                  <a:gd name="T25" fmla="*/ 345 h 353"/>
                  <a:gd name="T26" fmla="*/ 52 w 58"/>
                  <a:gd name="T27" fmla="*/ 348 h 353"/>
                  <a:gd name="T28" fmla="*/ 45 w 58"/>
                  <a:gd name="T29" fmla="*/ 349 h 353"/>
                  <a:gd name="T30" fmla="*/ 38 w 58"/>
                  <a:gd name="T31" fmla="*/ 351 h 353"/>
                  <a:gd name="T32" fmla="*/ 32 w 58"/>
                  <a:gd name="T33" fmla="*/ 353 h 353"/>
                  <a:gd name="T34" fmla="*/ 30 w 58"/>
                  <a:gd name="T35" fmla="*/ 265 h 353"/>
                  <a:gd name="T36" fmla="*/ 24 w 58"/>
                  <a:gd name="T37" fmla="*/ 177 h 353"/>
                  <a:gd name="T38" fmla="*/ 14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2" y="1"/>
                    </a:lnTo>
                    <a:lnTo>
                      <a:pt x="6" y="1"/>
                    </a:lnTo>
                    <a:lnTo>
                      <a:pt x="9" y="1"/>
                    </a:lnTo>
                    <a:lnTo>
                      <a:pt x="13" y="0"/>
                    </a:lnTo>
                    <a:lnTo>
                      <a:pt x="16" y="0"/>
                    </a:lnTo>
                    <a:lnTo>
                      <a:pt x="20" y="0"/>
                    </a:lnTo>
                    <a:lnTo>
                      <a:pt x="23" y="0"/>
                    </a:lnTo>
                    <a:lnTo>
                      <a:pt x="28" y="0"/>
                    </a:lnTo>
                    <a:lnTo>
                      <a:pt x="41" y="88"/>
                    </a:lnTo>
                    <a:lnTo>
                      <a:pt x="51" y="173"/>
                    </a:lnTo>
                    <a:lnTo>
                      <a:pt x="55" y="258"/>
                    </a:lnTo>
                    <a:lnTo>
                      <a:pt x="58" y="345"/>
                    </a:lnTo>
                    <a:lnTo>
                      <a:pt x="52" y="348"/>
                    </a:lnTo>
                    <a:lnTo>
                      <a:pt x="45" y="349"/>
                    </a:lnTo>
                    <a:lnTo>
                      <a:pt x="38" y="351"/>
                    </a:lnTo>
                    <a:lnTo>
                      <a:pt x="32" y="353"/>
                    </a:lnTo>
                    <a:lnTo>
                      <a:pt x="30" y="265"/>
                    </a:lnTo>
                    <a:lnTo>
                      <a:pt x="24" y="177"/>
                    </a:lnTo>
                    <a:lnTo>
                      <a:pt x="14" y="91"/>
                    </a:lnTo>
                    <a:lnTo>
                      <a:pt x="0" y="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6" name="Freeform 224"/>
              <p:cNvSpPr>
                <a:spLocks/>
              </p:cNvSpPr>
              <p:nvPr/>
            </p:nvSpPr>
            <p:spPr bwMode="auto">
              <a:xfrm>
                <a:off x="4887913" y="3644901"/>
                <a:ext cx="46038" cy="280988"/>
              </a:xfrm>
              <a:custGeom>
                <a:avLst/>
                <a:gdLst>
                  <a:gd name="T0" fmla="*/ 0 w 59"/>
                  <a:gd name="T1" fmla="*/ 2 h 353"/>
                  <a:gd name="T2" fmla="*/ 4 w 59"/>
                  <a:gd name="T3" fmla="*/ 1 h 353"/>
                  <a:gd name="T4" fmla="*/ 7 w 59"/>
                  <a:gd name="T5" fmla="*/ 1 h 353"/>
                  <a:gd name="T6" fmla="*/ 11 w 59"/>
                  <a:gd name="T7" fmla="*/ 1 h 353"/>
                  <a:gd name="T8" fmla="*/ 13 w 59"/>
                  <a:gd name="T9" fmla="*/ 0 h 353"/>
                  <a:gd name="T10" fmla="*/ 17 w 59"/>
                  <a:gd name="T11" fmla="*/ 0 h 353"/>
                  <a:gd name="T12" fmla="*/ 21 w 59"/>
                  <a:gd name="T13" fmla="*/ 0 h 353"/>
                  <a:gd name="T14" fmla="*/ 24 w 59"/>
                  <a:gd name="T15" fmla="*/ 0 h 353"/>
                  <a:gd name="T16" fmla="*/ 28 w 59"/>
                  <a:gd name="T17" fmla="*/ 0 h 353"/>
                  <a:gd name="T18" fmla="*/ 43 w 59"/>
                  <a:gd name="T19" fmla="*/ 88 h 353"/>
                  <a:gd name="T20" fmla="*/ 52 w 59"/>
                  <a:gd name="T21" fmla="*/ 173 h 353"/>
                  <a:gd name="T22" fmla="*/ 58 w 59"/>
                  <a:gd name="T23" fmla="*/ 258 h 353"/>
                  <a:gd name="T24" fmla="*/ 59 w 59"/>
                  <a:gd name="T25" fmla="*/ 345 h 353"/>
                  <a:gd name="T26" fmla="*/ 53 w 59"/>
                  <a:gd name="T27" fmla="*/ 348 h 353"/>
                  <a:gd name="T28" fmla="*/ 46 w 59"/>
                  <a:gd name="T29" fmla="*/ 349 h 353"/>
                  <a:gd name="T30" fmla="*/ 39 w 59"/>
                  <a:gd name="T31" fmla="*/ 351 h 353"/>
                  <a:gd name="T32" fmla="*/ 34 w 59"/>
                  <a:gd name="T33" fmla="*/ 353 h 353"/>
                  <a:gd name="T34" fmla="*/ 31 w 59"/>
                  <a:gd name="T35" fmla="*/ 265 h 353"/>
                  <a:gd name="T36" fmla="*/ 26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4" y="1"/>
                    </a:lnTo>
                    <a:lnTo>
                      <a:pt x="7" y="1"/>
                    </a:lnTo>
                    <a:lnTo>
                      <a:pt x="11" y="1"/>
                    </a:lnTo>
                    <a:lnTo>
                      <a:pt x="13" y="0"/>
                    </a:lnTo>
                    <a:lnTo>
                      <a:pt x="17" y="0"/>
                    </a:lnTo>
                    <a:lnTo>
                      <a:pt x="21" y="0"/>
                    </a:lnTo>
                    <a:lnTo>
                      <a:pt x="24" y="0"/>
                    </a:lnTo>
                    <a:lnTo>
                      <a:pt x="28" y="0"/>
                    </a:lnTo>
                    <a:lnTo>
                      <a:pt x="43" y="88"/>
                    </a:lnTo>
                    <a:lnTo>
                      <a:pt x="52" y="173"/>
                    </a:lnTo>
                    <a:lnTo>
                      <a:pt x="58" y="258"/>
                    </a:lnTo>
                    <a:lnTo>
                      <a:pt x="59" y="345"/>
                    </a:lnTo>
                    <a:lnTo>
                      <a:pt x="53" y="348"/>
                    </a:lnTo>
                    <a:lnTo>
                      <a:pt x="46" y="349"/>
                    </a:lnTo>
                    <a:lnTo>
                      <a:pt x="39" y="351"/>
                    </a:lnTo>
                    <a:lnTo>
                      <a:pt x="34" y="353"/>
                    </a:lnTo>
                    <a:lnTo>
                      <a:pt x="31" y="265"/>
                    </a:lnTo>
                    <a:lnTo>
                      <a:pt x="26" y="177"/>
                    </a:lnTo>
                    <a:lnTo>
                      <a:pt x="15" y="91"/>
                    </a:lnTo>
                    <a:lnTo>
                      <a:pt x="0" y="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7" name="Freeform 225"/>
              <p:cNvSpPr>
                <a:spLocks/>
              </p:cNvSpPr>
              <p:nvPr/>
            </p:nvSpPr>
            <p:spPr bwMode="auto">
              <a:xfrm>
                <a:off x="4883151" y="3644901"/>
                <a:ext cx="46038" cy="280988"/>
              </a:xfrm>
              <a:custGeom>
                <a:avLst/>
                <a:gdLst>
                  <a:gd name="T0" fmla="*/ 0 w 57"/>
                  <a:gd name="T1" fmla="*/ 2 h 353"/>
                  <a:gd name="T2" fmla="*/ 3 w 57"/>
                  <a:gd name="T3" fmla="*/ 1 h 353"/>
                  <a:gd name="T4" fmla="*/ 6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6 w 57"/>
                  <a:gd name="T23" fmla="*/ 258 h 353"/>
                  <a:gd name="T24" fmla="*/ 57 w 57"/>
                  <a:gd name="T25" fmla="*/ 345 h 353"/>
                  <a:gd name="T26" fmla="*/ 51 w 57"/>
                  <a:gd name="T27" fmla="*/ 348 h 353"/>
                  <a:gd name="T28" fmla="*/ 45 w 57"/>
                  <a:gd name="T29" fmla="*/ 349 h 353"/>
                  <a:gd name="T30" fmla="*/ 39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3" y="1"/>
                    </a:lnTo>
                    <a:lnTo>
                      <a:pt x="6" y="1"/>
                    </a:lnTo>
                    <a:lnTo>
                      <a:pt x="9" y="1"/>
                    </a:lnTo>
                    <a:lnTo>
                      <a:pt x="12" y="0"/>
                    </a:lnTo>
                    <a:lnTo>
                      <a:pt x="16" y="0"/>
                    </a:lnTo>
                    <a:lnTo>
                      <a:pt x="20" y="0"/>
                    </a:lnTo>
                    <a:lnTo>
                      <a:pt x="24" y="0"/>
                    </a:lnTo>
                    <a:lnTo>
                      <a:pt x="27" y="0"/>
                    </a:lnTo>
                    <a:lnTo>
                      <a:pt x="41" y="88"/>
                    </a:lnTo>
                    <a:lnTo>
                      <a:pt x="50" y="173"/>
                    </a:lnTo>
                    <a:lnTo>
                      <a:pt x="56" y="258"/>
                    </a:lnTo>
                    <a:lnTo>
                      <a:pt x="57" y="345"/>
                    </a:lnTo>
                    <a:lnTo>
                      <a:pt x="51" y="348"/>
                    </a:lnTo>
                    <a:lnTo>
                      <a:pt x="45" y="349"/>
                    </a:lnTo>
                    <a:lnTo>
                      <a:pt x="39" y="351"/>
                    </a:lnTo>
                    <a:lnTo>
                      <a:pt x="32" y="353"/>
                    </a:lnTo>
                    <a:lnTo>
                      <a:pt x="30" y="265"/>
                    </a:lnTo>
                    <a:lnTo>
                      <a:pt x="25" y="177"/>
                    </a:lnTo>
                    <a:lnTo>
                      <a:pt x="15" y="91"/>
                    </a:lnTo>
                    <a:lnTo>
                      <a:pt x="0" y="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8" name="Freeform 226"/>
              <p:cNvSpPr>
                <a:spLocks/>
              </p:cNvSpPr>
              <p:nvPr/>
            </p:nvSpPr>
            <p:spPr bwMode="auto">
              <a:xfrm>
                <a:off x="4878388" y="3644901"/>
                <a:ext cx="47625" cy="280988"/>
              </a:xfrm>
              <a:custGeom>
                <a:avLst/>
                <a:gdLst>
                  <a:gd name="T0" fmla="*/ 0 w 60"/>
                  <a:gd name="T1" fmla="*/ 2 h 353"/>
                  <a:gd name="T2" fmla="*/ 3 w 60"/>
                  <a:gd name="T3" fmla="*/ 1 h 353"/>
                  <a:gd name="T4" fmla="*/ 7 w 60"/>
                  <a:gd name="T5" fmla="*/ 1 h 353"/>
                  <a:gd name="T6" fmla="*/ 10 w 60"/>
                  <a:gd name="T7" fmla="*/ 1 h 353"/>
                  <a:gd name="T8" fmla="*/ 14 w 60"/>
                  <a:gd name="T9" fmla="*/ 0 h 353"/>
                  <a:gd name="T10" fmla="*/ 17 w 60"/>
                  <a:gd name="T11" fmla="*/ 0 h 353"/>
                  <a:gd name="T12" fmla="*/ 21 w 60"/>
                  <a:gd name="T13" fmla="*/ 0 h 353"/>
                  <a:gd name="T14" fmla="*/ 24 w 60"/>
                  <a:gd name="T15" fmla="*/ 0 h 353"/>
                  <a:gd name="T16" fmla="*/ 29 w 60"/>
                  <a:gd name="T17" fmla="*/ 0 h 353"/>
                  <a:gd name="T18" fmla="*/ 42 w 60"/>
                  <a:gd name="T19" fmla="*/ 88 h 353"/>
                  <a:gd name="T20" fmla="*/ 52 w 60"/>
                  <a:gd name="T21" fmla="*/ 173 h 353"/>
                  <a:gd name="T22" fmla="*/ 57 w 60"/>
                  <a:gd name="T23" fmla="*/ 258 h 353"/>
                  <a:gd name="T24" fmla="*/ 60 w 60"/>
                  <a:gd name="T25" fmla="*/ 345 h 353"/>
                  <a:gd name="T26" fmla="*/ 53 w 60"/>
                  <a:gd name="T27" fmla="*/ 348 h 353"/>
                  <a:gd name="T28" fmla="*/ 46 w 60"/>
                  <a:gd name="T29" fmla="*/ 349 h 353"/>
                  <a:gd name="T30" fmla="*/ 39 w 60"/>
                  <a:gd name="T31" fmla="*/ 351 h 353"/>
                  <a:gd name="T32" fmla="*/ 33 w 60"/>
                  <a:gd name="T33" fmla="*/ 353 h 353"/>
                  <a:gd name="T34" fmla="*/ 31 w 60"/>
                  <a:gd name="T35" fmla="*/ 265 h 353"/>
                  <a:gd name="T36" fmla="*/ 25 w 60"/>
                  <a:gd name="T37" fmla="*/ 177 h 353"/>
                  <a:gd name="T38" fmla="*/ 15 w 60"/>
                  <a:gd name="T39" fmla="*/ 91 h 353"/>
                  <a:gd name="T40" fmla="*/ 0 w 60"/>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53">
                    <a:moveTo>
                      <a:pt x="0" y="2"/>
                    </a:moveTo>
                    <a:lnTo>
                      <a:pt x="3" y="1"/>
                    </a:lnTo>
                    <a:lnTo>
                      <a:pt x="7" y="1"/>
                    </a:lnTo>
                    <a:lnTo>
                      <a:pt x="10" y="1"/>
                    </a:lnTo>
                    <a:lnTo>
                      <a:pt x="14" y="0"/>
                    </a:lnTo>
                    <a:lnTo>
                      <a:pt x="17" y="0"/>
                    </a:lnTo>
                    <a:lnTo>
                      <a:pt x="21" y="0"/>
                    </a:lnTo>
                    <a:lnTo>
                      <a:pt x="24" y="0"/>
                    </a:lnTo>
                    <a:lnTo>
                      <a:pt x="29" y="0"/>
                    </a:lnTo>
                    <a:lnTo>
                      <a:pt x="42" y="88"/>
                    </a:lnTo>
                    <a:lnTo>
                      <a:pt x="52" y="173"/>
                    </a:lnTo>
                    <a:lnTo>
                      <a:pt x="57" y="258"/>
                    </a:lnTo>
                    <a:lnTo>
                      <a:pt x="60" y="345"/>
                    </a:lnTo>
                    <a:lnTo>
                      <a:pt x="53" y="348"/>
                    </a:lnTo>
                    <a:lnTo>
                      <a:pt x="46" y="349"/>
                    </a:lnTo>
                    <a:lnTo>
                      <a:pt x="39" y="351"/>
                    </a:lnTo>
                    <a:lnTo>
                      <a:pt x="33" y="353"/>
                    </a:lnTo>
                    <a:lnTo>
                      <a:pt x="31" y="265"/>
                    </a:lnTo>
                    <a:lnTo>
                      <a:pt x="25" y="177"/>
                    </a:lnTo>
                    <a:lnTo>
                      <a:pt x="15" y="91"/>
                    </a:lnTo>
                    <a:lnTo>
                      <a:pt x="0" y="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89" name="Freeform 227"/>
              <p:cNvSpPr>
                <a:spLocks/>
              </p:cNvSpPr>
              <p:nvPr/>
            </p:nvSpPr>
            <p:spPr bwMode="auto">
              <a:xfrm>
                <a:off x="4875213" y="3644901"/>
                <a:ext cx="46038" cy="280988"/>
              </a:xfrm>
              <a:custGeom>
                <a:avLst/>
                <a:gdLst>
                  <a:gd name="T0" fmla="*/ 0 w 58"/>
                  <a:gd name="T1" fmla="*/ 2 h 353"/>
                  <a:gd name="T2" fmla="*/ 4 w 58"/>
                  <a:gd name="T3" fmla="*/ 1 h 353"/>
                  <a:gd name="T4" fmla="*/ 7 w 58"/>
                  <a:gd name="T5" fmla="*/ 1 h 353"/>
                  <a:gd name="T6" fmla="*/ 9 w 58"/>
                  <a:gd name="T7" fmla="*/ 1 h 353"/>
                  <a:gd name="T8" fmla="*/ 13 w 58"/>
                  <a:gd name="T9" fmla="*/ 0 h 353"/>
                  <a:gd name="T10" fmla="*/ 17 w 58"/>
                  <a:gd name="T11" fmla="*/ 0 h 353"/>
                  <a:gd name="T12" fmla="*/ 21 w 58"/>
                  <a:gd name="T13" fmla="*/ 0 h 353"/>
                  <a:gd name="T14" fmla="*/ 24 w 58"/>
                  <a:gd name="T15" fmla="*/ 0 h 353"/>
                  <a:gd name="T16" fmla="*/ 28 w 58"/>
                  <a:gd name="T17" fmla="*/ 0 h 353"/>
                  <a:gd name="T18" fmla="*/ 42 w 58"/>
                  <a:gd name="T19" fmla="*/ 88 h 353"/>
                  <a:gd name="T20" fmla="*/ 51 w 58"/>
                  <a:gd name="T21" fmla="*/ 173 h 353"/>
                  <a:gd name="T22" fmla="*/ 57 w 58"/>
                  <a:gd name="T23" fmla="*/ 258 h 353"/>
                  <a:gd name="T24" fmla="*/ 58 w 58"/>
                  <a:gd name="T25" fmla="*/ 345 h 353"/>
                  <a:gd name="T26" fmla="*/ 52 w 58"/>
                  <a:gd name="T27" fmla="*/ 348 h 353"/>
                  <a:gd name="T28" fmla="*/ 46 w 58"/>
                  <a:gd name="T29" fmla="*/ 349 h 353"/>
                  <a:gd name="T30" fmla="*/ 39 w 58"/>
                  <a:gd name="T31" fmla="*/ 351 h 353"/>
                  <a:gd name="T32" fmla="*/ 34 w 58"/>
                  <a:gd name="T33" fmla="*/ 353 h 353"/>
                  <a:gd name="T34" fmla="*/ 31 w 58"/>
                  <a:gd name="T35" fmla="*/ 265 h 353"/>
                  <a:gd name="T36" fmla="*/ 26 w 58"/>
                  <a:gd name="T37" fmla="*/ 177 h 353"/>
                  <a:gd name="T38" fmla="*/ 15 w 58"/>
                  <a:gd name="T39" fmla="*/ 91 h 353"/>
                  <a:gd name="T40" fmla="*/ 0 w 58"/>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353">
                    <a:moveTo>
                      <a:pt x="0" y="2"/>
                    </a:moveTo>
                    <a:lnTo>
                      <a:pt x="4" y="1"/>
                    </a:lnTo>
                    <a:lnTo>
                      <a:pt x="7" y="1"/>
                    </a:lnTo>
                    <a:lnTo>
                      <a:pt x="9" y="1"/>
                    </a:lnTo>
                    <a:lnTo>
                      <a:pt x="13" y="0"/>
                    </a:lnTo>
                    <a:lnTo>
                      <a:pt x="17" y="0"/>
                    </a:lnTo>
                    <a:lnTo>
                      <a:pt x="21" y="0"/>
                    </a:lnTo>
                    <a:lnTo>
                      <a:pt x="24" y="0"/>
                    </a:lnTo>
                    <a:lnTo>
                      <a:pt x="28" y="0"/>
                    </a:lnTo>
                    <a:lnTo>
                      <a:pt x="42" y="88"/>
                    </a:lnTo>
                    <a:lnTo>
                      <a:pt x="51" y="173"/>
                    </a:lnTo>
                    <a:lnTo>
                      <a:pt x="57" y="258"/>
                    </a:lnTo>
                    <a:lnTo>
                      <a:pt x="58" y="345"/>
                    </a:lnTo>
                    <a:lnTo>
                      <a:pt x="52" y="348"/>
                    </a:lnTo>
                    <a:lnTo>
                      <a:pt x="46" y="349"/>
                    </a:lnTo>
                    <a:lnTo>
                      <a:pt x="39" y="351"/>
                    </a:lnTo>
                    <a:lnTo>
                      <a:pt x="34" y="353"/>
                    </a:lnTo>
                    <a:lnTo>
                      <a:pt x="31" y="265"/>
                    </a:lnTo>
                    <a:lnTo>
                      <a:pt x="26" y="177"/>
                    </a:lnTo>
                    <a:lnTo>
                      <a:pt x="15" y="91"/>
                    </a:lnTo>
                    <a:lnTo>
                      <a:pt x="0" y="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90" name="Freeform 228"/>
              <p:cNvSpPr>
                <a:spLocks/>
              </p:cNvSpPr>
              <p:nvPr/>
            </p:nvSpPr>
            <p:spPr bwMode="auto">
              <a:xfrm>
                <a:off x="4872038" y="3644901"/>
                <a:ext cx="46038" cy="280988"/>
              </a:xfrm>
              <a:custGeom>
                <a:avLst/>
                <a:gdLst>
                  <a:gd name="T0" fmla="*/ 0 w 57"/>
                  <a:gd name="T1" fmla="*/ 2 h 353"/>
                  <a:gd name="T2" fmla="*/ 2 w 57"/>
                  <a:gd name="T3" fmla="*/ 1 h 353"/>
                  <a:gd name="T4" fmla="*/ 5 w 57"/>
                  <a:gd name="T5" fmla="*/ 1 h 353"/>
                  <a:gd name="T6" fmla="*/ 9 w 57"/>
                  <a:gd name="T7" fmla="*/ 1 h 353"/>
                  <a:gd name="T8" fmla="*/ 12 w 57"/>
                  <a:gd name="T9" fmla="*/ 0 h 353"/>
                  <a:gd name="T10" fmla="*/ 16 w 57"/>
                  <a:gd name="T11" fmla="*/ 0 h 353"/>
                  <a:gd name="T12" fmla="*/ 20 w 57"/>
                  <a:gd name="T13" fmla="*/ 0 h 353"/>
                  <a:gd name="T14" fmla="*/ 24 w 57"/>
                  <a:gd name="T15" fmla="*/ 0 h 353"/>
                  <a:gd name="T16" fmla="*/ 27 w 57"/>
                  <a:gd name="T17" fmla="*/ 0 h 353"/>
                  <a:gd name="T18" fmla="*/ 41 w 57"/>
                  <a:gd name="T19" fmla="*/ 88 h 353"/>
                  <a:gd name="T20" fmla="*/ 50 w 57"/>
                  <a:gd name="T21" fmla="*/ 173 h 353"/>
                  <a:gd name="T22" fmla="*/ 55 w 57"/>
                  <a:gd name="T23" fmla="*/ 258 h 353"/>
                  <a:gd name="T24" fmla="*/ 57 w 57"/>
                  <a:gd name="T25" fmla="*/ 345 h 353"/>
                  <a:gd name="T26" fmla="*/ 51 w 57"/>
                  <a:gd name="T27" fmla="*/ 348 h 353"/>
                  <a:gd name="T28" fmla="*/ 45 w 57"/>
                  <a:gd name="T29" fmla="*/ 349 h 353"/>
                  <a:gd name="T30" fmla="*/ 38 w 57"/>
                  <a:gd name="T31" fmla="*/ 351 h 353"/>
                  <a:gd name="T32" fmla="*/ 32 w 57"/>
                  <a:gd name="T33" fmla="*/ 353 h 353"/>
                  <a:gd name="T34" fmla="*/ 30 w 57"/>
                  <a:gd name="T35" fmla="*/ 265 h 353"/>
                  <a:gd name="T36" fmla="*/ 25 w 57"/>
                  <a:gd name="T37" fmla="*/ 177 h 353"/>
                  <a:gd name="T38" fmla="*/ 15 w 57"/>
                  <a:gd name="T39" fmla="*/ 91 h 353"/>
                  <a:gd name="T40" fmla="*/ 0 w 57"/>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353">
                    <a:moveTo>
                      <a:pt x="0" y="2"/>
                    </a:moveTo>
                    <a:lnTo>
                      <a:pt x="2" y="1"/>
                    </a:lnTo>
                    <a:lnTo>
                      <a:pt x="5" y="1"/>
                    </a:lnTo>
                    <a:lnTo>
                      <a:pt x="9" y="1"/>
                    </a:lnTo>
                    <a:lnTo>
                      <a:pt x="12" y="0"/>
                    </a:lnTo>
                    <a:lnTo>
                      <a:pt x="16" y="0"/>
                    </a:lnTo>
                    <a:lnTo>
                      <a:pt x="20" y="0"/>
                    </a:lnTo>
                    <a:lnTo>
                      <a:pt x="24" y="0"/>
                    </a:lnTo>
                    <a:lnTo>
                      <a:pt x="27" y="0"/>
                    </a:lnTo>
                    <a:lnTo>
                      <a:pt x="41" y="88"/>
                    </a:lnTo>
                    <a:lnTo>
                      <a:pt x="50" y="173"/>
                    </a:lnTo>
                    <a:lnTo>
                      <a:pt x="55" y="258"/>
                    </a:lnTo>
                    <a:lnTo>
                      <a:pt x="57" y="345"/>
                    </a:lnTo>
                    <a:lnTo>
                      <a:pt x="51" y="348"/>
                    </a:lnTo>
                    <a:lnTo>
                      <a:pt x="45" y="349"/>
                    </a:lnTo>
                    <a:lnTo>
                      <a:pt x="38" y="351"/>
                    </a:lnTo>
                    <a:lnTo>
                      <a:pt x="32" y="353"/>
                    </a:lnTo>
                    <a:lnTo>
                      <a:pt x="30" y="265"/>
                    </a:lnTo>
                    <a:lnTo>
                      <a:pt x="25" y="177"/>
                    </a:lnTo>
                    <a:lnTo>
                      <a:pt x="15" y="91"/>
                    </a:lnTo>
                    <a:lnTo>
                      <a:pt x="0" y="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91" name="Freeform 229"/>
              <p:cNvSpPr>
                <a:spLocks/>
              </p:cNvSpPr>
              <p:nvPr/>
            </p:nvSpPr>
            <p:spPr bwMode="auto">
              <a:xfrm>
                <a:off x="4867276" y="3644901"/>
                <a:ext cx="46038" cy="280988"/>
              </a:xfrm>
              <a:custGeom>
                <a:avLst/>
                <a:gdLst>
                  <a:gd name="T0" fmla="*/ 0 w 59"/>
                  <a:gd name="T1" fmla="*/ 2 h 353"/>
                  <a:gd name="T2" fmla="*/ 3 w 59"/>
                  <a:gd name="T3" fmla="*/ 1 h 353"/>
                  <a:gd name="T4" fmla="*/ 7 w 59"/>
                  <a:gd name="T5" fmla="*/ 1 h 353"/>
                  <a:gd name="T6" fmla="*/ 10 w 59"/>
                  <a:gd name="T7" fmla="*/ 1 h 353"/>
                  <a:gd name="T8" fmla="*/ 12 w 59"/>
                  <a:gd name="T9" fmla="*/ 0 h 353"/>
                  <a:gd name="T10" fmla="*/ 17 w 59"/>
                  <a:gd name="T11" fmla="*/ 0 h 353"/>
                  <a:gd name="T12" fmla="*/ 21 w 59"/>
                  <a:gd name="T13" fmla="*/ 0 h 353"/>
                  <a:gd name="T14" fmla="*/ 24 w 59"/>
                  <a:gd name="T15" fmla="*/ 0 h 353"/>
                  <a:gd name="T16" fmla="*/ 29 w 59"/>
                  <a:gd name="T17" fmla="*/ 0 h 353"/>
                  <a:gd name="T18" fmla="*/ 42 w 59"/>
                  <a:gd name="T19" fmla="*/ 88 h 353"/>
                  <a:gd name="T20" fmla="*/ 52 w 59"/>
                  <a:gd name="T21" fmla="*/ 173 h 353"/>
                  <a:gd name="T22" fmla="*/ 56 w 59"/>
                  <a:gd name="T23" fmla="*/ 258 h 353"/>
                  <a:gd name="T24" fmla="*/ 59 w 59"/>
                  <a:gd name="T25" fmla="*/ 345 h 353"/>
                  <a:gd name="T26" fmla="*/ 52 w 59"/>
                  <a:gd name="T27" fmla="*/ 348 h 353"/>
                  <a:gd name="T28" fmla="*/ 46 w 59"/>
                  <a:gd name="T29" fmla="*/ 349 h 353"/>
                  <a:gd name="T30" fmla="*/ 39 w 59"/>
                  <a:gd name="T31" fmla="*/ 351 h 353"/>
                  <a:gd name="T32" fmla="*/ 33 w 59"/>
                  <a:gd name="T33" fmla="*/ 353 h 353"/>
                  <a:gd name="T34" fmla="*/ 31 w 59"/>
                  <a:gd name="T35" fmla="*/ 265 h 353"/>
                  <a:gd name="T36" fmla="*/ 25 w 59"/>
                  <a:gd name="T37" fmla="*/ 177 h 353"/>
                  <a:gd name="T38" fmla="*/ 15 w 59"/>
                  <a:gd name="T39" fmla="*/ 91 h 353"/>
                  <a:gd name="T40" fmla="*/ 0 w 59"/>
                  <a:gd name="T41"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53">
                    <a:moveTo>
                      <a:pt x="0" y="2"/>
                    </a:moveTo>
                    <a:lnTo>
                      <a:pt x="3" y="1"/>
                    </a:lnTo>
                    <a:lnTo>
                      <a:pt x="7" y="1"/>
                    </a:lnTo>
                    <a:lnTo>
                      <a:pt x="10" y="1"/>
                    </a:lnTo>
                    <a:lnTo>
                      <a:pt x="12" y="0"/>
                    </a:lnTo>
                    <a:lnTo>
                      <a:pt x="17" y="0"/>
                    </a:lnTo>
                    <a:lnTo>
                      <a:pt x="21" y="0"/>
                    </a:lnTo>
                    <a:lnTo>
                      <a:pt x="24" y="0"/>
                    </a:lnTo>
                    <a:lnTo>
                      <a:pt x="29" y="0"/>
                    </a:lnTo>
                    <a:lnTo>
                      <a:pt x="42" y="88"/>
                    </a:lnTo>
                    <a:lnTo>
                      <a:pt x="52" y="173"/>
                    </a:lnTo>
                    <a:lnTo>
                      <a:pt x="56" y="258"/>
                    </a:lnTo>
                    <a:lnTo>
                      <a:pt x="59" y="345"/>
                    </a:lnTo>
                    <a:lnTo>
                      <a:pt x="52" y="348"/>
                    </a:lnTo>
                    <a:lnTo>
                      <a:pt x="46" y="349"/>
                    </a:lnTo>
                    <a:lnTo>
                      <a:pt x="39" y="351"/>
                    </a:lnTo>
                    <a:lnTo>
                      <a:pt x="33" y="353"/>
                    </a:lnTo>
                    <a:lnTo>
                      <a:pt x="31" y="265"/>
                    </a:lnTo>
                    <a:lnTo>
                      <a:pt x="25" y="177"/>
                    </a:lnTo>
                    <a:lnTo>
                      <a:pt x="15" y="91"/>
                    </a:lnTo>
                    <a:lnTo>
                      <a:pt x="0" y="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92" name="Freeform 230"/>
              <p:cNvSpPr>
                <a:spLocks/>
              </p:cNvSpPr>
              <p:nvPr/>
            </p:nvSpPr>
            <p:spPr bwMode="auto">
              <a:xfrm>
                <a:off x="4864101" y="3644901"/>
                <a:ext cx="44450" cy="280988"/>
              </a:xfrm>
              <a:custGeom>
                <a:avLst/>
                <a:gdLst>
                  <a:gd name="T0" fmla="*/ 0 w 58"/>
                  <a:gd name="T1" fmla="*/ 2 h 353"/>
                  <a:gd name="T2" fmla="*/ 13 w 58"/>
                  <a:gd name="T3" fmla="*/ 0 h 353"/>
                  <a:gd name="T4" fmla="*/ 28 w 58"/>
                  <a:gd name="T5" fmla="*/ 0 h 353"/>
                  <a:gd name="T6" fmla="*/ 42 w 58"/>
                  <a:gd name="T7" fmla="*/ 88 h 353"/>
                  <a:gd name="T8" fmla="*/ 51 w 58"/>
                  <a:gd name="T9" fmla="*/ 173 h 353"/>
                  <a:gd name="T10" fmla="*/ 57 w 58"/>
                  <a:gd name="T11" fmla="*/ 258 h 353"/>
                  <a:gd name="T12" fmla="*/ 58 w 58"/>
                  <a:gd name="T13" fmla="*/ 345 h 353"/>
                  <a:gd name="T14" fmla="*/ 34 w 58"/>
                  <a:gd name="T15" fmla="*/ 353 h 353"/>
                  <a:gd name="T16" fmla="*/ 31 w 58"/>
                  <a:gd name="T17" fmla="*/ 265 h 353"/>
                  <a:gd name="T18" fmla="*/ 26 w 58"/>
                  <a:gd name="T19" fmla="*/ 177 h 353"/>
                  <a:gd name="T20" fmla="*/ 15 w 58"/>
                  <a:gd name="T21" fmla="*/ 91 h 353"/>
                  <a:gd name="T22" fmla="*/ 0 w 58"/>
                  <a:gd name="T23" fmla="*/ 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353">
                    <a:moveTo>
                      <a:pt x="0" y="2"/>
                    </a:moveTo>
                    <a:lnTo>
                      <a:pt x="13" y="0"/>
                    </a:lnTo>
                    <a:lnTo>
                      <a:pt x="28" y="0"/>
                    </a:lnTo>
                    <a:lnTo>
                      <a:pt x="42" y="88"/>
                    </a:lnTo>
                    <a:lnTo>
                      <a:pt x="51" y="173"/>
                    </a:lnTo>
                    <a:lnTo>
                      <a:pt x="57" y="258"/>
                    </a:lnTo>
                    <a:lnTo>
                      <a:pt x="58" y="345"/>
                    </a:lnTo>
                    <a:lnTo>
                      <a:pt x="34" y="353"/>
                    </a:lnTo>
                    <a:lnTo>
                      <a:pt x="31" y="265"/>
                    </a:lnTo>
                    <a:lnTo>
                      <a:pt x="26" y="177"/>
                    </a:lnTo>
                    <a:lnTo>
                      <a:pt x="15" y="91"/>
                    </a:lnTo>
                    <a:lnTo>
                      <a:pt x="0" y="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1576" name="Rectangle 1575"/>
            <p:cNvSpPr/>
            <p:nvPr/>
          </p:nvSpPr>
          <p:spPr>
            <a:xfrm>
              <a:off x="758214" y="2163548"/>
              <a:ext cx="1098764" cy="559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err="1" smtClean="0">
                  <a:ln w="11430"/>
                  <a:solidFill>
                    <a:srgbClr val="92D050"/>
                  </a:solidFill>
                  <a:effectLst>
                    <a:outerShdw blurRad="50800" dist="39000" dir="5460000" algn="tl">
                      <a:srgbClr val="000000">
                        <a:alpha val="38000"/>
                      </a:srgbClr>
                    </a:outerShdw>
                  </a:effectLst>
                </a:rPr>
                <a:t>Dev</a:t>
              </a:r>
              <a:r>
                <a:rPr lang="en-US" sz="1600" b="1" dirty="0" smtClean="0">
                  <a:ln w="11430"/>
                  <a:solidFill>
                    <a:srgbClr val="92D050"/>
                  </a:solidFill>
                  <a:effectLst>
                    <a:outerShdw blurRad="50800" dist="39000" dir="5460000" algn="tl">
                      <a:srgbClr val="000000">
                        <a:alpha val="38000"/>
                      </a:srgbClr>
                    </a:outerShdw>
                  </a:effectLst>
                </a:rPr>
                <a:t> 4</a:t>
              </a:r>
              <a:endParaRPr lang="en-US" sz="1600" b="1" cap="none" spc="0" dirty="0">
                <a:ln w="11430"/>
                <a:solidFill>
                  <a:srgbClr val="92D050"/>
                </a:solidFill>
                <a:effectLst>
                  <a:outerShdw blurRad="50800" dist="39000" dir="5460000" algn="tl">
                    <a:srgbClr val="000000">
                      <a:alpha val="38000"/>
                    </a:srgbClr>
                  </a:outerShdw>
                </a:effectLst>
              </a:endParaRPr>
            </a:p>
          </p:txBody>
        </p:sp>
      </p:grpSp>
      <p:pic>
        <p:nvPicPr>
          <p:cNvPr id="1795" name="Picture 5" descr="C:\Users\Craig.Dean\Pictures\visual-sourcesaf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8494" y="2838791"/>
            <a:ext cx="1064344" cy="1293654"/>
          </a:xfrm>
          <a:prstGeom prst="rect">
            <a:avLst/>
          </a:prstGeom>
          <a:noFill/>
          <a:extLst>
            <a:ext uri="{909E8E84-426E-40DD-AFC4-6F175D3DCCD1}">
              <a14:hiddenFill xmlns:a14="http://schemas.microsoft.com/office/drawing/2010/main">
                <a:solidFill>
                  <a:srgbClr val="FFFFFF"/>
                </a:solidFill>
              </a14:hiddenFill>
            </a:ext>
          </a:extLst>
        </p:spPr>
      </p:pic>
      <p:sp>
        <p:nvSpPr>
          <p:cNvPr id="1796" name="Left-Right Arrow 1795"/>
          <p:cNvSpPr/>
          <p:nvPr/>
        </p:nvSpPr>
        <p:spPr>
          <a:xfrm rot="20035207">
            <a:off x="2078079" y="4159682"/>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797" name="Left-Right Arrow 1796"/>
          <p:cNvSpPr/>
          <p:nvPr/>
        </p:nvSpPr>
        <p:spPr>
          <a:xfrm rot="5400000">
            <a:off x="3758459" y="4382415"/>
            <a:ext cx="784020"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798" name="Left-Right Arrow 1797"/>
          <p:cNvSpPr/>
          <p:nvPr/>
        </p:nvSpPr>
        <p:spPr>
          <a:xfrm rot="1466633">
            <a:off x="5447123" y="4024189"/>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799" name="Left-Right Arrow 1798"/>
          <p:cNvSpPr/>
          <p:nvPr/>
        </p:nvSpPr>
        <p:spPr>
          <a:xfrm rot="1793732">
            <a:off x="2096117" y="2738075"/>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800" name="Left-Right Arrow 1799"/>
          <p:cNvSpPr/>
          <p:nvPr/>
        </p:nvSpPr>
        <p:spPr>
          <a:xfrm rot="20632552">
            <a:off x="5220071" y="2810160"/>
            <a:ext cx="1216152" cy="48463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pic>
        <p:nvPicPr>
          <p:cNvPr id="1801" name="Picture 6" descr="C:\Users\Craig.Dean\Pictures\Visual%20Studio%20Team%20System%20Brand%20V%20Logo%20Rev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7509" y="3018414"/>
            <a:ext cx="1870844" cy="106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37832"/>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99"/>
                                        </p:tgtEl>
                                        <p:attrNameLst>
                                          <p:attrName>style.visibility</p:attrName>
                                        </p:attrNameLst>
                                      </p:cBhvr>
                                      <p:to>
                                        <p:strVal val="visible"/>
                                      </p:to>
                                    </p:set>
                                    <p:anim calcmode="lin" valueType="num">
                                      <p:cBhvr>
                                        <p:cTn id="12" dur="1000" fill="hold"/>
                                        <p:tgtEl>
                                          <p:spTgt spid="1799"/>
                                        </p:tgtEl>
                                        <p:attrNameLst>
                                          <p:attrName>ppt_w</p:attrName>
                                        </p:attrNameLst>
                                      </p:cBhvr>
                                      <p:tavLst>
                                        <p:tav tm="0">
                                          <p:val>
                                            <p:fltVal val="0"/>
                                          </p:val>
                                        </p:tav>
                                        <p:tav tm="100000">
                                          <p:val>
                                            <p:strVal val="#ppt_w"/>
                                          </p:val>
                                        </p:tav>
                                      </p:tavLst>
                                    </p:anim>
                                    <p:anim calcmode="lin" valueType="num">
                                      <p:cBhvr>
                                        <p:cTn id="13" dur="1000" fill="hold"/>
                                        <p:tgtEl>
                                          <p:spTgt spid="1799"/>
                                        </p:tgtEl>
                                        <p:attrNameLst>
                                          <p:attrName>ppt_h</p:attrName>
                                        </p:attrNameLst>
                                      </p:cBhvr>
                                      <p:tavLst>
                                        <p:tav tm="0">
                                          <p:val>
                                            <p:fltVal val="0"/>
                                          </p:val>
                                        </p:tav>
                                        <p:tav tm="100000">
                                          <p:val>
                                            <p:strVal val="#ppt_h"/>
                                          </p:val>
                                        </p:tav>
                                      </p:tavLst>
                                    </p:anim>
                                    <p:animEffect transition="in" filter="fade">
                                      <p:cBhvr>
                                        <p:cTn id="14" dur="1000"/>
                                        <p:tgtEl>
                                          <p:spTgt spid="1799"/>
                                        </p:tgtEl>
                                      </p:cBhvr>
                                    </p:animEffect>
                                  </p:childTnLst>
                                </p:cTn>
                              </p:par>
                              <p:par>
                                <p:cTn id="15" presetID="53" presetClass="entr" presetSubtype="16" fill="hold" nodeType="withEffect">
                                  <p:stCondLst>
                                    <p:cond delay="500"/>
                                  </p:stCondLst>
                                  <p:childTnLst>
                                    <p:set>
                                      <p:cBhvr>
                                        <p:cTn id="16" dur="1" fill="hold">
                                          <p:stCondLst>
                                            <p:cond delay="0"/>
                                          </p:stCondLst>
                                        </p:cTn>
                                        <p:tgtEl>
                                          <p:spTgt spid="917"/>
                                        </p:tgtEl>
                                        <p:attrNameLst>
                                          <p:attrName>style.visibility</p:attrName>
                                        </p:attrNameLst>
                                      </p:cBhvr>
                                      <p:to>
                                        <p:strVal val="visible"/>
                                      </p:to>
                                    </p:set>
                                    <p:anim calcmode="lin" valueType="num">
                                      <p:cBhvr>
                                        <p:cTn id="17" dur="1000" fill="hold"/>
                                        <p:tgtEl>
                                          <p:spTgt spid="917"/>
                                        </p:tgtEl>
                                        <p:attrNameLst>
                                          <p:attrName>ppt_w</p:attrName>
                                        </p:attrNameLst>
                                      </p:cBhvr>
                                      <p:tavLst>
                                        <p:tav tm="0">
                                          <p:val>
                                            <p:fltVal val="0"/>
                                          </p:val>
                                        </p:tav>
                                        <p:tav tm="100000">
                                          <p:val>
                                            <p:strVal val="#ppt_w"/>
                                          </p:val>
                                        </p:tav>
                                      </p:tavLst>
                                    </p:anim>
                                    <p:anim calcmode="lin" valueType="num">
                                      <p:cBhvr>
                                        <p:cTn id="18" dur="1000" fill="hold"/>
                                        <p:tgtEl>
                                          <p:spTgt spid="917"/>
                                        </p:tgtEl>
                                        <p:attrNameLst>
                                          <p:attrName>ppt_h</p:attrName>
                                        </p:attrNameLst>
                                      </p:cBhvr>
                                      <p:tavLst>
                                        <p:tav tm="0">
                                          <p:val>
                                            <p:fltVal val="0"/>
                                          </p:val>
                                        </p:tav>
                                        <p:tav tm="100000">
                                          <p:val>
                                            <p:strVal val="#ppt_h"/>
                                          </p:val>
                                        </p:tav>
                                      </p:tavLst>
                                    </p:anim>
                                    <p:animEffect transition="in" filter="fade">
                                      <p:cBhvr>
                                        <p:cTn id="19" dur="1000"/>
                                        <p:tgtEl>
                                          <p:spTgt spid="917"/>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796"/>
                                        </p:tgtEl>
                                        <p:attrNameLst>
                                          <p:attrName>style.visibility</p:attrName>
                                        </p:attrNameLst>
                                      </p:cBhvr>
                                      <p:to>
                                        <p:strVal val="visible"/>
                                      </p:to>
                                    </p:set>
                                    <p:anim calcmode="lin" valueType="num">
                                      <p:cBhvr>
                                        <p:cTn id="22" dur="1000" fill="hold"/>
                                        <p:tgtEl>
                                          <p:spTgt spid="1796"/>
                                        </p:tgtEl>
                                        <p:attrNameLst>
                                          <p:attrName>ppt_w</p:attrName>
                                        </p:attrNameLst>
                                      </p:cBhvr>
                                      <p:tavLst>
                                        <p:tav tm="0">
                                          <p:val>
                                            <p:fltVal val="0"/>
                                          </p:val>
                                        </p:tav>
                                        <p:tav tm="100000">
                                          <p:val>
                                            <p:strVal val="#ppt_w"/>
                                          </p:val>
                                        </p:tav>
                                      </p:tavLst>
                                    </p:anim>
                                    <p:anim calcmode="lin" valueType="num">
                                      <p:cBhvr>
                                        <p:cTn id="23" dur="1000" fill="hold"/>
                                        <p:tgtEl>
                                          <p:spTgt spid="1796"/>
                                        </p:tgtEl>
                                        <p:attrNameLst>
                                          <p:attrName>ppt_h</p:attrName>
                                        </p:attrNameLst>
                                      </p:cBhvr>
                                      <p:tavLst>
                                        <p:tav tm="0">
                                          <p:val>
                                            <p:fltVal val="0"/>
                                          </p:val>
                                        </p:tav>
                                        <p:tav tm="100000">
                                          <p:val>
                                            <p:strVal val="#ppt_h"/>
                                          </p:val>
                                        </p:tav>
                                      </p:tavLst>
                                    </p:anim>
                                    <p:animEffect transition="in" filter="fade">
                                      <p:cBhvr>
                                        <p:cTn id="24" dur="1000"/>
                                        <p:tgtEl>
                                          <p:spTgt spid="1796"/>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136"/>
                                        </p:tgtEl>
                                        <p:attrNameLst>
                                          <p:attrName>style.visibility</p:attrName>
                                        </p:attrNameLst>
                                      </p:cBhvr>
                                      <p:to>
                                        <p:strVal val="visible"/>
                                      </p:to>
                                    </p:set>
                                    <p:anim calcmode="lin" valueType="num">
                                      <p:cBhvr>
                                        <p:cTn id="27" dur="1000" fill="hold"/>
                                        <p:tgtEl>
                                          <p:spTgt spid="1136"/>
                                        </p:tgtEl>
                                        <p:attrNameLst>
                                          <p:attrName>ppt_w</p:attrName>
                                        </p:attrNameLst>
                                      </p:cBhvr>
                                      <p:tavLst>
                                        <p:tav tm="0">
                                          <p:val>
                                            <p:fltVal val="0"/>
                                          </p:val>
                                        </p:tav>
                                        <p:tav tm="100000">
                                          <p:val>
                                            <p:strVal val="#ppt_w"/>
                                          </p:val>
                                        </p:tav>
                                      </p:tavLst>
                                    </p:anim>
                                    <p:anim calcmode="lin" valueType="num">
                                      <p:cBhvr>
                                        <p:cTn id="28" dur="1000" fill="hold"/>
                                        <p:tgtEl>
                                          <p:spTgt spid="1136"/>
                                        </p:tgtEl>
                                        <p:attrNameLst>
                                          <p:attrName>ppt_h</p:attrName>
                                        </p:attrNameLst>
                                      </p:cBhvr>
                                      <p:tavLst>
                                        <p:tav tm="0">
                                          <p:val>
                                            <p:fltVal val="0"/>
                                          </p:val>
                                        </p:tav>
                                        <p:tav tm="100000">
                                          <p:val>
                                            <p:strVal val="#ppt_h"/>
                                          </p:val>
                                        </p:tav>
                                      </p:tavLst>
                                    </p:anim>
                                    <p:animEffect transition="in" filter="fade">
                                      <p:cBhvr>
                                        <p:cTn id="29" dur="1000"/>
                                        <p:tgtEl>
                                          <p:spTgt spid="1136"/>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797"/>
                                        </p:tgtEl>
                                        <p:attrNameLst>
                                          <p:attrName>style.visibility</p:attrName>
                                        </p:attrNameLst>
                                      </p:cBhvr>
                                      <p:to>
                                        <p:strVal val="visible"/>
                                      </p:to>
                                    </p:set>
                                    <p:anim calcmode="lin" valueType="num">
                                      <p:cBhvr>
                                        <p:cTn id="32" dur="1000" fill="hold"/>
                                        <p:tgtEl>
                                          <p:spTgt spid="1797"/>
                                        </p:tgtEl>
                                        <p:attrNameLst>
                                          <p:attrName>ppt_w</p:attrName>
                                        </p:attrNameLst>
                                      </p:cBhvr>
                                      <p:tavLst>
                                        <p:tav tm="0">
                                          <p:val>
                                            <p:fltVal val="0"/>
                                          </p:val>
                                        </p:tav>
                                        <p:tav tm="100000">
                                          <p:val>
                                            <p:strVal val="#ppt_w"/>
                                          </p:val>
                                        </p:tav>
                                      </p:tavLst>
                                    </p:anim>
                                    <p:anim calcmode="lin" valueType="num">
                                      <p:cBhvr>
                                        <p:cTn id="33" dur="1000" fill="hold"/>
                                        <p:tgtEl>
                                          <p:spTgt spid="1797"/>
                                        </p:tgtEl>
                                        <p:attrNameLst>
                                          <p:attrName>ppt_h</p:attrName>
                                        </p:attrNameLst>
                                      </p:cBhvr>
                                      <p:tavLst>
                                        <p:tav tm="0">
                                          <p:val>
                                            <p:fltVal val="0"/>
                                          </p:val>
                                        </p:tav>
                                        <p:tav tm="100000">
                                          <p:val>
                                            <p:strVal val="#ppt_h"/>
                                          </p:val>
                                        </p:tav>
                                      </p:tavLst>
                                    </p:anim>
                                    <p:animEffect transition="in" filter="fade">
                                      <p:cBhvr>
                                        <p:cTn id="34" dur="1000"/>
                                        <p:tgtEl>
                                          <p:spTgt spid="1797"/>
                                        </p:tgtEl>
                                      </p:cBhvr>
                                    </p:animEffect>
                                  </p:childTnLst>
                                </p:cTn>
                              </p:par>
                              <p:par>
                                <p:cTn id="35" presetID="53" presetClass="entr" presetSubtype="16" fill="hold" nodeType="withEffect">
                                  <p:stCondLst>
                                    <p:cond delay="1500"/>
                                  </p:stCondLst>
                                  <p:childTnLst>
                                    <p:set>
                                      <p:cBhvr>
                                        <p:cTn id="36" dur="1" fill="hold">
                                          <p:stCondLst>
                                            <p:cond delay="0"/>
                                          </p:stCondLst>
                                        </p:cTn>
                                        <p:tgtEl>
                                          <p:spTgt spid="1355"/>
                                        </p:tgtEl>
                                        <p:attrNameLst>
                                          <p:attrName>style.visibility</p:attrName>
                                        </p:attrNameLst>
                                      </p:cBhvr>
                                      <p:to>
                                        <p:strVal val="visible"/>
                                      </p:to>
                                    </p:set>
                                    <p:anim calcmode="lin" valueType="num">
                                      <p:cBhvr>
                                        <p:cTn id="37" dur="1000" fill="hold"/>
                                        <p:tgtEl>
                                          <p:spTgt spid="1355"/>
                                        </p:tgtEl>
                                        <p:attrNameLst>
                                          <p:attrName>ppt_w</p:attrName>
                                        </p:attrNameLst>
                                      </p:cBhvr>
                                      <p:tavLst>
                                        <p:tav tm="0">
                                          <p:val>
                                            <p:fltVal val="0"/>
                                          </p:val>
                                        </p:tav>
                                        <p:tav tm="100000">
                                          <p:val>
                                            <p:strVal val="#ppt_w"/>
                                          </p:val>
                                        </p:tav>
                                      </p:tavLst>
                                    </p:anim>
                                    <p:anim calcmode="lin" valueType="num">
                                      <p:cBhvr>
                                        <p:cTn id="38" dur="1000" fill="hold"/>
                                        <p:tgtEl>
                                          <p:spTgt spid="1355"/>
                                        </p:tgtEl>
                                        <p:attrNameLst>
                                          <p:attrName>ppt_h</p:attrName>
                                        </p:attrNameLst>
                                      </p:cBhvr>
                                      <p:tavLst>
                                        <p:tav tm="0">
                                          <p:val>
                                            <p:fltVal val="0"/>
                                          </p:val>
                                        </p:tav>
                                        <p:tav tm="100000">
                                          <p:val>
                                            <p:strVal val="#ppt_h"/>
                                          </p:val>
                                        </p:tav>
                                      </p:tavLst>
                                    </p:anim>
                                    <p:animEffect transition="in" filter="fade">
                                      <p:cBhvr>
                                        <p:cTn id="39" dur="1000"/>
                                        <p:tgtEl>
                                          <p:spTgt spid="1355"/>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800"/>
                                        </p:tgtEl>
                                        <p:attrNameLst>
                                          <p:attrName>style.visibility</p:attrName>
                                        </p:attrNameLst>
                                      </p:cBhvr>
                                      <p:to>
                                        <p:strVal val="visible"/>
                                      </p:to>
                                    </p:set>
                                    <p:anim calcmode="lin" valueType="num">
                                      <p:cBhvr>
                                        <p:cTn id="42" dur="1000" fill="hold"/>
                                        <p:tgtEl>
                                          <p:spTgt spid="1800"/>
                                        </p:tgtEl>
                                        <p:attrNameLst>
                                          <p:attrName>ppt_w</p:attrName>
                                        </p:attrNameLst>
                                      </p:cBhvr>
                                      <p:tavLst>
                                        <p:tav tm="0">
                                          <p:val>
                                            <p:fltVal val="0"/>
                                          </p:val>
                                        </p:tav>
                                        <p:tav tm="100000">
                                          <p:val>
                                            <p:strVal val="#ppt_w"/>
                                          </p:val>
                                        </p:tav>
                                      </p:tavLst>
                                    </p:anim>
                                    <p:anim calcmode="lin" valueType="num">
                                      <p:cBhvr>
                                        <p:cTn id="43" dur="1000" fill="hold"/>
                                        <p:tgtEl>
                                          <p:spTgt spid="1800"/>
                                        </p:tgtEl>
                                        <p:attrNameLst>
                                          <p:attrName>ppt_h</p:attrName>
                                        </p:attrNameLst>
                                      </p:cBhvr>
                                      <p:tavLst>
                                        <p:tav tm="0">
                                          <p:val>
                                            <p:fltVal val="0"/>
                                          </p:val>
                                        </p:tav>
                                        <p:tav tm="100000">
                                          <p:val>
                                            <p:strVal val="#ppt_h"/>
                                          </p:val>
                                        </p:tav>
                                      </p:tavLst>
                                    </p:anim>
                                    <p:animEffect transition="in" filter="fade">
                                      <p:cBhvr>
                                        <p:cTn id="44" dur="1000"/>
                                        <p:tgtEl>
                                          <p:spTgt spid="1800"/>
                                        </p:tgtEl>
                                      </p:cBhvr>
                                    </p:animEffect>
                                  </p:childTnLst>
                                </p:cTn>
                              </p:par>
                              <p:par>
                                <p:cTn id="45" presetID="53" presetClass="entr" presetSubtype="16" fill="hold" nodeType="withEffect">
                                  <p:stCondLst>
                                    <p:cond delay="2000"/>
                                  </p:stCondLst>
                                  <p:childTnLst>
                                    <p:set>
                                      <p:cBhvr>
                                        <p:cTn id="46" dur="1" fill="hold">
                                          <p:stCondLst>
                                            <p:cond delay="0"/>
                                          </p:stCondLst>
                                        </p:cTn>
                                        <p:tgtEl>
                                          <p:spTgt spid="1574"/>
                                        </p:tgtEl>
                                        <p:attrNameLst>
                                          <p:attrName>style.visibility</p:attrName>
                                        </p:attrNameLst>
                                      </p:cBhvr>
                                      <p:to>
                                        <p:strVal val="visible"/>
                                      </p:to>
                                    </p:set>
                                    <p:anim calcmode="lin" valueType="num">
                                      <p:cBhvr>
                                        <p:cTn id="47" dur="1000" fill="hold"/>
                                        <p:tgtEl>
                                          <p:spTgt spid="1574"/>
                                        </p:tgtEl>
                                        <p:attrNameLst>
                                          <p:attrName>ppt_w</p:attrName>
                                        </p:attrNameLst>
                                      </p:cBhvr>
                                      <p:tavLst>
                                        <p:tav tm="0">
                                          <p:val>
                                            <p:fltVal val="0"/>
                                          </p:val>
                                        </p:tav>
                                        <p:tav tm="100000">
                                          <p:val>
                                            <p:strVal val="#ppt_w"/>
                                          </p:val>
                                        </p:tav>
                                      </p:tavLst>
                                    </p:anim>
                                    <p:anim calcmode="lin" valueType="num">
                                      <p:cBhvr>
                                        <p:cTn id="48" dur="1000" fill="hold"/>
                                        <p:tgtEl>
                                          <p:spTgt spid="1574"/>
                                        </p:tgtEl>
                                        <p:attrNameLst>
                                          <p:attrName>ppt_h</p:attrName>
                                        </p:attrNameLst>
                                      </p:cBhvr>
                                      <p:tavLst>
                                        <p:tav tm="0">
                                          <p:val>
                                            <p:fltVal val="0"/>
                                          </p:val>
                                        </p:tav>
                                        <p:tav tm="100000">
                                          <p:val>
                                            <p:strVal val="#ppt_h"/>
                                          </p:val>
                                        </p:tav>
                                      </p:tavLst>
                                    </p:anim>
                                    <p:animEffect transition="in" filter="fade">
                                      <p:cBhvr>
                                        <p:cTn id="49" dur="1000"/>
                                        <p:tgtEl>
                                          <p:spTgt spid="1574"/>
                                        </p:tgtEl>
                                      </p:cBhvr>
                                    </p:animEffect>
                                  </p:childTnLst>
                                </p:cTn>
                              </p:par>
                              <p:par>
                                <p:cTn id="50" presetID="53" presetClass="entr" presetSubtype="16" fill="hold" grpId="0" nodeType="withEffect">
                                  <p:stCondLst>
                                    <p:cond delay="2000"/>
                                  </p:stCondLst>
                                  <p:childTnLst>
                                    <p:set>
                                      <p:cBhvr>
                                        <p:cTn id="51" dur="1" fill="hold">
                                          <p:stCondLst>
                                            <p:cond delay="0"/>
                                          </p:stCondLst>
                                        </p:cTn>
                                        <p:tgtEl>
                                          <p:spTgt spid="1798"/>
                                        </p:tgtEl>
                                        <p:attrNameLst>
                                          <p:attrName>style.visibility</p:attrName>
                                        </p:attrNameLst>
                                      </p:cBhvr>
                                      <p:to>
                                        <p:strVal val="visible"/>
                                      </p:to>
                                    </p:set>
                                    <p:anim calcmode="lin" valueType="num">
                                      <p:cBhvr>
                                        <p:cTn id="52" dur="1000" fill="hold"/>
                                        <p:tgtEl>
                                          <p:spTgt spid="1798"/>
                                        </p:tgtEl>
                                        <p:attrNameLst>
                                          <p:attrName>ppt_w</p:attrName>
                                        </p:attrNameLst>
                                      </p:cBhvr>
                                      <p:tavLst>
                                        <p:tav tm="0">
                                          <p:val>
                                            <p:fltVal val="0"/>
                                          </p:val>
                                        </p:tav>
                                        <p:tav tm="100000">
                                          <p:val>
                                            <p:strVal val="#ppt_w"/>
                                          </p:val>
                                        </p:tav>
                                      </p:tavLst>
                                    </p:anim>
                                    <p:anim calcmode="lin" valueType="num">
                                      <p:cBhvr>
                                        <p:cTn id="53" dur="1000" fill="hold"/>
                                        <p:tgtEl>
                                          <p:spTgt spid="1798"/>
                                        </p:tgtEl>
                                        <p:attrNameLst>
                                          <p:attrName>ppt_h</p:attrName>
                                        </p:attrNameLst>
                                      </p:cBhvr>
                                      <p:tavLst>
                                        <p:tav tm="0">
                                          <p:val>
                                            <p:fltVal val="0"/>
                                          </p:val>
                                        </p:tav>
                                        <p:tav tm="100000">
                                          <p:val>
                                            <p:strVal val="#ppt_h"/>
                                          </p:val>
                                        </p:tav>
                                      </p:tavLst>
                                    </p:anim>
                                    <p:animEffect transition="in" filter="fade">
                                      <p:cBhvr>
                                        <p:cTn id="54" dur="1000"/>
                                        <p:tgtEl>
                                          <p:spTgt spid="179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1136"/>
                                        </p:tgtEl>
                                        <p:attrNameLst>
                                          <p:attrName>ppt_x</p:attrName>
                                        </p:attrNameLst>
                                      </p:cBhvr>
                                      <p:tavLst>
                                        <p:tav tm="0">
                                          <p:val>
                                            <p:strVal val="ppt_x"/>
                                          </p:val>
                                        </p:tav>
                                        <p:tav tm="100000">
                                          <p:val>
                                            <p:strVal val="ppt_x"/>
                                          </p:val>
                                        </p:tav>
                                      </p:tavLst>
                                    </p:anim>
                                    <p:anim calcmode="lin" valueType="num">
                                      <p:cBhvr additive="base">
                                        <p:cTn id="59" dur="500"/>
                                        <p:tgtEl>
                                          <p:spTgt spid="1136"/>
                                        </p:tgtEl>
                                        <p:attrNameLst>
                                          <p:attrName>ppt_y</p:attrName>
                                        </p:attrNameLst>
                                      </p:cBhvr>
                                      <p:tavLst>
                                        <p:tav tm="0">
                                          <p:val>
                                            <p:strVal val="ppt_y"/>
                                          </p:val>
                                        </p:tav>
                                        <p:tav tm="100000">
                                          <p:val>
                                            <p:strVal val="1+ppt_h/2"/>
                                          </p:val>
                                        </p:tav>
                                      </p:tavLst>
                                    </p:anim>
                                    <p:set>
                                      <p:cBhvr>
                                        <p:cTn id="60" dur="1" fill="hold">
                                          <p:stCondLst>
                                            <p:cond delay="499"/>
                                          </p:stCondLst>
                                        </p:cTn>
                                        <p:tgtEl>
                                          <p:spTgt spid="1136"/>
                                        </p:tgtEl>
                                        <p:attrNameLst>
                                          <p:attrName>style.visibility</p:attrName>
                                        </p:attrNameLst>
                                      </p:cBhvr>
                                      <p:to>
                                        <p:strVal val="hidden"/>
                                      </p:to>
                                    </p:set>
                                  </p:childTnLst>
                                </p:cTn>
                              </p:par>
                              <p:par>
                                <p:cTn id="61" presetID="53" presetClass="exit" presetSubtype="32" fill="hold" grpId="1" nodeType="withEffect">
                                  <p:stCondLst>
                                    <p:cond delay="0"/>
                                  </p:stCondLst>
                                  <p:childTnLst>
                                    <p:anim calcmode="lin" valueType="num">
                                      <p:cBhvr>
                                        <p:cTn id="62" dur="500"/>
                                        <p:tgtEl>
                                          <p:spTgt spid="1797"/>
                                        </p:tgtEl>
                                        <p:attrNameLst>
                                          <p:attrName>ppt_w</p:attrName>
                                        </p:attrNameLst>
                                      </p:cBhvr>
                                      <p:tavLst>
                                        <p:tav tm="0">
                                          <p:val>
                                            <p:strVal val="ppt_w"/>
                                          </p:val>
                                        </p:tav>
                                        <p:tav tm="100000">
                                          <p:val>
                                            <p:fltVal val="0"/>
                                          </p:val>
                                        </p:tav>
                                      </p:tavLst>
                                    </p:anim>
                                    <p:anim calcmode="lin" valueType="num">
                                      <p:cBhvr>
                                        <p:cTn id="63" dur="500"/>
                                        <p:tgtEl>
                                          <p:spTgt spid="1797"/>
                                        </p:tgtEl>
                                        <p:attrNameLst>
                                          <p:attrName>ppt_h</p:attrName>
                                        </p:attrNameLst>
                                      </p:cBhvr>
                                      <p:tavLst>
                                        <p:tav tm="0">
                                          <p:val>
                                            <p:strVal val="ppt_h"/>
                                          </p:val>
                                        </p:tav>
                                        <p:tav tm="100000">
                                          <p:val>
                                            <p:fltVal val="0"/>
                                          </p:val>
                                        </p:tav>
                                      </p:tavLst>
                                    </p:anim>
                                    <p:animEffect transition="out" filter="fade">
                                      <p:cBhvr>
                                        <p:cTn id="64" dur="500"/>
                                        <p:tgtEl>
                                          <p:spTgt spid="1797"/>
                                        </p:tgtEl>
                                      </p:cBhvr>
                                    </p:animEffect>
                                    <p:set>
                                      <p:cBhvr>
                                        <p:cTn id="65" dur="1" fill="hold">
                                          <p:stCondLst>
                                            <p:cond delay="499"/>
                                          </p:stCondLst>
                                        </p:cTn>
                                        <p:tgtEl>
                                          <p:spTgt spid="179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795"/>
                                        </p:tgtEl>
                                      </p:cBhvr>
                                    </p:animEffect>
                                    <p:set>
                                      <p:cBhvr>
                                        <p:cTn id="70" dur="1" fill="hold">
                                          <p:stCondLst>
                                            <p:cond delay="499"/>
                                          </p:stCondLst>
                                        </p:cTn>
                                        <p:tgtEl>
                                          <p:spTgt spid="1795"/>
                                        </p:tgtEl>
                                        <p:attrNameLst>
                                          <p:attrName>style.visibility</p:attrName>
                                        </p:attrNameLst>
                                      </p:cBhvr>
                                      <p:to>
                                        <p:strVal val="hidden"/>
                                      </p:to>
                                    </p:set>
                                  </p:childTnLst>
                                </p:cTn>
                              </p:par>
                              <p:par>
                                <p:cTn id="71" presetID="10" presetClass="entr" presetSubtype="0" fill="hold" nodeType="withEffect">
                                  <p:stCondLst>
                                    <p:cond delay="250"/>
                                  </p:stCondLst>
                                  <p:childTnLst>
                                    <p:set>
                                      <p:cBhvr>
                                        <p:cTn id="72" dur="1" fill="hold">
                                          <p:stCondLst>
                                            <p:cond delay="0"/>
                                          </p:stCondLst>
                                        </p:cTn>
                                        <p:tgtEl>
                                          <p:spTgt spid="1801"/>
                                        </p:tgtEl>
                                        <p:attrNameLst>
                                          <p:attrName>style.visibility</p:attrName>
                                        </p:attrNameLst>
                                      </p:cBhvr>
                                      <p:to>
                                        <p:strVal val="visible"/>
                                      </p:to>
                                    </p:set>
                                    <p:animEffect transition="in" filter="fade">
                                      <p:cBhvr>
                                        <p:cTn id="73" dur="500"/>
                                        <p:tgtEl>
                                          <p:spTgt spid="180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801"/>
                                        </p:tgtEl>
                                      </p:cBhvr>
                                    </p:animEffect>
                                    <p:set>
                                      <p:cBhvr>
                                        <p:cTn id="78" dur="1" fill="hold">
                                          <p:stCondLst>
                                            <p:cond delay="499"/>
                                          </p:stCondLst>
                                        </p:cTn>
                                        <p:tgtEl>
                                          <p:spTgt spid="1801"/>
                                        </p:tgtEl>
                                        <p:attrNameLst>
                                          <p:attrName>style.visibility</p:attrName>
                                        </p:attrNameLst>
                                      </p:cBhvr>
                                      <p:to>
                                        <p:strVal val="hidden"/>
                                      </p:to>
                                    </p:set>
                                  </p:childTnLst>
                                </p:cTn>
                              </p:par>
                              <p:par>
                                <p:cTn id="79" presetID="10" presetClass="entr" presetSubtype="0" fill="hold" nodeType="withEffect">
                                  <p:stCondLst>
                                    <p:cond delay="250"/>
                                  </p:stCondLst>
                                  <p:childTnLst>
                                    <p:set>
                                      <p:cBhvr>
                                        <p:cTn id="80" dur="1" fill="hold">
                                          <p:stCondLst>
                                            <p:cond delay="0"/>
                                          </p:stCondLst>
                                        </p:cTn>
                                        <p:tgtEl>
                                          <p:spTgt spid="3074"/>
                                        </p:tgtEl>
                                        <p:attrNameLst>
                                          <p:attrName>style.visibility</p:attrName>
                                        </p:attrNameLst>
                                      </p:cBhvr>
                                      <p:to>
                                        <p:strVal val="visible"/>
                                      </p:to>
                                    </p:set>
                                    <p:animEffect transition="in" filter="fade">
                                      <p:cBhvr>
                                        <p:cTn id="8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 grpId="0" animBg="1"/>
      <p:bldP spid="1797" grpId="0" animBg="1"/>
      <p:bldP spid="1797" grpId="1" animBg="1"/>
      <p:bldP spid="1798" grpId="0" animBg="1"/>
      <p:bldP spid="1799" grpId="0" animBg="1"/>
      <p:bldP spid="18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4BAC5A2BD1234EA34A49614947556F" ma:contentTypeVersion="0" ma:contentTypeDescription="Create a new document." ma:contentTypeScope="" ma:versionID="480e460143d8142a79efb4af6036cfe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FD4A8D-F0FC-4D6C-B45A-DB4E7D4CE43F}">
  <ds:schemaRefs>
    <ds:schemaRef ds:uri="http://schemas.microsoft.com/sharepoint/v3/contenttype/forms"/>
  </ds:schemaRefs>
</ds:datastoreItem>
</file>

<file path=customXml/itemProps2.xml><?xml version="1.0" encoding="utf-8"?>
<ds:datastoreItem xmlns:ds="http://schemas.openxmlformats.org/officeDocument/2006/customXml" ds:itemID="{437ACCEC-67CB-481F-BFCF-8ED1B9370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E002CD-BA48-4780-8A30-008232BE3CF7}">
  <ds:schemaRefs>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4691</TotalTime>
  <Words>2179</Words>
  <Application>Microsoft Office PowerPoint</Application>
  <PresentationFormat>On-screen Show (4:3)</PresentationFormat>
  <Paragraphs>369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craig.dean@webappuk.com</dc:creator>
  <cp:lastModifiedBy>Craig Dean</cp:lastModifiedBy>
  <cp:revision>269</cp:revision>
  <cp:lastPrinted>2011-10-18T21:24:14Z</cp:lastPrinted>
  <dcterms:created xsi:type="dcterms:W3CDTF">2011-05-24T07:54:21Z</dcterms:created>
  <dcterms:modified xsi:type="dcterms:W3CDTF">2012-04-18T08:04:18Z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0x010100924BAC5A2BD1234EA34A49614947556F</vt:lpwstr>
  </property>
</Properties>
</file>